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82" r:id="rId22"/>
    <p:sldId id="283" r:id="rId23"/>
    <p:sldId id="284" r:id="rId24"/>
    <p:sldId id="276" r:id="rId25"/>
    <p:sldId id="277" r:id="rId26"/>
    <p:sldId id="278" r:id="rId27"/>
    <p:sldId id="279" r:id="rId28"/>
    <p:sldId id="285" r:id="rId29"/>
    <p:sldId id="280" r:id="rId30"/>
    <p:sldId id="281"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2" r:id="rId57"/>
    <p:sldId id="313" r:id="rId58"/>
    <p:sldId id="314" r:id="rId59"/>
    <p:sldId id="315" r:id="rId60"/>
    <p:sldId id="317" r:id="rId61"/>
    <p:sldId id="316" r:id="rId62"/>
    <p:sldId id="318" r:id="rId63"/>
    <p:sldId id="319" r:id="rId64"/>
    <p:sldId id="320" r:id="rId65"/>
    <p:sldId id="321" r:id="rId66"/>
    <p:sldId id="322" r:id="rId67"/>
    <p:sldId id="323" r:id="rId68"/>
    <p:sldId id="324" r:id="rId69"/>
    <p:sldId id="325" r:id="rId70"/>
    <p:sldId id="326" r:id="rId71"/>
    <p:sldId id="327" r:id="rId72"/>
    <p:sldId id="328" r:id="rId73"/>
    <p:sldId id="329" r:id="rId74"/>
    <p:sldId id="330" r:id="rId75"/>
    <p:sldId id="331" r:id="rId76"/>
    <p:sldId id="332" r:id="rId77"/>
    <p:sldId id="333" r:id="rId78"/>
    <p:sldId id="334" r:id="rId79"/>
    <p:sldId id="335" r:id="rId80"/>
    <p:sldId id="336" r:id="rId81"/>
    <p:sldId id="337" r:id="rId82"/>
    <p:sldId id="338" r:id="rId83"/>
    <p:sldId id="339" r:id="rId84"/>
    <p:sldId id="340" r:id="rId85"/>
    <p:sldId id="341" r:id="rId86"/>
    <p:sldId id="409" r:id="rId87"/>
    <p:sldId id="342" r:id="rId88"/>
    <p:sldId id="343" r:id="rId89"/>
    <p:sldId id="344" r:id="rId90"/>
    <p:sldId id="345" r:id="rId91"/>
    <p:sldId id="346" r:id="rId92"/>
    <p:sldId id="347" r:id="rId93"/>
    <p:sldId id="348" r:id="rId94"/>
    <p:sldId id="349" r:id="rId95"/>
    <p:sldId id="350" r:id="rId96"/>
    <p:sldId id="351" r:id="rId97"/>
    <p:sldId id="353" r:id="rId98"/>
    <p:sldId id="354" r:id="rId99"/>
    <p:sldId id="352" r:id="rId100"/>
    <p:sldId id="355" r:id="rId101"/>
    <p:sldId id="356" r:id="rId102"/>
    <p:sldId id="357" r:id="rId103"/>
    <p:sldId id="359" r:id="rId104"/>
    <p:sldId id="360" r:id="rId105"/>
    <p:sldId id="362" r:id="rId106"/>
    <p:sldId id="363" r:id="rId107"/>
    <p:sldId id="364" r:id="rId108"/>
    <p:sldId id="365" r:id="rId109"/>
    <p:sldId id="366" r:id="rId110"/>
    <p:sldId id="367" r:id="rId111"/>
    <p:sldId id="368" r:id="rId112"/>
    <p:sldId id="410" r:id="rId113"/>
    <p:sldId id="369" r:id="rId114"/>
    <p:sldId id="411" r:id="rId115"/>
    <p:sldId id="370" r:id="rId116"/>
    <p:sldId id="371" r:id="rId117"/>
    <p:sldId id="372" r:id="rId118"/>
    <p:sldId id="413" r:id="rId119"/>
    <p:sldId id="373" r:id="rId120"/>
    <p:sldId id="374" r:id="rId121"/>
    <p:sldId id="414" r:id="rId122"/>
    <p:sldId id="415" r:id="rId123"/>
    <p:sldId id="376" r:id="rId124"/>
    <p:sldId id="416" r:id="rId125"/>
    <p:sldId id="417" r:id="rId126"/>
    <p:sldId id="378" r:id="rId127"/>
    <p:sldId id="379" r:id="rId128"/>
    <p:sldId id="380" r:id="rId129"/>
    <p:sldId id="381" r:id="rId130"/>
    <p:sldId id="382" r:id="rId131"/>
    <p:sldId id="383" r:id="rId132"/>
    <p:sldId id="384" r:id="rId133"/>
    <p:sldId id="385" r:id="rId134"/>
    <p:sldId id="386" r:id="rId135"/>
    <p:sldId id="387" r:id="rId136"/>
    <p:sldId id="388" r:id="rId137"/>
    <p:sldId id="389" r:id="rId138"/>
    <p:sldId id="390" r:id="rId139"/>
    <p:sldId id="391" r:id="rId140"/>
    <p:sldId id="392" r:id="rId141"/>
    <p:sldId id="393" r:id="rId142"/>
    <p:sldId id="418" r:id="rId143"/>
    <p:sldId id="394" r:id="rId144"/>
    <p:sldId id="395" r:id="rId145"/>
    <p:sldId id="396" r:id="rId146"/>
    <p:sldId id="419" r:id="rId147"/>
    <p:sldId id="397" r:id="rId148"/>
    <p:sldId id="398" r:id="rId149"/>
    <p:sldId id="399" r:id="rId150"/>
    <p:sldId id="400" r:id="rId151"/>
    <p:sldId id="401" r:id="rId152"/>
    <p:sldId id="402" r:id="rId153"/>
    <p:sldId id="403" r:id="rId154"/>
    <p:sldId id="404" r:id="rId155"/>
    <p:sldId id="420" r:id="rId156"/>
    <p:sldId id="405" r:id="rId157"/>
    <p:sldId id="406" r:id="rId158"/>
    <p:sldId id="407" r:id="rId159"/>
    <p:sldId id="408" r:id="rId160"/>
    <p:sldId id="421" r:id="rId161"/>
    <p:sldId id="423" r:id="rId162"/>
    <p:sldId id="424" r:id="rId163"/>
    <p:sldId id="425" r:id="rId164"/>
    <p:sldId id="426" r:id="rId165"/>
    <p:sldId id="427" r:id="rId166"/>
    <p:sldId id="428" r:id="rId167"/>
    <p:sldId id="430" r:id="rId168"/>
    <p:sldId id="431" r:id="rId169"/>
    <p:sldId id="432" r:id="rId170"/>
    <p:sldId id="433" r:id="rId171"/>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88" d="100"/>
          <a:sy n="88" d="100"/>
        </p:scale>
        <p:origin x="57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2"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tableStyles" Target="tableStyles.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s>
</file>

<file path=ppt/media/image101.png>
</file>

<file path=ppt/media/image103.png>
</file>

<file path=ppt/media/image11.png>
</file>

<file path=ppt/media/image111.png>
</file>

<file path=ppt/media/image116.png>
</file>

<file path=ppt/media/image119.png>
</file>

<file path=ppt/media/image139.png>
</file>

<file path=ppt/media/image141.png>
</file>

<file path=ppt/media/image37.png>
</file>

<file path=ppt/media/image38.png>
</file>

<file path=ppt/media/image50.png>
</file>

<file path=ppt/media/image60.png>
</file>

<file path=ppt/media/image75.png>
</file>

<file path=ppt/media/image84.png>
</file>

<file path=ppt/media/image86.png>
</file>

<file path=ppt/media/image9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Modifier le style des sous-titres du masque</a:t>
            </a:r>
            <a:endParaRPr lang="fr-FR"/>
          </a:p>
        </p:txBody>
      </p:sp>
      <p:sp>
        <p:nvSpPr>
          <p:cNvPr id="4" name="Espace réservé de la date 3"/>
          <p:cNvSpPr>
            <a:spLocks noGrp="1"/>
          </p:cNvSpPr>
          <p:nvPr>
            <p:ph type="dt" sz="half" idx="10"/>
          </p:nvPr>
        </p:nvSpPr>
        <p:spPr/>
        <p:txBody>
          <a:bodyPr/>
          <a:lstStyle/>
          <a:p>
            <a:fld id="{72A0AF95-6DBE-4942-A500-EB1251847C49}" type="datetimeFigureOut">
              <a:rPr lang="fr-FR" smtClean="0"/>
              <a:t>19/12/2022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47385B9-1440-4797-A0F8-852CC91E14B8}" type="slidenum">
              <a:rPr lang="fr-FR" smtClean="0"/>
              <a:t>‹N°›</a:t>
            </a:fld>
            <a:endParaRPr lang="fr-FR"/>
          </a:p>
        </p:txBody>
      </p:sp>
    </p:spTree>
    <p:extLst>
      <p:ext uri="{BB962C8B-B14F-4D97-AF65-F5344CB8AC3E}">
        <p14:creationId xmlns:p14="http://schemas.microsoft.com/office/powerpoint/2010/main" val="29149943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72A0AF95-6DBE-4942-A500-EB1251847C49}" type="datetimeFigureOut">
              <a:rPr lang="fr-FR" smtClean="0"/>
              <a:t>19/12/2022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47385B9-1440-4797-A0F8-852CC91E14B8}" type="slidenum">
              <a:rPr lang="fr-FR" smtClean="0"/>
              <a:t>‹N°›</a:t>
            </a:fld>
            <a:endParaRPr lang="fr-FR"/>
          </a:p>
        </p:txBody>
      </p:sp>
    </p:spTree>
    <p:extLst>
      <p:ext uri="{BB962C8B-B14F-4D97-AF65-F5344CB8AC3E}">
        <p14:creationId xmlns:p14="http://schemas.microsoft.com/office/powerpoint/2010/main" val="2736536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72A0AF95-6DBE-4942-A500-EB1251847C49}" type="datetimeFigureOut">
              <a:rPr lang="fr-FR" smtClean="0"/>
              <a:t>19/12/2022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47385B9-1440-4797-A0F8-852CC91E14B8}" type="slidenum">
              <a:rPr lang="fr-FR" smtClean="0"/>
              <a:t>‹N°›</a:t>
            </a:fld>
            <a:endParaRPr lang="fr-FR"/>
          </a:p>
        </p:txBody>
      </p:sp>
    </p:spTree>
    <p:extLst>
      <p:ext uri="{BB962C8B-B14F-4D97-AF65-F5344CB8AC3E}">
        <p14:creationId xmlns:p14="http://schemas.microsoft.com/office/powerpoint/2010/main" val="1702022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72A0AF95-6DBE-4942-A500-EB1251847C49}" type="datetimeFigureOut">
              <a:rPr lang="fr-FR" smtClean="0"/>
              <a:t>19/12/2022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47385B9-1440-4797-A0F8-852CC91E14B8}" type="slidenum">
              <a:rPr lang="fr-FR" smtClean="0"/>
              <a:t>‹N°›</a:t>
            </a:fld>
            <a:endParaRPr lang="fr-FR"/>
          </a:p>
        </p:txBody>
      </p:sp>
    </p:spTree>
    <p:extLst>
      <p:ext uri="{BB962C8B-B14F-4D97-AF65-F5344CB8AC3E}">
        <p14:creationId xmlns:p14="http://schemas.microsoft.com/office/powerpoint/2010/main" val="1006850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Modifier les styles du texte du masque</a:t>
            </a:r>
          </a:p>
        </p:txBody>
      </p:sp>
      <p:sp>
        <p:nvSpPr>
          <p:cNvPr id="4" name="Espace réservé de la date 3"/>
          <p:cNvSpPr>
            <a:spLocks noGrp="1"/>
          </p:cNvSpPr>
          <p:nvPr>
            <p:ph type="dt" sz="half" idx="10"/>
          </p:nvPr>
        </p:nvSpPr>
        <p:spPr/>
        <p:txBody>
          <a:bodyPr/>
          <a:lstStyle/>
          <a:p>
            <a:fld id="{72A0AF95-6DBE-4942-A500-EB1251847C49}" type="datetimeFigureOut">
              <a:rPr lang="fr-FR" smtClean="0"/>
              <a:t>19/12/2022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47385B9-1440-4797-A0F8-852CC91E14B8}" type="slidenum">
              <a:rPr lang="fr-FR" smtClean="0"/>
              <a:t>‹N°›</a:t>
            </a:fld>
            <a:endParaRPr lang="fr-FR"/>
          </a:p>
        </p:txBody>
      </p:sp>
    </p:spTree>
    <p:extLst>
      <p:ext uri="{BB962C8B-B14F-4D97-AF65-F5344CB8AC3E}">
        <p14:creationId xmlns:p14="http://schemas.microsoft.com/office/powerpoint/2010/main" val="2907698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72A0AF95-6DBE-4942-A500-EB1251847C49}" type="datetimeFigureOut">
              <a:rPr lang="fr-FR" smtClean="0"/>
              <a:t>19/12/2022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47385B9-1440-4797-A0F8-852CC91E14B8}" type="slidenum">
              <a:rPr lang="fr-FR" smtClean="0"/>
              <a:t>‹N°›</a:t>
            </a:fld>
            <a:endParaRPr lang="fr-FR"/>
          </a:p>
        </p:txBody>
      </p:sp>
    </p:spTree>
    <p:extLst>
      <p:ext uri="{BB962C8B-B14F-4D97-AF65-F5344CB8AC3E}">
        <p14:creationId xmlns:p14="http://schemas.microsoft.com/office/powerpoint/2010/main" val="31400976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72A0AF95-6DBE-4942-A500-EB1251847C49}" type="datetimeFigureOut">
              <a:rPr lang="fr-FR" smtClean="0"/>
              <a:t>19/12/2022</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547385B9-1440-4797-A0F8-852CC91E14B8}" type="slidenum">
              <a:rPr lang="fr-FR" smtClean="0"/>
              <a:t>‹N°›</a:t>
            </a:fld>
            <a:endParaRPr lang="fr-FR"/>
          </a:p>
        </p:txBody>
      </p:sp>
    </p:spTree>
    <p:extLst>
      <p:ext uri="{BB962C8B-B14F-4D97-AF65-F5344CB8AC3E}">
        <p14:creationId xmlns:p14="http://schemas.microsoft.com/office/powerpoint/2010/main" val="1040330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72A0AF95-6DBE-4942-A500-EB1251847C49}" type="datetimeFigureOut">
              <a:rPr lang="fr-FR" smtClean="0"/>
              <a:t>19/12/2022</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47385B9-1440-4797-A0F8-852CC91E14B8}" type="slidenum">
              <a:rPr lang="fr-FR" smtClean="0"/>
              <a:t>‹N°›</a:t>
            </a:fld>
            <a:endParaRPr lang="fr-FR"/>
          </a:p>
        </p:txBody>
      </p:sp>
    </p:spTree>
    <p:extLst>
      <p:ext uri="{BB962C8B-B14F-4D97-AF65-F5344CB8AC3E}">
        <p14:creationId xmlns:p14="http://schemas.microsoft.com/office/powerpoint/2010/main" val="407685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72A0AF95-6DBE-4942-A500-EB1251847C49}" type="datetimeFigureOut">
              <a:rPr lang="fr-FR" smtClean="0"/>
              <a:t>19/12/2022</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547385B9-1440-4797-A0F8-852CC91E14B8}" type="slidenum">
              <a:rPr lang="fr-FR" smtClean="0"/>
              <a:t>‹N°›</a:t>
            </a:fld>
            <a:endParaRPr lang="fr-FR"/>
          </a:p>
        </p:txBody>
      </p:sp>
    </p:spTree>
    <p:extLst>
      <p:ext uri="{BB962C8B-B14F-4D97-AF65-F5344CB8AC3E}">
        <p14:creationId xmlns:p14="http://schemas.microsoft.com/office/powerpoint/2010/main" val="4270585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72A0AF95-6DBE-4942-A500-EB1251847C49}" type="datetimeFigureOut">
              <a:rPr lang="fr-FR" smtClean="0"/>
              <a:t>19/12/2022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47385B9-1440-4797-A0F8-852CC91E14B8}" type="slidenum">
              <a:rPr lang="fr-FR" smtClean="0"/>
              <a:t>‹N°›</a:t>
            </a:fld>
            <a:endParaRPr lang="fr-FR"/>
          </a:p>
        </p:txBody>
      </p:sp>
    </p:spTree>
    <p:extLst>
      <p:ext uri="{BB962C8B-B14F-4D97-AF65-F5344CB8AC3E}">
        <p14:creationId xmlns:p14="http://schemas.microsoft.com/office/powerpoint/2010/main" val="2783612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72A0AF95-6DBE-4942-A500-EB1251847C49}" type="datetimeFigureOut">
              <a:rPr lang="fr-FR" smtClean="0"/>
              <a:t>19/12/2022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47385B9-1440-4797-A0F8-852CC91E14B8}" type="slidenum">
              <a:rPr lang="fr-FR" smtClean="0"/>
              <a:t>‹N°›</a:t>
            </a:fld>
            <a:endParaRPr lang="fr-FR"/>
          </a:p>
        </p:txBody>
      </p:sp>
    </p:spTree>
    <p:extLst>
      <p:ext uri="{BB962C8B-B14F-4D97-AF65-F5344CB8AC3E}">
        <p14:creationId xmlns:p14="http://schemas.microsoft.com/office/powerpoint/2010/main" val="344388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A0AF95-6DBE-4942-A500-EB1251847C49}" type="datetimeFigureOut">
              <a:rPr lang="fr-FR" smtClean="0"/>
              <a:t>19/12/2022</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7385B9-1440-4797-A0F8-852CC91E14B8}" type="slidenum">
              <a:rPr lang="fr-FR" smtClean="0"/>
              <a:t>‹N°›</a:t>
            </a:fld>
            <a:endParaRPr lang="fr-FR"/>
          </a:p>
        </p:txBody>
      </p:sp>
    </p:spTree>
    <p:extLst>
      <p:ext uri="{BB962C8B-B14F-4D97-AF65-F5344CB8AC3E}">
        <p14:creationId xmlns:p14="http://schemas.microsoft.com/office/powerpoint/2010/main" val="649209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 Id="rId5" Type="http://schemas.openxmlformats.org/officeDocument/2006/relationships/image" Target="../media/image15.emf"/><Relationship Id="rId4" Type="http://schemas.openxmlformats.org/officeDocument/2006/relationships/image" Target="../media/image14.emf"/></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image" Target="../media/image78.emf"/><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image" Target="../media/image79.emf"/><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image" Target="../media/image80.emf"/><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81.emf"/><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image" Target="../media/image82.emf"/><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84.png"/><Relationship Id="rId2" Type="http://schemas.openxmlformats.org/officeDocument/2006/relationships/image" Target="../media/image83.emf"/><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3" Type="http://schemas.openxmlformats.org/officeDocument/2006/relationships/image" Target="../media/image86.png"/><Relationship Id="rId2" Type="http://schemas.openxmlformats.org/officeDocument/2006/relationships/image" Target="../media/image84.emf"/><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86.emf"/><Relationship Id="rId2" Type="http://schemas.openxmlformats.org/officeDocument/2006/relationships/image" Target="../media/image8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88.emf"/><Relationship Id="rId2" Type="http://schemas.openxmlformats.org/officeDocument/2006/relationships/image" Target="../media/image87.emf"/><Relationship Id="rId1" Type="http://schemas.openxmlformats.org/officeDocument/2006/relationships/slideLayout" Target="../slideLayouts/slideLayout2.xml"/><Relationship Id="rId4" Type="http://schemas.openxmlformats.org/officeDocument/2006/relationships/image" Target="../media/image89.emf"/></Relationships>
</file>

<file path=ppt/slides/_rels/slide111.xml.rels><?xml version="1.0" encoding="UTF-8" standalone="yes"?>
<Relationships xmlns="http://schemas.openxmlformats.org/package/2006/relationships"><Relationship Id="rId2" Type="http://schemas.openxmlformats.org/officeDocument/2006/relationships/image" Target="../media/image90.emf"/><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3" Type="http://schemas.openxmlformats.org/officeDocument/2006/relationships/image" Target="../media/image92.emf"/><Relationship Id="rId2" Type="http://schemas.openxmlformats.org/officeDocument/2006/relationships/image" Target="../media/image91.emf"/><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92.emf"/><Relationship Id="rId2" Type="http://schemas.openxmlformats.org/officeDocument/2006/relationships/image" Target="../media/image93.emf"/><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94.emf"/><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95.emf"/><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96.emf"/><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3" Type="http://schemas.openxmlformats.org/officeDocument/2006/relationships/image" Target="../media/image101.png"/><Relationship Id="rId2" Type="http://schemas.openxmlformats.org/officeDocument/2006/relationships/image" Target="../media/image97.emf"/><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image" Target="../media/image98.emf"/><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image" Target="../media/image99.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image" Target="../media/image100.emf"/><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image" Target="../media/image100.emf"/><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3" Type="http://schemas.openxmlformats.org/officeDocument/2006/relationships/image" Target="../media/image102.emf"/><Relationship Id="rId2" Type="http://schemas.openxmlformats.org/officeDocument/2006/relationships/image" Target="../media/image101.emf"/><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image" Target="../media/image103.emf"/><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image" Target="../media/image103.emf"/><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103.emf"/><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104.emf"/><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3" Type="http://schemas.openxmlformats.org/officeDocument/2006/relationships/image" Target="../media/image111.png"/><Relationship Id="rId2" Type="http://schemas.openxmlformats.org/officeDocument/2006/relationships/image" Target="../media/image105.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image" Target="../media/image106.emf"/><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3" Type="http://schemas.openxmlformats.org/officeDocument/2006/relationships/image" Target="../media/image108.emf"/><Relationship Id="rId2" Type="http://schemas.openxmlformats.org/officeDocument/2006/relationships/image" Target="../media/image107.emf"/><Relationship Id="rId1" Type="http://schemas.openxmlformats.org/officeDocument/2006/relationships/slideLayout" Target="../slideLayouts/slideLayout2.xml"/><Relationship Id="rId5" Type="http://schemas.openxmlformats.org/officeDocument/2006/relationships/image" Target="../media/image116.png"/><Relationship Id="rId4" Type="http://schemas.openxmlformats.org/officeDocument/2006/relationships/image" Target="../media/image109.emf"/></Relationships>
</file>

<file path=ppt/slides/_rels/slide132.xml.rels><?xml version="1.0" encoding="UTF-8" standalone="yes"?>
<Relationships xmlns="http://schemas.openxmlformats.org/package/2006/relationships"><Relationship Id="rId2" Type="http://schemas.openxmlformats.org/officeDocument/2006/relationships/image" Target="../media/image110.emf"/><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3" Type="http://schemas.openxmlformats.org/officeDocument/2006/relationships/image" Target="../media/image119.png"/><Relationship Id="rId2" Type="http://schemas.openxmlformats.org/officeDocument/2006/relationships/image" Target="../media/image111.emf"/><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3" Type="http://schemas.openxmlformats.org/officeDocument/2006/relationships/image" Target="../media/image113.emf"/><Relationship Id="rId2" Type="http://schemas.openxmlformats.org/officeDocument/2006/relationships/image" Target="../media/image112.emf"/><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image" Target="../media/image114.emf"/><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image" Target="../media/image115.emf"/><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image" Target="../media/image116.emf"/><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3" Type="http://schemas.openxmlformats.org/officeDocument/2006/relationships/image" Target="../media/image118.emf"/><Relationship Id="rId2" Type="http://schemas.openxmlformats.org/officeDocument/2006/relationships/image" Target="../media/image117.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3" Type="http://schemas.openxmlformats.org/officeDocument/2006/relationships/image" Target="../media/image120.emf"/><Relationship Id="rId2" Type="http://schemas.openxmlformats.org/officeDocument/2006/relationships/image" Target="../media/image119.emf"/><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image" Target="../media/image121.emf"/><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image" Target="../media/image122.emf"/><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image" Target="../media/image123.emf"/><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image" Target="../media/image124.emf"/><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image" Target="../media/image125.emf"/><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image" Target="../media/image126.emf"/><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image" Target="../media/image126.emf"/><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image" Target="../media/image127.emf"/><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image" Target="../media/image128.emf"/><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image" Target="../media/image12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130.emf"/><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image" Target="../media/image131.emf"/><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image" Target="../media/image132.emf"/><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image" Target="../media/image133.emf"/><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image" Target="../media/image134.emf"/><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3" Type="http://schemas.openxmlformats.org/officeDocument/2006/relationships/image" Target="../media/image136.emf"/><Relationship Id="rId2" Type="http://schemas.openxmlformats.org/officeDocument/2006/relationships/image" Target="../media/image135.emf"/><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image" Target="../media/image137.emf"/><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3" Type="http://schemas.openxmlformats.org/officeDocument/2006/relationships/image" Target="../media/image139.png"/><Relationship Id="rId2" Type="http://schemas.openxmlformats.org/officeDocument/2006/relationships/image" Target="../media/image138.emf"/><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3" Type="http://schemas.openxmlformats.org/officeDocument/2006/relationships/image" Target="../media/image141.png"/><Relationship Id="rId2" Type="http://schemas.openxmlformats.org/officeDocument/2006/relationships/image" Target="../media/image140.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image" Target="../media/image59.emf"/><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image" Target="../media/image63.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65.em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69.emf"/><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70.emf"/><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70.emf"/><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image" Target="../media/image71.emf"/><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image" Target="../media/image70.emf"/><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73.emf"/><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74.emf"/><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image" Target="../media/image76.emf"/><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545772" y="2341563"/>
            <a:ext cx="9144000" cy="2387600"/>
          </a:xfrm>
        </p:spPr>
        <p:txBody>
          <a:bodyPr/>
          <a:lstStyle/>
          <a:p>
            <a:r>
              <a:rPr lang="fr-FR" dirty="0" smtClean="0"/>
              <a:t>Génération de courant</a:t>
            </a:r>
            <a:br>
              <a:rPr lang="fr-FR" dirty="0" smtClean="0"/>
            </a:br>
            <a:endParaRPr lang="fr-FR" dirty="0"/>
          </a:p>
        </p:txBody>
      </p:sp>
    </p:spTree>
    <p:extLst>
      <p:ext uri="{BB962C8B-B14F-4D97-AF65-F5344CB8AC3E}">
        <p14:creationId xmlns:p14="http://schemas.microsoft.com/office/powerpoint/2010/main" val="39111529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8510684" y="228407"/>
            <a:ext cx="3467520" cy="2588466"/>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 y="1500796"/>
            <a:ext cx="8419605"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En fait, plusieurs voies d'enroulement, décalées d'un angle </a:t>
            </a:r>
            <a:r>
              <a:rPr lang="el-GR" dirty="0" smtClean="0"/>
              <a:t>α</a:t>
            </a:r>
            <a:r>
              <a:rPr lang="fr-FR" dirty="0" smtClean="0"/>
              <a:t>, sont montées sur le rotor.</a:t>
            </a:r>
            <a:endParaRPr lang="fr-FR" dirty="0"/>
          </a:p>
        </p:txBody>
      </p:sp>
      <p:pic>
        <p:nvPicPr>
          <p:cNvPr id="7" name="Image 6"/>
          <p:cNvPicPr>
            <a:picLocks noChangeAspect="1"/>
          </p:cNvPicPr>
          <p:nvPr/>
        </p:nvPicPr>
        <p:blipFill>
          <a:blip r:embed="rId3"/>
          <a:stretch>
            <a:fillRect/>
          </a:stretch>
        </p:blipFill>
        <p:spPr>
          <a:xfrm>
            <a:off x="8510684" y="2953591"/>
            <a:ext cx="3467520" cy="2397840"/>
          </a:xfrm>
          <a:prstGeom prst="rect">
            <a:avLst/>
          </a:prstGeom>
        </p:spPr>
        <p:style>
          <a:lnRef idx="2">
            <a:schemeClr val="accent2"/>
          </a:lnRef>
          <a:fillRef idx="1">
            <a:schemeClr val="lt1"/>
          </a:fillRef>
          <a:effectRef idx="0">
            <a:schemeClr val="accent2"/>
          </a:effectRef>
          <a:fontRef idx="minor">
            <a:schemeClr val="dk1"/>
          </a:fontRef>
        </p:style>
      </p:pic>
      <p:sp>
        <p:nvSpPr>
          <p:cNvPr id="8" name="Rectangle 7"/>
          <p:cNvSpPr/>
          <p:nvPr/>
        </p:nvSpPr>
        <p:spPr>
          <a:xfrm>
            <a:off x="0" y="2076428"/>
            <a:ext cx="8419604"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a:t>Prenons le cas de deux voies décalées de 90°</a:t>
            </a:r>
          </a:p>
          <a:p>
            <a:pPr algn="just"/>
            <a:r>
              <a:rPr lang="fr-FR" dirty="0" smtClean="0"/>
              <a:t>Sur un demi-tour, nous obtenons, avec la voie dessinée en rouge, la FEM unidirectionnelle.</a:t>
            </a:r>
          </a:p>
          <a:p>
            <a:pPr algn="just"/>
            <a:r>
              <a:rPr lang="fr-FR" dirty="0" smtClean="0"/>
              <a:t>Mais, dans ce laps de temps, il se produit le même phénomène avec la voie dessinée en bleu, et ce avec un décalage de 90°.</a:t>
            </a:r>
          </a:p>
          <a:p>
            <a:pPr algn="just"/>
            <a:r>
              <a:rPr lang="fr-FR" dirty="0" smtClean="0"/>
              <a:t>La FEM E recueillie sur le bornier de connexion est donnée par l</a:t>
            </a:r>
            <a:endParaRPr lang="fr-FR" dirty="0"/>
          </a:p>
        </p:txBody>
      </p:sp>
      <p:pic>
        <p:nvPicPr>
          <p:cNvPr id="9" name="Image 8"/>
          <p:cNvPicPr>
            <a:picLocks noChangeAspect="1"/>
          </p:cNvPicPr>
          <p:nvPr/>
        </p:nvPicPr>
        <p:blipFill>
          <a:blip r:embed="rId4"/>
          <a:stretch>
            <a:fillRect/>
          </a:stretch>
        </p:blipFill>
        <p:spPr>
          <a:xfrm>
            <a:off x="898567" y="3954631"/>
            <a:ext cx="6096000" cy="1396800"/>
          </a:xfrm>
          <a:prstGeom prst="rect">
            <a:avLst/>
          </a:prstGeom>
        </p:spPr>
      </p:pic>
      <p:sp>
        <p:nvSpPr>
          <p:cNvPr id="14" name="ZoneTexte 13"/>
          <p:cNvSpPr txBox="1"/>
          <p:nvPr/>
        </p:nvSpPr>
        <p:spPr>
          <a:xfrm>
            <a:off x="4835417" y="855737"/>
            <a:ext cx="2521165" cy="369332"/>
          </a:xfrm>
          <a:prstGeom prst="rect">
            <a:avLst/>
          </a:prstGeom>
          <a:noFill/>
        </p:spPr>
        <p:txBody>
          <a:bodyPr wrap="square" rtlCol="0">
            <a:spAutoFit/>
          </a:bodyPr>
          <a:lstStyle/>
          <a:p>
            <a:r>
              <a:rPr lang="fr-FR" dirty="0" smtClean="0"/>
              <a:t>Collecteur-redresseur</a:t>
            </a:r>
            <a:endParaRPr lang="fr-FR" dirty="0"/>
          </a:p>
        </p:txBody>
      </p:sp>
      <p:sp>
        <p:nvSpPr>
          <p:cNvPr id="15" name="Rectangle 14"/>
          <p:cNvSpPr/>
          <p:nvPr/>
        </p:nvSpPr>
        <p:spPr>
          <a:xfrm>
            <a:off x="5377560" y="505057"/>
            <a:ext cx="1380058" cy="369332"/>
          </a:xfrm>
          <a:prstGeom prst="rect">
            <a:avLst/>
          </a:prstGeom>
        </p:spPr>
        <p:txBody>
          <a:bodyPr wrap="none">
            <a:spAutoFit/>
          </a:bodyPr>
          <a:lstStyle/>
          <a:p>
            <a:r>
              <a:rPr lang="fr-FR" dirty="0" smtClean="0"/>
              <a:t>Génératrices</a:t>
            </a:r>
          </a:p>
        </p:txBody>
      </p:sp>
      <p:sp>
        <p:nvSpPr>
          <p:cNvPr id="16" name="Rectangle 15"/>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
        <p:nvSpPr>
          <p:cNvPr id="19" name="Rectangle 18"/>
          <p:cNvSpPr/>
          <p:nvPr/>
        </p:nvSpPr>
        <p:spPr>
          <a:xfrm>
            <a:off x="261291" y="5624982"/>
            <a:ext cx="6096000" cy="646331"/>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dirty="0" smtClean="0"/>
              <a:t>Pour n voies décalées de </a:t>
            </a:r>
            <a:r>
              <a:rPr lang="el-GR" dirty="0" smtClean="0"/>
              <a:t>α</a:t>
            </a:r>
            <a:r>
              <a:rPr lang="fr-FR" dirty="0" smtClean="0"/>
              <a:t>, nous aurons n FEM décalées de </a:t>
            </a:r>
            <a:r>
              <a:rPr lang="el-GR" dirty="0" smtClean="0"/>
              <a:t>α</a:t>
            </a:r>
            <a:endParaRPr lang="fr-FR" dirty="0" smtClean="0"/>
          </a:p>
          <a:p>
            <a:r>
              <a:rPr lang="fr-FR" dirty="0" smtClean="0"/>
              <a:t>Soit une tension sensiblement continue.</a:t>
            </a:r>
            <a:endParaRPr lang="fr-FR" dirty="0"/>
          </a:p>
        </p:txBody>
      </p:sp>
      <p:pic>
        <p:nvPicPr>
          <p:cNvPr id="20" name="Image 19"/>
          <p:cNvPicPr>
            <a:picLocks noChangeAspect="1"/>
          </p:cNvPicPr>
          <p:nvPr/>
        </p:nvPicPr>
        <p:blipFill>
          <a:blip r:embed="rId5"/>
          <a:stretch>
            <a:fillRect/>
          </a:stretch>
        </p:blipFill>
        <p:spPr>
          <a:xfrm>
            <a:off x="6543822" y="5689542"/>
            <a:ext cx="5434382" cy="519920"/>
          </a:xfrm>
          <a:prstGeom prst="rect">
            <a:avLst/>
          </a:prstGeom>
        </p:spPr>
      </p:pic>
    </p:spTree>
    <p:extLst>
      <p:ext uri="{BB962C8B-B14F-4D97-AF65-F5344CB8AC3E}">
        <p14:creationId xmlns:p14="http://schemas.microsoft.com/office/powerpoint/2010/main" val="196313550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98713" y="1574470"/>
            <a:ext cx="10700658"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b) Panne </a:t>
            </a:r>
            <a:r>
              <a:rPr lang="fr-FR" b="1" dirty="0"/>
              <a:t>en </a:t>
            </a:r>
            <a:r>
              <a:rPr lang="fr-FR" b="1" dirty="0" smtClean="0"/>
              <a:t>vol</a:t>
            </a:r>
          </a:p>
          <a:p>
            <a:endParaRPr lang="fr-FR" b="1" dirty="0"/>
          </a:p>
          <a:p>
            <a:pPr marL="342900" indent="-342900">
              <a:buFont typeface="+mj-lt"/>
              <a:buAutoNum type="arabicPeriod"/>
            </a:pPr>
            <a:r>
              <a:rPr lang="fr-FR" dirty="0"/>
              <a:t>En cas de panne d'un générateur, la fermeture automatique du BTC garantit l'alimentation des deux bus par un seul générateur.</a:t>
            </a:r>
          </a:p>
          <a:p>
            <a:pPr marL="342900" indent="-342900">
              <a:buFont typeface="+mj-lt"/>
              <a:buAutoNum type="arabicPeriod"/>
            </a:pPr>
            <a:r>
              <a:rPr lang="fr-FR" dirty="0"/>
              <a:t>Les servitudes </a:t>
            </a:r>
            <a:r>
              <a:rPr lang="fr-FR" dirty="0" smtClean="0"/>
              <a:t>délestables </a:t>
            </a:r>
            <a:r>
              <a:rPr lang="fr-FR" dirty="0"/>
              <a:t>ne sont plus alimentées (ouverture de </a:t>
            </a:r>
            <a:r>
              <a:rPr lang="fr-FR" dirty="0" smtClean="0"/>
              <a:t>S4 </a:t>
            </a:r>
            <a:r>
              <a:rPr lang="fr-FR" dirty="0"/>
              <a:t>et S2) afin de ne pas surcharger le seul générateur opérationnel.</a:t>
            </a:r>
          </a:p>
          <a:p>
            <a:pPr marL="342900" indent="-342900">
              <a:buFont typeface="+mj-lt"/>
              <a:buAutoNum type="arabicPeriod"/>
            </a:pPr>
            <a:r>
              <a:rPr lang="fr-FR" dirty="0"/>
              <a:t>Bus essentielle et secours sont toujours alimentées par les bus normales.</a:t>
            </a:r>
          </a:p>
          <a:p>
            <a:pPr marL="342900" indent="-342900">
              <a:buFont typeface="+mj-lt"/>
              <a:buAutoNum type="arabicPeriod"/>
            </a:pPr>
            <a:r>
              <a:rPr lang="fr-FR" dirty="0"/>
              <a:t>En cas de perte de tous les générateurs, le réseau normal est perdu, seule la bus secours est alimentée par la bus batterie. </a:t>
            </a:r>
            <a:endParaRPr lang="fr-FR" dirty="0" smtClean="0"/>
          </a:p>
          <a:p>
            <a:pPr marL="342900" indent="-342900">
              <a:buFont typeface="+mj-lt"/>
              <a:buAutoNum type="arabicPeriod"/>
            </a:pPr>
            <a:r>
              <a:rPr lang="fr-FR" dirty="0" smtClean="0"/>
              <a:t>La </a:t>
            </a:r>
            <a:r>
              <a:rPr lang="fr-FR" dirty="0"/>
              <a:t>starter bus reste alimentée en cas de besoin (redémarrage assisté).</a:t>
            </a:r>
          </a:p>
          <a:p>
            <a:pPr marL="342900" indent="-342900">
              <a:buFont typeface="+mj-lt"/>
              <a:buAutoNum type="arabicPeriod"/>
            </a:pPr>
            <a:r>
              <a:rPr lang="fr-FR" dirty="0"/>
              <a:t>On ne </a:t>
            </a:r>
            <a:r>
              <a:rPr lang="fr-FR" dirty="0" smtClean="0"/>
              <a:t>dispose </a:t>
            </a:r>
            <a:r>
              <a:rPr lang="fr-FR" dirty="0"/>
              <a:t>que de 30 minutes d'autonomie.</a:t>
            </a:r>
          </a:p>
        </p:txBody>
      </p:sp>
      <p:sp>
        <p:nvSpPr>
          <p:cNvPr id="6" name="Rectangle 5"/>
          <p:cNvSpPr/>
          <p:nvPr/>
        </p:nvSpPr>
        <p:spPr>
          <a:xfrm>
            <a:off x="4196441" y="583986"/>
            <a:ext cx="2623457" cy="369332"/>
          </a:xfrm>
          <a:prstGeom prst="rect">
            <a:avLst/>
          </a:prstGeom>
        </p:spPr>
        <p:txBody>
          <a:bodyPr wrap="square">
            <a:spAutoFit/>
          </a:bodyPr>
          <a:lstStyle/>
          <a:p>
            <a:pPr algn="ctr"/>
            <a:r>
              <a:rPr lang="fr-FR" dirty="0"/>
              <a:t>Priorité</a:t>
            </a:r>
          </a:p>
        </p:txBody>
      </p:sp>
      <p:sp>
        <p:nvSpPr>
          <p:cNvPr id="8" name="Rectangle 7"/>
          <p:cNvSpPr/>
          <p:nvPr/>
        </p:nvSpPr>
        <p:spPr>
          <a:xfrm>
            <a:off x="3867147" y="93463"/>
            <a:ext cx="3282044"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continu</a:t>
            </a:r>
          </a:p>
        </p:txBody>
      </p:sp>
    </p:spTree>
    <p:extLst>
      <p:ext uri="{BB962C8B-B14F-4D97-AF65-F5344CB8AC3E}">
        <p14:creationId xmlns:p14="http://schemas.microsoft.com/office/powerpoint/2010/main" val="239925266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51857" y="1397951"/>
            <a:ext cx="9688286" cy="21268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Citons </a:t>
            </a:r>
            <a:r>
              <a:rPr lang="fr-FR" dirty="0"/>
              <a:t>quelques servitudes typiques, qui fonctionnent en continu </a:t>
            </a:r>
            <a:endParaRPr lang="fr-FR" dirty="0" smtClean="0"/>
          </a:p>
          <a:p>
            <a:pPr marL="285750" indent="-285750">
              <a:lnSpc>
                <a:spcPct val="150000"/>
              </a:lnSpc>
              <a:buFont typeface="Arial" panose="020B0604020202020204" pitchFamily="34" charset="0"/>
              <a:buChar char="•"/>
            </a:pPr>
            <a:r>
              <a:rPr lang="fr-FR" dirty="0" smtClean="0"/>
              <a:t>les </a:t>
            </a:r>
            <a:r>
              <a:rPr lang="fr-FR" dirty="0"/>
              <a:t>démarreurs électriques ; </a:t>
            </a:r>
            <a:endParaRPr lang="fr-FR" dirty="0" smtClean="0"/>
          </a:p>
          <a:p>
            <a:pPr marL="285750" indent="-285750">
              <a:lnSpc>
                <a:spcPct val="150000"/>
              </a:lnSpc>
              <a:buFont typeface="Arial" panose="020B0604020202020204" pitchFamily="34" charset="0"/>
              <a:buChar char="•"/>
            </a:pPr>
            <a:r>
              <a:rPr lang="fr-FR" dirty="0" smtClean="0"/>
              <a:t>pompes </a:t>
            </a:r>
            <a:r>
              <a:rPr lang="fr-FR" dirty="0"/>
              <a:t>carburant ; </a:t>
            </a:r>
            <a:endParaRPr lang="fr-FR" dirty="0" smtClean="0"/>
          </a:p>
          <a:p>
            <a:pPr marL="285750" indent="-285750">
              <a:lnSpc>
                <a:spcPct val="150000"/>
              </a:lnSpc>
              <a:buFont typeface="Arial" panose="020B0604020202020204" pitchFamily="34" charset="0"/>
              <a:buChar char="•"/>
            </a:pPr>
            <a:r>
              <a:rPr lang="fr-FR" dirty="0" smtClean="0"/>
              <a:t>pompe </a:t>
            </a:r>
            <a:r>
              <a:rPr lang="fr-FR" dirty="0"/>
              <a:t>hydraulique de secours </a:t>
            </a:r>
            <a:r>
              <a:rPr lang="fr-FR" dirty="0" smtClean="0"/>
              <a:t>;</a:t>
            </a:r>
          </a:p>
          <a:p>
            <a:pPr marL="285750" indent="-285750">
              <a:lnSpc>
                <a:spcPct val="150000"/>
              </a:lnSpc>
              <a:buFont typeface="Arial" panose="020B0604020202020204" pitchFamily="34" charset="0"/>
              <a:buChar char="•"/>
            </a:pPr>
            <a:r>
              <a:rPr lang="fr-FR" dirty="0" smtClean="0"/>
              <a:t>dégivrage </a:t>
            </a:r>
            <a:r>
              <a:rPr lang="fr-FR" dirty="0"/>
              <a:t>tubes Pitot.</a:t>
            </a:r>
          </a:p>
        </p:txBody>
      </p:sp>
      <p:sp>
        <p:nvSpPr>
          <p:cNvPr id="6" name="Rectangle 5"/>
          <p:cNvSpPr/>
          <p:nvPr/>
        </p:nvSpPr>
        <p:spPr>
          <a:xfrm>
            <a:off x="4525734" y="557852"/>
            <a:ext cx="2623457" cy="369332"/>
          </a:xfrm>
          <a:prstGeom prst="rect">
            <a:avLst/>
          </a:prstGeom>
        </p:spPr>
        <p:txBody>
          <a:bodyPr wrap="square">
            <a:spAutoFit/>
          </a:bodyPr>
          <a:lstStyle/>
          <a:p>
            <a:pPr algn="ctr"/>
            <a:r>
              <a:rPr lang="fr-FR" dirty="0"/>
              <a:t>Servitudes en continu</a:t>
            </a:r>
          </a:p>
        </p:txBody>
      </p:sp>
      <p:sp>
        <p:nvSpPr>
          <p:cNvPr id="8" name="Rectangle 7"/>
          <p:cNvSpPr/>
          <p:nvPr/>
        </p:nvSpPr>
        <p:spPr>
          <a:xfrm>
            <a:off x="4196441" y="87085"/>
            <a:ext cx="3282044"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continu</a:t>
            </a:r>
          </a:p>
        </p:txBody>
      </p:sp>
    </p:spTree>
    <p:extLst>
      <p:ext uri="{BB962C8B-B14F-4D97-AF65-F5344CB8AC3E}">
        <p14:creationId xmlns:p14="http://schemas.microsoft.com/office/powerpoint/2010/main" val="375627231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u contenu 6"/>
          <p:cNvPicPr>
            <a:picLocks noGrp="1" noChangeAspect="1"/>
          </p:cNvPicPr>
          <p:nvPr>
            <p:ph idx="1"/>
          </p:nvPr>
        </p:nvPicPr>
        <p:blipFill>
          <a:blip r:embed="rId2"/>
          <a:stretch>
            <a:fillRect/>
          </a:stretch>
        </p:blipFill>
        <p:spPr>
          <a:xfrm>
            <a:off x="6199413" y="1033731"/>
            <a:ext cx="5954486" cy="3329998"/>
          </a:xfrm>
          <a:prstGeom prst="rect">
            <a:avLst/>
          </a:prstGeom>
        </p:spPr>
      </p:pic>
      <p:sp>
        <p:nvSpPr>
          <p:cNvPr id="4" name="Rectangle 3"/>
          <p:cNvSpPr/>
          <p:nvPr/>
        </p:nvSpPr>
        <p:spPr>
          <a:xfrm>
            <a:off x="130629" y="1224408"/>
            <a:ext cx="5987142"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Dans </a:t>
            </a:r>
            <a:r>
              <a:rPr lang="fr-FR" dirty="0"/>
              <a:t>ce type de réseaux, chaque </a:t>
            </a:r>
            <a:r>
              <a:rPr lang="fr-FR" dirty="0" smtClean="0"/>
              <a:t> alternateur alimente </a:t>
            </a:r>
            <a:r>
              <a:rPr lang="fr-FR" dirty="0"/>
              <a:t>sa propre barre bus</a:t>
            </a:r>
            <a:r>
              <a:rPr lang="fr-FR" dirty="0" smtClean="0"/>
              <a:t>.</a:t>
            </a:r>
          </a:p>
          <a:p>
            <a:pPr marL="285750" indent="-285750" algn="just">
              <a:buFont typeface="Arial" panose="020B0604020202020204" pitchFamily="34" charset="0"/>
              <a:buChar char="•"/>
            </a:pPr>
            <a:r>
              <a:rPr lang="fr-FR" dirty="0"/>
              <a:t>Chaque alternateur alimente sa propre barre bus, BUS AC 1 ou 2. </a:t>
            </a:r>
          </a:p>
          <a:p>
            <a:pPr marL="285750" indent="-285750" algn="just">
              <a:buFont typeface="Arial" panose="020B0604020202020204" pitchFamily="34" charset="0"/>
              <a:buChar char="•"/>
            </a:pPr>
            <a:r>
              <a:rPr lang="fr-FR" dirty="0"/>
              <a:t>En cas de panne d'un générateur, la fermeture des deux BTB (Bus </a:t>
            </a:r>
            <a:r>
              <a:rPr lang="fr-FR" dirty="0" err="1"/>
              <a:t>Tie</a:t>
            </a:r>
            <a:r>
              <a:rPr lang="fr-FR" dirty="0"/>
              <a:t> </a:t>
            </a:r>
            <a:r>
              <a:rPr lang="fr-FR" dirty="0" err="1" smtClean="0"/>
              <a:t>Breaker</a:t>
            </a:r>
            <a:r>
              <a:rPr lang="fr-FR" dirty="0" smtClean="0"/>
              <a:t>:</a:t>
            </a:r>
            <a:r>
              <a:rPr lang="fr-FR" dirty="0"/>
              <a:t> relais de transfert</a:t>
            </a:r>
            <a:r>
              <a:rPr lang="fr-FR" dirty="0" smtClean="0"/>
              <a:t> ): </a:t>
            </a:r>
            <a:r>
              <a:rPr lang="fr-FR" dirty="0"/>
              <a:t>permet de retrouver une alimentation via l'autre bus AC et la bus de transfert.</a:t>
            </a:r>
          </a:p>
          <a:p>
            <a:pPr marL="285750" indent="-285750" algn="just">
              <a:buFont typeface="Arial" panose="020B0604020202020204" pitchFamily="34" charset="0"/>
              <a:buChar char="•"/>
            </a:pPr>
            <a:r>
              <a:rPr lang="fr-FR" dirty="0" smtClean="0"/>
              <a:t>En </a:t>
            </a:r>
            <a:r>
              <a:rPr lang="fr-FR" dirty="0"/>
              <a:t>général, le transfert est automatique et piloté par un système qui surveille l'alimentation de chacune des bus AC et les positions des relais</a:t>
            </a:r>
            <a:r>
              <a:rPr lang="fr-FR" dirty="0" smtClean="0"/>
              <a:t>.</a:t>
            </a:r>
            <a:endParaRPr lang="fr-FR" dirty="0"/>
          </a:p>
        </p:txBody>
      </p:sp>
      <p:sp>
        <p:nvSpPr>
          <p:cNvPr id="5" name="Rectangle 4"/>
          <p:cNvSpPr/>
          <p:nvPr/>
        </p:nvSpPr>
        <p:spPr>
          <a:xfrm>
            <a:off x="4038600" y="104391"/>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6" name="Rectangle 5"/>
          <p:cNvSpPr/>
          <p:nvPr/>
        </p:nvSpPr>
        <p:spPr>
          <a:xfrm>
            <a:off x="4157185" y="473723"/>
            <a:ext cx="3658758" cy="369332"/>
          </a:xfrm>
          <a:prstGeom prst="rect">
            <a:avLst/>
          </a:prstGeom>
        </p:spPr>
        <p:txBody>
          <a:bodyPr wrap="none">
            <a:spAutoFit/>
          </a:bodyPr>
          <a:lstStyle/>
          <a:p>
            <a:pPr algn="ctr"/>
            <a:r>
              <a:rPr lang="fr-FR" dirty="0"/>
              <a:t>Réseaux à alternateurs indépendants</a:t>
            </a:r>
          </a:p>
        </p:txBody>
      </p:sp>
      <p:sp>
        <p:nvSpPr>
          <p:cNvPr id="2" name="Rectangle 1"/>
          <p:cNvSpPr/>
          <p:nvPr/>
        </p:nvSpPr>
        <p:spPr>
          <a:xfrm>
            <a:off x="201386" y="4575509"/>
            <a:ext cx="11952513"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Les alternateurs ne doivent en aucun cas être reliés ensemble. Ainsi, la logique n'autorisera la fermeture des BTB qu'après l'ouverture du relais de ligne (RL) du générateur en panne</a:t>
            </a:r>
            <a:r>
              <a:rPr lang="fr-FR" dirty="0" smtClean="0"/>
              <a:t>.</a:t>
            </a:r>
            <a:endParaRPr lang="fr-FR" dirty="0"/>
          </a:p>
        </p:txBody>
      </p:sp>
    </p:spTree>
    <p:extLst>
      <p:ext uri="{BB962C8B-B14F-4D97-AF65-F5344CB8AC3E}">
        <p14:creationId xmlns:p14="http://schemas.microsoft.com/office/powerpoint/2010/main" val="2582150447"/>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8602869" y="3385740"/>
            <a:ext cx="3295217" cy="3284961"/>
          </a:xfrm>
          <a:prstGeom prst="rect">
            <a:avLst/>
          </a:prstGeom>
        </p:spPr>
      </p:pic>
      <p:sp>
        <p:nvSpPr>
          <p:cNvPr id="4" name="Rectangle 3"/>
          <p:cNvSpPr/>
          <p:nvPr/>
        </p:nvSpPr>
        <p:spPr>
          <a:xfrm>
            <a:off x="195942" y="1057903"/>
            <a:ext cx="6346372"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L'aéronef peut être alimenté par l'APU ou le GPU connecté par leurs relais respectifs sur la bus de transfert. </a:t>
            </a:r>
          </a:p>
          <a:p>
            <a:pPr marL="285750" indent="-285750" algn="just">
              <a:buFont typeface="Arial" panose="020B0604020202020204" pitchFamily="34" charset="0"/>
              <a:buChar char="•"/>
            </a:pPr>
            <a:r>
              <a:rPr lang="fr-FR" dirty="0"/>
              <a:t>APU et GPU ne peuvent jamais être connectés ensemble.</a:t>
            </a:r>
          </a:p>
          <a:p>
            <a:pPr marL="285750" indent="-285750" algn="just">
              <a:buFont typeface="Arial" panose="020B0604020202020204" pitchFamily="34" charset="0"/>
              <a:buChar char="•"/>
            </a:pPr>
            <a:r>
              <a:rPr lang="fr-FR" dirty="0"/>
              <a:t>La connexion de l'un ou l'autre sur la bus de transfert permet, via les relais de transfert, l'alimentation des bus AC dont le relais de ligne est ouvert</a:t>
            </a:r>
            <a:r>
              <a:rPr lang="fr-FR" dirty="0" smtClean="0"/>
              <a:t>.</a:t>
            </a:r>
            <a:endParaRPr lang="fr-FR" dirty="0"/>
          </a:p>
        </p:txBody>
      </p:sp>
      <p:sp>
        <p:nvSpPr>
          <p:cNvPr id="6" name="Rectangle 5"/>
          <p:cNvSpPr/>
          <p:nvPr/>
        </p:nvSpPr>
        <p:spPr>
          <a:xfrm>
            <a:off x="1741714" y="74209"/>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7" name="Rectangle 6"/>
          <p:cNvSpPr/>
          <p:nvPr/>
        </p:nvSpPr>
        <p:spPr>
          <a:xfrm>
            <a:off x="1860299" y="443541"/>
            <a:ext cx="3658758" cy="369332"/>
          </a:xfrm>
          <a:prstGeom prst="rect">
            <a:avLst/>
          </a:prstGeom>
        </p:spPr>
        <p:txBody>
          <a:bodyPr wrap="none">
            <a:spAutoFit/>
          </a:bodyPr>
          <a:lstStyle/>
          <a:p>
            <a:pPr algn="ctr"/>
            <a:r>
              <a:rPr lang="fr-FR" dirty="0"/>
              <a:t>Réseaux à alternateurs indépendants</a:t>
            </a:r>
          </a:p>
        </p:txBody>
      </p:sp>
      <p:pic>
        <p:nvPicPr>
          <p:cNvPr id="8" name="Espace réservé du contenu 6"/>
          <p:cNvPicPr>
            <a:picLocks noChangeAspect="1"/>
          </p:cNvPicPr>
          <p:nvPr/>
        </p:nvPicPr>
        <p:blipFill>
          <a:blip r:embed="rId3"/>
          <a:stretch>
            <a:fillRect/>
          </a:stretch>
        </p:blipFill>
        <p:spPr>
          <a:xfrm>
            <a:off x="6705600" y="22677"/>
            <a:ext cx="5486400" cy="3329998"/>
          </a:xfrm>
          <a:prstGeom prst="rect">
            <a:avLst/>
          </a:prstGeom>
        </p:spPr>
      </p:pic>
      <p:sp>
        <p:nvSpPr>
          <p:cNvPr id="9" name="Rectangle 8"/>
          <p:cNvSpPr/>
          <p:nvPr/>
        </p:nvSpPr>
        <p:spPr>
          <a:xfrm>
            <a:off x="321128" y="3597059"/>
            <a:ext cx="7516586"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Les moteurs sont arrêtés, on est sur GPU, les BTB sont fermés et les bus AC 1 et 2 alimentées. </a:t>
            </a:r>
          </a:p>
          <a:p>
            <a:pPr marL="285750" indent="-285750" algn="just">
              <a:buFont typeface="Arial" panose="020B0604020202020204" pitchFamily="34" charset="0"/>
              <a:buChar char="•"/>
            </a:pPr>
            <a:r>
              <a:rPr lang="fr-FR" dirty="0"/>
              <a:t>On démarre l'APU, puis on le connecte, cela ouvre le relais GPU ; </a:t>
            </a:r>
          </a:p>
          <a:p>
            <a:pPr marL="285750" indent="-285750" algn="just">
              <a:buFont typeface="Arial" panose="020B0604020202020204" pitchFamily="34" charset="0"/>
              <a:buChar char="•"/>
            </a:pPr>
            <a:r>
              <a:rPr lang="fr-FR" dirty="0"/>
              <a:t>les BTB restent fermés, l'avion est toujours alimenté, on peut déconnecter le GPU.</a:t>
            </a:r>
          </a:p>
          <a:p>
            <a:pPr marL="285750" indent="-285750" algn="just">
              <a:buFont typeface="Arial" panose="020B0604020202020204" pitchFamily="34" charset="0"/>
              <a:buChar char="•"/>
            </a:pPr>
            <a:r>
              <a:rPr lang="fr-FR" dirty="0"/>
              <a:t>Après démarrage des réacteurs, on connecte les générateurs. </a:t>
            </a:r>
            <a:endParaRPr lang="fr-FR" dirty="0" smtClean="0"/>
          </a:p>
          <a:p>
            <a:pPr marL="285750" indent="-285750" algn="just">
              <a:buFont typeface="Arial" panose="020B0604020202020204" pitchFamily="34" charset="0"/>
              <a:buChar char="•"/>
            </a:pPr>
            <a:r>
              <a:rPr lang="fr-FR" dirty="0" smtClean="0"/>
              <a:t>A </a:t>
            </a:r>
            <a:r>
              <a:rPr lang="fr-FR" dirty="0"/>
              <a:t>la fermeture des relais de ligne, les BTB s'ouvrent, chaque bus est alimentée par son générateur. On peut arrêter l'APU.</a:t>
            </a:r>
          </a:p>
        </p:txBody>
      </p:sp>
    </p:spTree>
    <p:extLst>
      <p:ext uri="{BB962C8B-B14F-4D97-AF65-F5344CB8AC3E}">
        <p14:creationId xmlns:p14="http://schemas.microsoft.com/office/powerpoint/2010/main" val="2574493168"/>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02772" y="1234226"/>
            <a:ext cx="5954485"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smtClean="0"/>
              <a:t>a</a:t>
            </a:r>
            <a:r>
              <a:rPr lang="fr-FR" b="1" dirty="0"/>
              <a:t>) Conditions de couplage</a:t>
            </a:r>
          </a:p>
          <a:p>
            <a:pPr marL="285750" indent="-285750" algn="just">
              <a:buFont typeface="Arial" panose="020B0604020202020204" pitchFamily="34" charset="0"/>
              <a:buChar char="•"/>
            </a:pPr>
            <a:r>
              <a:rPr lang="fr-FR" dirty="0" smtClean="0"/>
              <a:t>On </a:t>
            </a:r>
            <a:r>
              <a:rPr lang="fr-FR" dirty="0"/>
              <a:t>se rappelle que « couplé » signifie que chaque générateur fournit la moitié du travail (avec deux alternateurs).</a:t>
            </a:r>
          </a:p>
          <a:p>
            <a:pPr marL="285750" indent="-285750" algn="just">
              <a:buFont typeface="Arial" panose="020B0604020202020204" pitchFamily="34" charset="0"/>
              <a:buChar char="•"/>
            </a:pPr>
            <a:r>
              <a:rPr lang="fr-FR" dirty="0" smtClean="0"/>
              <a:t>Le </a:t>
            </a:r>
            <a:r>
              <a:rPr lang="fr-FR" dirty="0"/>
              <a:t>couplage des alternateurs permet d'augmenter la puissance disponible à bord en ayant toujours une redondance de générateur.</a:t>
            </a:r>
          </a:p>
          <a:p>
            <a:pPr marL="285750" indent="-285750" algn="just">
              <a:buFont typeface="Arial" panose="020B0604020202020204" pitchFamily="34" charset="0"/>
              <a:buChar char="•"/>
            </a:pPr>
            <a:r>
              <a:rPr lang="fr-FR" dirty="0" smtClean="0"/>
              <a:t>En </a:t>
            </a:r>
            <a:r>
              <a:rPr lang="fr-FR" dirty="0"/>
              <a:t>courant </a:t>
            </a:r>
            <a:r>
              <a:rPr lang="fr-FR" dirty="0" smtClean="0"/>
              <a:t>continu pour </a:t>
            </a:r>
            <a:r>
              <a:rPr lang="fr-FR" dirty="0"/>
              <a:t>coupler deux </a:t>
            </a:r>
            <a:r>
              <a:rPr lang="fr-FR" dirty="0" smtClean="0"/>
              <a:t>génératrices: </a:t>
            </a:r>
          </a:p>
          <a:p>
            <a:pPr marL="742950" lvl="1" indent="-285750" algn="just">
              <a:buFont typeface="Courier New" panose="02070309020205020404" pitchFamily="49" charset="0"/>
              <a:buChar char="o"/>
            </a:pPr>
            <a:r>
              <a:rPr lang="fr-FR" dirty="0" smtClean="0"/>
              <a:t>elles </a:t>
            </a:r>
            <a:r>
              <a:rPr lang="fr-FR" dirty="0"/>
              <a:t>devaient fournir la même tension </a:t>
            </a:r>
            <a:endParaRPr lang="fr-FR" dirty="0" smtClean="0"/>
          </a:p>
          <a:p>
            <a:pPr marL="742950" lvl="1" indent="-285750" algn="just">
              <a:buFont typeface="Courier New" panose="02070309020205020404" pitchFamily="49" charset="0"/>
              <a:buChar char="o"/>
            </a:pPr>
            <a:r>
              <a:rPr lang="fr-FR" dirty="0" smtClean="0"/>
              <a:t>ceci </a:t>
            </a:r>
            <a:r>
              <a:rPr lang="fr-FR" dirty="0"/>
              <a:t>était réalisé par un circuit (la ligne d'équilibrage) qui pilotait l'excitation de chaque génératrice.</a:t>
            </a:r>
          </a:p>
          <a:p>
            <a:pPr marL="285750" indent="-285750" algn="just">
              <a:buFont typeface="Arial" panose="020B0604020202020204" pitchFamily="34" charset="0"/>
              <a:buChar char="•"/>
            </a:pPr>
            <a:r>
              <a:rPr lang="fr-FR" dirty="0" smtClean="0"/>
              <a:t>En </a:t>
            </a:r>
            <a:r>
              <a:rPr lang="fr-FR" dirty="0"/>
              <a:t>alternatif </a:t>
            </a:r>
            <a:r>
              <a:rPr lang="fr-FR" dirty="0" smtClean="0"/>
              <a:t>, pour </a:t>
            </a:r>
            <a:r>
              <a:rPr lang="fr-FR" dirty="0"/>
              <a:t>coupler des alternateurs, il faudra donc qu'ils délivrent :</a:t>
            </a:r>
          </a:p>
          <a:p>
            <a:pPr marL="742950" lvl="1" indent="-285750" algn="just">
              <a:buFont typeface="Courier New" panose="02070309020205020404" pitchFamily="49" charset="0"/>
              <a:buChar char="o"/>
            </a:pPr>
            <a:r>
              <a:rPr lang="fr-FR" dirty="0" smtClean="0"/>
              <a:t>la </a:t>
            </a:r>
            <a:r>
              <a:rPr lang="fr-FR" dirty="0"/>
              <a:t>même tension ;</a:t>
            </a:r>
          </a:p>
          <a:p>
            <a:pPr marL="742950" lvl="1" indent="-285750" algn="just">
              <a:buFont typeface="Courier New" panose="02070309020205020404" pitchFamily="49" charset="0"/>
              <a:buChar char="o"/>
            </a:pPr>
            <a:r>
              <a:rPr lang="fr-FR" dirty="0" smtClean="0"/>
              <a:t>la </a:t>
            </a:r>
            <a:r>
              <a:rPr lang="fr-FR" dirty="0"/>
              <a:t>même fréquence ;</a:t>
            </a:r>
          </a:p>
          <a:p>
            <a:pPr marL="742950" lvl="1" indent="-285750" algn="just">
              <a:buFont typeface="Courier New" panose="02070309020205020404" pitchFamily="49" charset="0"/>
              <a:buChar char="o"/>
            </a:pPr>
            <a:r>
              <a:rPr lang="fr-FR" dirty="0" smtClean="0"/>
              <a:t>la </a:t>
            </a:r>
            <a:r>
              <a:rPr lang="fr-FR" dirty="0"/>
              <a:t>même phase ;</a:t>
            </a:r>
          </a:p>
          <a:p>
            <a:pPr marL="742950" lvl="1" indent="-285750" algn="just">
              <a:buFont typeface="Courier New" panose="02070309020205020404" pitchFamily="49" charset="0"/>
              <a:buChar char="o"/>
            </a:pPr>
            <a:r>
              <a:rPr lang="fr-FR" dirty="0" smtClean="0"/>
              <a:t>le </a:t>
            </a:r>
            <a:r>
              <a:rPr lang="fr-FR" dirty="0"/>
              <a:t>même ordre de phase.</a:t>
            </a:r>
          </a:p>
        </p:txBody>
      </p:sp>
      <p:sp>
        <p:nvSpPr>
          <p:cNvPr id="5" name="Rectangle 4"/>
          <p:cNvSpPr/>
          <p:nvPr/>
        </p:nvSpPr>
        <p:spPr>
          <a:xfrm>
            <a:off x="4038600" y="104391"/>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6" name="Rectangle 5"/>
          <p:cNvSpPr/>
          <p:nvPr/>
        </p:nvSpPr>
        <p:spPr>
          <a:xfrm>
            <a:off x="4432823" y="473723"/>
            <a:ext cx="2988895" cy="369332"/>
          </a:xfrm>
          <a:prstGeom prst="rect">
            <a:avLst/>
          </a:prstGeom>
        </p:spPr>
        <p:txBody>
          <a:bodyPr wrap="none">
            <a:spAutoFit/>
          </a:bodyPr>
          <a:lstStyle/>
          <a:p>
            <a:r>
              <a:rPr lang="fr-FR" dirty="0"/>
              <a:t>Réseau à alternateurs couplés</a:t>
            </a:r>
          </a:p>
        </p:txBody>
      </p:sp>
      <p:pic>
        <p:nvPicPr>
          <p:cNvPr id="7" name="Espace réservé du contenu 3"/>
          <p:cNvPicPr>
            <a:picLocks noGrp="1" noChangeAspect="1"/>
          </p:cNvPicPr>
          <p:nvPr>
            <p:ph idx="1"/>
          </p:nvPr>
        </p:nvPicPr>
        <p:blipFill>
          <a:blip r:embed="rId2"/>
          <a:stretch>
            <a:fillRect/>
          </a:stretch>
        </p:blipFill>
        <p:spPr>
          <a:xfrm>
            <a:off x="6571038" y="1234226"/>
            <a:ext cx="5443906" cy="4893137"/>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140115810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6853137" y="203256"/>
            <a:ext cx="5338863" cy="3779120"/>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103413" y="843055"/>
            <a:ext cx="6569530"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a:t>b) Architecture de réseaux couplés</a:t>
            </a:r>
          </a:p>
          <a:p>
            <a:pPr marL="285750" indent="-285750" algn="just">
              <a:buFont typeface="Arial" panose="020B0604020202020204" pitchFamily="34" charset="0"/>
              <a:buChar char="•"/>
            </a:pPr>
            <a:r>
              <a:rPr lang="fr-FR" dirty="0" smtClean="0"/>
              <a:t>Les </a:t>
            </a:r>
            <a:r>
              <a:rPr lang="fr-FR" dirty="0"/>
              <a:t>alternateurs sont reliés à leurs bus respectives via les relais de lignes (RL), </a:t>
            </a:r>
            <a:endParaRPr lang="fr-FR" dirty="0" smtClean="0"/>
          </a:p>
          <a:p>
            <a:pPr marL="285750" indent="-285750" algn="just">
              <a:buFont typeface="Arial" panose="020B0604020202020204" pitchFamily="34" charset="0"/>
              <a:buChar char="•"/>
            </a:pPr>
            <a:r>
              <a:rPr lang="fr-FR" dirty="0" smtClean="0"/>
              <a:t>puis </a:t>
            </a:r>
            <a:r>
              <a:rPr lang="fr-FR" dirty="0"/>
              <a:t>à la bus de couplage via les relais de couplage (RC). </a:t>
            </a:r>
            <a:endParaRPr lang="fr-FR" dirty="0" smtClean="0"/>
          </a:p>
          <a:p>
            <a:pPr marL="285750" indent="-285750" algn="just">
              <a:buFont typeface="Arial" panose="020B0604020202020204" pitchFamily="34" charset="0"/>
              <a:buChar char="•"/>
            </a:pPr>
            <a:r>
              <a:rPr lang="fr-FR" dirty="0" smtClean="0"/>
              <a:t>En </a:t>
            </a:r>
            <a:r>
              <a:rPr lang="fr-FR" dirty="0"/>
              <a:t>fonctionnement normal, même avion au sol et moteurs arrêtés, les relais de couplage sont toujours fermés.</a:t>
            </a:r>
          </a:p>
          <a:p>
            <a:pPr marL="285750" indent="-285750" algn="just">
              <a:buFont typeface="Arial" panose="020B0604020202020204" pitchFamily="34" charset="0"/>
              <a:buChar char="•"/>
            </a:pPr>
            <a:r>
              <a:rPr lang="fr-FR" dirty="0" smtClean="0"/>
              <a:t>Le </a:t>
            </a:r>
            <a:r>
              <a:rPr lang="fr-FR" dirty="0"/>
              <a:t>couplage se fait par fermeture des relais de ligne lorsque les conditions de couplage sont réalisées. </a:t>
            </a:r>
            <a:endParaRPr lang="fr-FR" dirty="0" smtClean="0"/>
          </a:p>
          <a:p>
            <a:pPr marL="285750" indent="-285750" algn="just">
              <a:buFont typeface="Arial" panose="020B0604020202020204" pitchFamily="34" charset="0"/>
              <a:buChar char="•"/>
            </a:pPr>
            <a:r>
              <a:rPr lang="fr-FR" dirty="0" smtClean="0"/>
              <a:t>Les </a:t>
            </a:r>
            <a:r>
              <a:rPr lang="fr-FR" dirty="0"/>
              <a:t>relais de couplage s'ouvrent en cas de défaut sur un alternateur afin de l'isoler</a:t>
            </a:r>
            <a:r>
              <a:rPr lang="fr-FR" dirty="0" smtClean="0"/>
              <a:t>.</a:t>
            </a:r>
          </a:p>
          <a:p>
            <a:pPr marL="285750" indent="-285750" algn="just">
              <a:buFont typeface="Arial" panose="020B0604020202020204" pitchFamily="34" charset="0"/>
              <a:buChar char="•"/>
            </a:pPr>
            <a:endParaRPr lang="fr-FR" dirty="0"/>
          </a:p>
        </p:txBody>
      </p:sp>
      <p:sp>
        <p:nvSpPr>
          <p:cNvPr id="8" name="Rectangle 7"/>
          <p:cNvSpPr/>
          <p:nvPr/>
        </p:nvSpPr>
        <p:spPr>
          <a:xfrm>
            <a:off x="1709058" y="91063"/>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9" name="Rectangle 8"/>
          <p:cNvSpPr/>
          <p:nvPr/>
        </p:nvSpPr>
        <p:spPr>
          <a:xfrm>
            <a:off x="2103281" y="420880"/>
            <a:ext cx="2988895" cy="369332"/>
          </a:xfrm>
          <a:prstGeom prst="rect">
            <a:avLst/>
          </a:prstGeom>
        </p:spPr>
        <p:txBody>
          <a:bodyPr wrap="none">
            <a:spAutoFit/>
          </a:bodyPr>
          <a:lstStyle/>
          <a:p>
            <a:r>
              <a:rPr lang="fr-FR" dirty="0"/>
              <a:t>Réseau à alternateurs couplés</a:t>
            </a:r>
          </a:p>
        </p:txBody>
      </p:sp>
      <p:sp>
        <p:nvSpPr>
          <p:cNvPr id="10" name="Rectangle 9"/>
          <p:cNvSpPr/>
          <p:nvPr/>
        </p:nvSpPr>
        <p:spPr>
          <a:xfrm>
            <a:off x="103413" y="4152934"/>
            <a:ext cx="11990616"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a:t>Donc :</a:t>
            </a:r>
          </a:p>
          <a:p>
            <a:pPr marL="285750" indent="-285750" algn="just">
              <a:buFont typeface="Arial" panose="020B0604020202020204" pitchFamily="34" charset="0"/>
              <a:buChar char="•"/>
            </a:pPr>
            <a:r>
              <a:rPr lang="fr-FR" dirty="0"/>
              <a:t>sur un réseau « alternateurs fonctionnant en isolés », les relais de transfert sont toujours ouverts et on les ferme en cas de défaut d'un alternateur ;</a:t>
            </a:r>
          </a:p>
          <a:p>
            <a:pPr marL="285750" indent="-285750" algn="just">
              <a:buFont typeface="Arial" panose="020B0604020202020204" pitchFamily="34" charset="0"/>
              <a:buChar char="•"/>
            </a:pPr>
            <a:r>
              <a:rPr lang="fr-FR" dirty="0"/>
              <a:t>sur un « réseau alternateurs couplés », les relais de couplage sont toujours fermés et on les ouvre en cas de défaut.</a:t>
            </a:r>
          </a:p>
          <a:p>
            <a:pPr marL="285750" indent="-285750" algn="just">
              <a:buFont typeface="Arial" panose="020B0604020202020204" pitchFamily="34" charset="0"/>
              <a:buChar char="•"/>
            </a:pPr>
            <a:r>
              <a:rPr lang="fr-FR" dirty="0"/>
              <a:t>Le GPU et l'APU ne peuvent jamais être connectés :</a:t>
            </a:r>
          </a:p>
          <a:p>
            <a:pPr marL="742950" lvl="1" indent="-285750" algn="just">
              <a:buFont typeface="Courier New" panose="02070309020205020404" pitchFamily="49" charset="0"/>
              <a:buChar char="o"/>
            </a:pPr>
            <a:r>
              <a:rPr lang="fr-FR" dirty="0" smtClean="0"/>
              <a:t>simultanément </a:t>
            </a:r>
            <a:r>
              <a:rPr lang="fr-FR" dirty="0"/>
              <a:t>à la bus de couplage ;</a:t>
            </a:r>
          </a:p>
          <a:p>
            <a:pPr marL="742950" lvl="1" indent="-285750" algn="just">
              <a:buFont typeface="Courier New" panose="02070309020205020404" pitchFamily="49" charset="0"/>
              <a:buChar char="o"/>
            </a:pPr>
            <a:r>
              <a:rPr lang="fr-FR" dirty="0" smtClean="0"/>
              <a:t>à </a:t>
            </a:r>
            <a:r>
              <a:rPr lang="fr-FR" dirty="0"/>
              <a:t>un alternateur (GEN 1 ou 2) via la bus de couplage.</a:t>
            </a:r>
          </a:p>
          <a:p>
            <a:pPr marL="285750" indent="-285750" algn="just">
              <a:buFont typeface="Arial" panose="020B0604020202020204" pitchFamily="34" charset="0"/>
              <a:buChar char="•"/>
            </a:pPr>
            <a:r>
              <a:rPr lang="fr-FR" dirty="0"/>
              <a:t>Il existe la même logique que sur le réseau à alternateurs indépendants qui, lors de la connexion APU ou GPU, ouvre les relais de ligne des alternateurs</a:t>
            </a:r>
            <a:r>
              <a:rPr lang="fr-FR" dirty="0" smtClean="0"/>
              <a:t>.</a:t>
            </a:r>
            <a:endParaRPr lang="fr-FR" dirty="0"/>
          </a:p>
        </p:txBody>
      </p:sp>
    </p:spTree>
    <p:extLst>
      <p:ext uri="{BB962C8B-B14F-4D97-AF65-F5344CB8AC3E}">
        <p14:creationId xmlns:p14="http://schemas.microsoft.com/office/powerpoint/2010/main" val="311303820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694714" y="1225391"/>
            <a:ext cx="5410200" cy="4351338"/>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6" name="Rectangle 5"/>
          <p:cNvSpPr/>
          <p:nvPr/>
        </p:nvSpPr>
        <p:spPr>
          <a:xfrm>
            <a:off x="4596108" y="447177"/>
            <a:ext cx="2988895" cy="369332"/>
          </a:xfrm>
          <a:prstGeom prst="rect">
            <a:avLst/>
          </a:prstGeom>
        </p:spPr>
        <p:txBody>
          <a:bodyPr wrap="none">
            <a:spAutoFit/>
          </a:bodyPr>
          <a:lstStyle/>
          <a:p>
            <a:r>
              <a:rPr lang="fr-FR" dirty="0"/>
              <a:t>Réseau à alternateurs couplés</a:t>
            </a:r>
          </a:p>
        </p:txBody>
      </p:sp>
      <p:sp>
        <p:nvSpPr>
          <p:cNvPr id="7" name="Rectangle 6"/>
          <p:cNvSpPr/>
          <p:nvPr/>
        </p:nvSpPr>
        <p:spPr>
          <a:xfrm>
            <a:off x="163283" y="1210454"/>
            <a:ext cx="6411687"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Sur des réseaux comportant plus d'alternateurs, on peut trouver un mixage « couplage-transfert » (Split </a:t>
            </a:r>
            <a:r>
              <a:rPr lang="fr-FR" dirty="0" err="1"/>
              <a:t>Parallel</a:t>
            </a:r>
            <a:r>
              <a:rPr lang="fr-FR" dirty="0"/>
              <a:t> System</a:t>
            </a:r>
            <a:r>
              <a:rPr lang="fr-FR" dirty="0" smtClean="0"/>
              <a:t>).</a:t>
            </a:r>
          </a:p>
          <a:p>
            <a:pPr marL="285750" indent="-285750" algn="just">
              <a:buFont typeface="Arial" panose="020B0604020202020204" pitchFamily="34" charset="0"/>
              <a:buChar char="•"/>
            </a:pPr>
            <a:r>
              <a:rPr lang="fr-FR" dirty="0" smtClean="0"/>
              <a:t> </a:t>
            </a:r>
            <a:r>
              <a:rPr lang="fr-FR" dirty="0"/>
              <a:t>Les alternateurs sont couplés deux à deux puis, éventuellement, les deux bus de couplage sont reliés par un Split System </a:t>
            </a:r>
            <a:r>
              <a:rPr lang="fr-FR" dirty="0" err="1"/>
              <a:t>Breaker</a:t>
            </a:r>
            <a:r>
              <a:rPr lang="fr-FR" dirty="0"/>
              <a:t> donnant un réseau à quatre alternateurs couplés.</a:t>
            </a:r>
          </a:p>
          <a:p>
            <a:pPr marL="285750" indent="-285750" algn="just">
              <a:buFont typeface="Arial" panose="020B0604020202020204" pitchFamily="34" charset="0"/>
              <a:buChar char="•"/>
            </a:pPr>
            <a:r>
              <a:rPr lang="fr-FR" dirty="0"/>
              <a:t>Le SSB s'ouvrira dans certaines conditions afin de donner deux réseaux indépendants.</a:t>
            </a:r>
          </a:p>
          <a:p>
            <a:pPr marL="285750" indent="-285750" algn="just">
              <a:buFont typeface="Arial" panose="020B0604020202020204" pitchFamily="34" charset="0"/>
              <a:buChar char="•"/>
            </a:pPr>
            <a:r>
              <a:rPr lang="fr-FR" dirty="0"/>
              <a:t>Par exemple, lors d'un atterrissage automatique, il est prévu que chaque pilote automatique soit, à partir d'une certaine phase du vol, alimenté par des sources indépendantes.</a:t>
            </a:r>
          </a:p>
        </p:txBody>
      </p:sp>
      <p:sp>
        <p:nvSpPr>
          <p:cNvPr id="8" name="Rectangle 7"/>
          <p:cNvSpPr/>
          <p:nvPr/>
        </p:nvSpPr>
        <p:spPr>
          <a:xfrm>
            <a:off x="321126" y="4617335"/>
            <a:ext cx="6096000" cy="1711366"/>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nSpc>
                <a:spcPct val="150000"/>
              </a:lnSpc>
            </a:pPr>
            <a:r>
              <a:rPr lang="fr-FR" b="1" dirty="0"/>
              <a:t>Vous pouvez trouver en anglais </a:t>
            </a:r>
            <a:endParaRPr lang="fr-FR" dirty="0"/>
          </a:p>
          <a:p>
            <a:pPr>
              <a:lnSpc>
                <a:spcPct val="150000"/>
              </a:lnSpc>
            </a:pPr>
            <a:r>
              <a:rPr lang="fr-FR" dirty="0"/>
              <a:t>relais de couplage (RC</a:t>
            </a:r>
            <a:r>
              <a:rPr lang="fr-FR" dirty="0" smtClean="0"/>
              <a:t>)  </a:t>
            </a:r>
            <a:r>
              <a:rPr lang="fr-FR" dirty="0"/>
              <a:t>= Bus </a:t>
            </a:r>
            <a:r>
              <a:rPr lang="fr-FR" dirty="0" err="1"/>
              <a:t>Tie</a:t>
            </a:r>
            <a:r>
              <a:rPr lang="fr-FR" dirty="0"/>
              <a:t> </a:t>
            </a:r>
            <a:r>
              <a:rPr lang="fr-FR" dirty="0" err="1"/>
              <a:t>Breaker</a:t>
            </a:r>
            <a:r>
              <a:rPr lang="fr-FR" dirty="0"/>
              <a:t> (BTB) ;</a:t>
            </a:r>
          </a:p>
          <a:p>
            <a:pPr>
              <a:lnSpc>
                <a:spcPct val="150000"/>
              </a:lnSpc>
            </a:pPr>
            <a:r>
              <a:rPr lang="fr-FR" dirty="0" smtClean="0"/>
              <a:t>relais </a:t>
            </a:r>
            <a:r>
              <a:rPr lang="fr-FR" dirty="0"/>
              <a:t>de ligne (RL) </a:t>
            </a:r>
            <a:r>
              <a:rPr lang="fr-FR" dirty="0" smtClean="0"/>
              <a:t>         = </a:t>
            </a:r>
            <a:r>
              <a:rPr lang="fr-FR" dirty="0" err="1"/>
              <a:t>Generator</a:t>
            </a:r>
            <a:r>
              <a:rPr lang="fr-FR" dirty="0"/>
              <a:t> Line Contacter (GLC) ;</a:t>
            </a:r>
          </a:p>
          <a:p>
            <a:pPr>
              <a:lnSpc>
                <a:spcPct val="150000"/>
              </a:lnSpc>
            </a:pPr>
            <a:r>
              <a:rPr lang="fr-FR" dirty="0"/>
              <a:t>relais d'excitation (REX) = </a:t>
            </a:r>
            <a:r>
              <a:rPr lang="fr-FR" dirty="0" err="1"/>
              <a:t>Generator</a:t>
            </a:r>
            <a:r>
              <a:rPr lang="fr-FR" dirty="0"/>
              <a:t> Control </a:t>
            </a:r>
            <a:r>
              <a:rPr lang="fr-FR" dirty="0" err="1"/>
              <a:t>Breaker</a:t>
            </a:r>
            <a:r>
              <a:rPr lang="fr-FR" dirty="0"/>
              <a:t> (GCB).</a:t>
            </a:r>
          </a:p>
        </p:txBody>
      </p:sp>
    </p:spTree>
    <p:extLst>
      <p:ext uri="{BB962C8B-B14F-4D97-AF65-F5344CB8AC3E}">
        <p14:creationId xmlns:p14="http://schemas.microsoft.com/office/powerpoint/2010/main" val="572472774"/>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9239622" y="2553081"/>
            <a:ext cx="2538720" cy="2296960"/>
          </a:xfrm>
          <a:prstGeom prst="rect">
            <a:avLst/>
          </a:prstGeom>
        </p:spPr>
      </p:pic>
      <mc:AlternateContent xmlns:mc="http://schemas.openxmlformats.org/markup-compatibility/2006" xmlns:a14="http://schemas.microsoft.com/office/drawing/2010/main">
        <mc:Choice Requires="a14">
          <p:sp>
            <p:nvSpPr>
              <p:cNvPr id="4" name="Rectangle 3"/>
              <p:cNvSpPr/>
              <p:nvPr/>
            </p:nvSpPr>
            <p:spPr>
              <a:xfrm>
                <a:off x="609600" y="2553081"/>
                <a:ext cx="7467600" cy="259276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smtClean="0"/>
                  <a:t>a</a:t>
                </a:r>
                <a:r>
                  <a:rPr lang="fr-FR" b="1" dirty="0"/>
                  <a:t>) Puissance active</a:t>
                </a:r>
              </a:p>
              <a:p>
                <a:pPr marL="285750" indent="-285750">
                  <a:lnSpc>
                    <a:spcPct val="150000"/>
                  </a:lnSpc>
                  <a:buFont typeface="Arial" panose="020B0604020202020204" pitchFamily="34" charset="0"/>
                  <a:buChar char="•"/>
                </a:pPr>
                <a:r>
                  <a:rPr lang="fr-FR" dirty="0"/>
                  <a:t>La puissance est le </a:t>
                </a:r>
                <a:r>
                  <a:rPr lang="fr-FR" dirty="0" smtClean="0"/>
                  <a:t>produit	 </a:t>
                </a:r>
                <a:r>
                  <a:rPr lang="fr-FR" b="1" i="1" dirty="0"/>
                  <a:t>U x I</a:t>
                </a:r>
                <a:r>
                  <a:rPr lang="fr-FR" dirty="0"/>
                  <a:t>.</a:t>
                </a:r>
              </a:p>
              <a:p>
                <a:pPr marL="285750" indent="-285750">
                  <a:lnSpc>
                    <a:spcPct val="150000"/>
                  </a:lnSpc>
                  <a:buFont typeface="Arial" panose="020B0604020202020204" pitchFamily="34" charset="0"/>
                  <a:buChar char="•"/>
                </a:pPr>
                <a:r>
                  <a:rPr lang="fr-FR" dirty="0" smtClean="0"/>
                  <a:t>La </a:t>
                </a:r>
                <a:r>
                  <a:rPr lang="fr-FR" dirty="0"/>
                  <a:t>puissance est le produit scalaire des deux vecteurs.</a:t>
                </a:r>
              </a:p>
              <a:p>
                <a:pPr marL="285750" indent="-285750">
                  <a:lnSpc>
                    <a:spcPct val="150000"/>
                  </a:lnSpc>
                  <a:buFont typeface="Arial" panose="020B0604020202020204" pitchFamily="34" charset="0"/>
                  <a:buChar char="•"/>
                </a:pPr>
                <a:r>
                  <a:rPr lang="fr-FR" dirty="0" smtClean="0"/>
                  <a:t>Le </a:t>
                </a:r>
                <a:r>
                  <a:rPr lang="fr-FR" dirty="0"/>
                  <a:t>produit scalaire </a:t>
                </a:r>
                <a14:m>
                  <m:oMath xmlns:m="http://schemas.openxmlformats.org/officeDocument/2006/math">
                    <m:acc>
                      <m:accPr>
                        <m:chr m:val="⃗"/>
                        <m:ctrlPr>
                          <a:rPr lang="fr-FR" i="1" smtClean="0">
                            <a:latin typeface="Cambria Math" panose="02040503050406030204" pitchFamily="18" charset="0"/>
                          </a:rPr>
                        </m:ctrlPr>
                      </m:accPr>
                      <m:e>
                        <m:r>
                          <a:rPr lang="fr-FR" b="0" i="1" smtClean="0">
                            <a:latin typeface="Cambria Math" panose="02040503050406030204" pitchFamily="18" charset="0"/>
                          </a:rPr>
                          <m:t>𝑈</m:t>
                        </m:r>
                      </m:e>
                    </m:acc>
                    <m:r>
                      <a:rPr lang="fr-FR" b="0" i="1" smtClean="0">
                        <a:latin typeface="Cambria Math" panose="02040503050406030204" pitchFamily="18" charset="0"/>
                      </a:rPr>
                      <m:t>.</m:t>
                    </m:r>
                    <m:acc>
                      <m:accPr>
                        <m:chr m:val="⃗"/>
                        <m:ctrlPr>
                          <a:rPr lang="fr-FR" b="0" i="1" smtClean="0">
                            <a:latin typeface="Cambria Math" panose="02040503050406030204" pitchFamily="18" charset="0"/>
                          </a:rPr>
                        </m:ctrlPr>
                      </m:accPr>
                      <m:e>
                        <m:r>
                          <a:rPr lang="fr-FR" b="0" i="1" smtClean="0">
                            <a:latin typeface="Cambria Math" panose="02040503050406030204" pitchFamily="18" charset="0"/>
                          </a:rPr>
                          <m:t>𝑉</m:t>
                        </m:r>
                      </m:e>
                    </m:acc>
                    <m:r>
                      <a:rPr lang="fr-FR" b="0" i="1" smtClean="0">
                        <a:latin typeface="Cambria Math" panose="02040503050406030204" pitchFamily="18" charset="0"/>
                      </a:rPr>
                      <m:t>=</m:t>
                    </m:r>
                    <m:r>
                      <a:rPr lang="fr-FR" b="0" i="1" smtClean="0">
                        <a:latin typeface="Cambria Math" panose="02040503050406030204" pitchFamily="18" charset="0"/>
                      </a:rPr>
                      <m:t>𝑈</m:t>
                    </m:r>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𝐼</m:t>
                    </m:r>
                    <m:r>
                      <a:rPr lang="fr-FR" b="0" i="1" smtClean="0">
                        <a:latin typeface="Cambria Math" panose="02040503050406030204" pitchFamily="18" charset="0"/>
                        <a:ea typeface="Cambria Math" panose="02040503050406030204" pitchFamily="18" charset="0"/>
                      </a:rPr>
                      <m:t>×</m:t>
                    </m:r>
                    <m:r>
                      <m:rPr>
                        <m:sty m:val="p"/>
                      </m:rPr>
                      <a:rPr lang="fr-FR" b="0" i="0" smtClean="0">
                        <a:latin typeface="Cambria Math" panose="02040503050406030204" pitchFamily="18" charset="0"/>
                        <a:ea typeface="Cambria Math" panose="02040503050406030204" pitchFamily="18" charset="0"/>
                      </a:rPr>
                      <m:t>cos</m:t>
                    </m:r>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𝜑</m:t>
                    </m:r>
                    <m:r>
                      <a:rPr lang="fr-FR" b="0" i="1" smtClean="0">
                        <a:latin typeface="Cambria Math" panose="02040503050406030204" pitchFamily="18" charset="0"/>
                        <a:ea typeface="Cambria Math" panose="02040503050406030204" pitchFamily="18" charset="0"/>
                      </a:rPr>
                      <m:t>)</m:t>
                    </m:r>
                  </m:oMath>
                </a14:m>
                <a:endParaRPr lang="fr-FR" dirty="0" smtClean="0"/>
              </a:p>
              <a:p>
                <a:pPr marL="285750" indent="-285750">
                  <a:lnSpc>
                    <a:spcPct val="150000"/>
                  </a:lnSpc>
                  <a:buFont typeface="Arial" panose="020B0604020202020204" pitchFamily="34" charset="0"/>
                  <a:buChar char="•"/>
                </a:pPr>
                <a:r>
                  <a:rPr lang="fr-FR" dirty="0" smtClean="0"/>
                  <a:t>Cette </a:t>
                </a:r>
                <a:r>
                  <a:rPr lang="fr-FR" dirty="0"/>
                  <a:t>puissance est appelée puissance active P, </a:t>
                </a:r>
                <a:endParaRPr lang="fr-FR" dirty="0" smtClean="0"/>
              </a:p>
              <a:p>
                <a:pPr marL="285750" indent="-285750">
                  <a:lnSpc>
                    <a:spcPct val="150000"/>
                  </a:lnSpc>
                  <a:buFont typeface="Arial" panose="020B0604020202020204" pitchFamily="34" charset="0"/>
                  <a:buChar char="•"/>
                </a:pPr>
                <a:r>
                  <a:rPr lang="fr-FR" dirty="0" smtClean="0"/>
                  <a:t>Elle </a:t>
                </a:r>
                <a:r>
                  <a:rPr lang="fr-FR" dirty="0"/>
                  <a:t>s'exprime en watts</a:t>
                </a:r>
                <a:r>
                  <a:rPr lang="fr-FR" dirty="0" smtClean="0"/>
                  <a:t>.</a:t>
                </a:r>
                <a:endParaRPr lang="fr-FR" dirty="0"/>
              </a:p>
            </p:txBody>
          </p:sp>
        </mc:Choice>
        <mc:Fallback xmlns="">
          <p:sp>
            <p:nvSpPr>
              <p:cNvPr id="4" name="Rectangle 3"/>
              <p:cNvSpPr>
                <a:spLocks noRot="1" noChangeAspect="1" noMove="1" noResize="1" noEditPoints="1" noAdjustHandles="1" noChangeArrowheads="1" noChangeShapeType="1" noTextEdit="1"/>
              </p:cNvSpPr>
              <p:nvPr/>
            </p:nvSpPr>
            <p:spPr>
              <a:xfrm>
                <a:off x="609600" y="2553081"/>
                <a:ext cx="7467600" cy="2592761"/>
              </a:xfrm>
              <a:prstGeom prst="rect">
                <a:avLst/>
              </a:prstGeom>
              <a:blipFill>
                <a:blip r:embed="rId3"/>
                <a:stretch>
                  <a:fillRect l="-570" b="-2576"/>
                </a:stretch>
              </a:blipFill>
            </p:spPr>
            <p:txBody>
              <a:bodyPr/>
              <a:lstStyle/>
              <a:p>
                <a:r>
                  <a:rPr lang="fr-FR">
                    <a:noFill/>
                  </a:rPr>
                  <a:t> </a:t>
                </a:r>
              </a:p>
            </p:txBody>
          </p:sp>
        </mc:Fallback>
      </mc:AlternateContent>
      <p:sp>
        <p:nvSpPr>
          <p:cNvPr id="6" name="Rectangle 5"/>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3" name="Rectangle 2"/>
          <p:cNvSpPr/>
          <p:nvPr/>
        </p:nvSpPr>
        <p:spPr>
          <a:xfrm>
            <a:off x="4982980" y="407627"/>
            <a:ext cx="2400209" cy="369332"/>
          </a:xfrm>
          <a:prstGeom prst="rect">
            <a:avLst/>
          </a:prstGeom>
        </p:spPr>
        <p:txBody>
          <a:bodyPr wrap="none">
            <a:spAutoFit/>
          </a:bodyPr>
          <a:lstStyle/>
          <a:p>
            <a:r>
              <a:rPr lang="fr-FR" dirty="0"/>
              <a:t>Puissances en alternatif</a:t>
            </a:r>
          </a:p>
        </p:txBody>
      </p:sp>
      <p:sp>
        <p:nvSpPr>
          <p:cNvPr id="7" name="Rectangle 6"/>
          <p:cNvSpPr/>
          <p:nvPr/>
        </p:nvSpPr>
        <p:spPr>
          <a:xfrm>
            <a:off x="598713" y="1018689"/>
            <a:ext cx="11168742"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Les circuits électriques sont rarement des circuits avec une résistance pure.</a:t>
            </a:r>
          </a:p>
          <a:p>
            <a:pPr marL="285750" indent="-285750">
              <a:lnSpc>
                <a:spcPct val="150000"/>
              </a:lnSpc>
              <a:buFont typeface="Arial" panose="020B0604020202020204" pitchFamily="34" charset="0"/>
              <a:buChar char="•"/>
            </a:pPr>
            <a:r>
              <a:rPr lang="fr-FR" dirty="0"/>
              <a:t>Il y a toujours comme résultat un déphasage entre le courant I débité par le générateur et la tension U qu'il délivre.</a:t>
            </a:r>
          </a:p>
        </p:txBody>
      </p:sp>
    </p:spTree>
    <p:extLst>
      <p:ext uri="{BB962C8B-B14F-4D97-AF65-F5344CB8AC3E}">
        <p14:creationId xmlns:p14="http://schemas.microsoft.com/office/powerpoint/2010/main" val="158068379"/>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623036" y="776959"/>
            <a:ext cx="6935040" cy="2374560"/>
          </a:xfrm>
          <a:prstGeom prst="rect">
            <a:avLst/>
          </a:prstGeom>
        </p:spPr>
        <p:style>
          <a:lnRef idx="2">
            <a:schemeClr val="accent2"/>
          </a:lnRef>
          <a:fillRef idx="1">
            <a:schemeClr val="lt1"/>
          </a:fillRef>
          <a:effectRef idx="0">
            <a:schemeClr val="accent2"/>
          </a:effectRef>
          <a:fontRef idx="minor">
            <a:schemeClr val="dk1"/>
          </a:fontRef>
        </p:style>
      </p:pic>
      <mc:AlternateContent xmlns:mc="http://schemas.openxmlformats.org/markup-compatibility/2006" xmlns:a14="http://schemas.microsoft.com/office/drawing/2010/main">
        <mc:Choice Requires="a14">
          <p:sp>
            <p:nvSpPr>
              <p:cNvPr id="6" name="Rectangle 5"/>
              <p:cNvSpPr/>
              <p:nvPr/>
            </p:nvSpPr>
            <p:spPr>
              <a:xfrm>
                <a:off x="356294" y="3326777"/>
                <a:ext cx="11653579"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b) Puissance réactive</a:t>
                </a:r>
              </a:p>
              <a:p>
                <a:pPr marL="285750" indent="-285750">
                  <a:buFont typeface="Arial" panose="020B0604020202020204" pitchFamily="34" charset="0"/>
                  <a:buChar char="•"/>
                </a:pPr>
                <a:r>
                  <a:rPr lang="fr-FR" dirty="0" smtClean="0"/>
                  <a:t>Ce </a:t>
                </a:r>
                <a:r>
                  <a:rPr lang="fr-FR" dirty="0"/>
                  <a:t>circuit présente une impédance Z somme vectorielle de R et de la réactance </a:t>
                </a:r>
                <a:r>
                  <a:rPr lang="fr-FR" dirty="0" err="1"/>
                  <a:t>Xc</a:t>
                </a:r>
                <a:r>
                  <a:rPr lang="fr-FR" dirty="0"/>
                  <a:t>.</a:t>
                </a:r>
              </a:p>
              <a:p>
                <a:pPr marL="285750" indent="-285750">
                  <a:buFont typeface="Arial" panose="020B0604020202020204" pitchFamily="34" charset="0"/>
                  <a:buChar char="•"/>
                </a:pPr>
                <a:r>
                  <a:rPr lang="fr-FR" dirty="0" smtClean="0"/>
                  <a:t>Le </a:t>
                </a:r>
                <a:r>
                  <a:rPr lang="fr-FR" dirty="0"/>
                  <a:t>courant I traverse </a:t>
                </a:r>
                <a:endParaRPr lang="fr-FR" dirty="0" smtClean="0"/>
              </a:p>
              <a:p>
                <a:pPr marL="742950" lvl="1" indent="-285750">
                  <a:buFont typeface="Courier New" panose="02070309020205020404" pitchFamily="49" charset="0"/>
                  <a:buChar char="o"/>
                </a:pPr>
                <a:r>
                  <a:rPr lang="fr-FR" dirty="0" smtClean="0"/>
                  <a:t>R : développe </a:t>
                </a:r>
                <a:r>
                  <a:rPr lang="fr-FR" dirty="0"/>
                  <a:t>une tension U</a:t>
                </a:r>
                <a:r>
                  <a:rPr lang="fr-FR" baseline="-25000" dirty="0"/>
                  <a:t>R</a:t>
                </a:r>
                <a:r>
                  <a:rPr lang="fr-FR" dirty="0"/>
                  <a:t>, </a:t>
                </a:r>
                <a:endParaRPr lang="fr-FR" dirty="0" smtClean="0"/>
              </a:p>
              <a:p>
                <a:pPr marL="742950" lvl="1" indent="-285750">
                  <a:buFont typeface="Courier New" panose="02070309020205020404" pitchFamily="49" charset="0"/>
                  <a:buChar char="o"/>
                </a:pPr>
                <a:r>
                  <a:rPr lang="fr-FR" dirty="0" smtClean="0"/>
                  <a:t>C:  </a:t>
                </a:r>
                <a:r>
                  <a:rPr lang="fr-FR" dirty="0"/>
                  <a:t>développe une tension </a:t>
                </a:r>
                <a:r>
                  <a:rPr lang="fr-FR" dirty="0" err="1"/>
                  <a:t>U</a:t>
                </a:r>
                <a:r>
                  <a:rPr lang="fr-FR" baseline="-25000" dirty="0" err="1"/>
                  <a:t>c</a:t>
                </a:r>
                <a:r>
                  <a:rPr lang="fr-FR" dirty="0"/>
                  <a:t>.</a:t>
                </a:r>
              </a:p>
              <a:p>
                <a:pPr marL="285750" indent="-285750">
                  <a:buFont typeface="Arial" panose="020B0604020202020204" pitchFamily="34" charset="0"/>
                  <a:buChar char="•"/>
                </a:pPr>
                <a:r>
                  <a:rPr lang="fr-FR" dirty="0" smtClean="0"/>
                  <a:t>En </a:t>
                </a:r>
                <a:r>
                  <a:rPr lang="fr-FR" dirty="0"/>
                  <a:t>multipliant ces tensions par I, </a:t>
                </a:r>
                <a:r>
                  <a:rPr lang="fr-FR" dirty="0" smtClean="0"/>
                  <a:t>on </a:t>
                </a:r>
                <a:r>
                  <a:rPr lang="fr-FR" dirty="0" err="1" smtClean="0"/>
                  <a:t>obtient:visualise</a:t>
                </a:r>
                <a:r>
                  <a:rPr lang="fr-FR" dirty="0" smtClean="0"/>
                  <a:t> </a:t>
                </a:r>
              </a:p>
              <a:p>
                <a:pPr marL="742950" lvl="1" indent="-285750">
                  <a:buFont typeface="Courier New" panose="02070309020205020404" pitchFamily="49" charset="0"/>
                  <a:buChar char="o"/>
                </a:pPr>
                <a:r>
                  <a:rPr lang="fr-FR" dirty="0" smtClean="0"/>
                  <a:t>la </a:t>
                </a:r>
                <a:r>
                  <a:rPr lang="fr-FR" b="1" dirty="0"/>
                  <a:t>puissance active </a:t>
                </a:r>
                <a:r>
                  <a:rPr lang="fr-FR" dirty="0" smtClean="0"/>
                  <a:t>: </a:t>
                </a:r>
                <a14:m>
                  <m:oMath xmlns:m="http://schemas.openxmlformats.org/officeDocument/2006/math">
                    <m:r>
                      <a:rPr lang="fr-FR" b="0" i="0" smtClean="0">
                        <a:latin typeface="Cambria Math" panose="02040503050406030204" pitchFamily="18" charset="0"/>
                      </a:rPr>
                      <m:t> </m:t>
                    </m:r>
                    <m:r>
                      <a:rPr lang="fr-FR" b="1" i="1">
                        <a:latin typeface="Cambria Math" panose="02040503050406030204" pitchFamily="18" charset="0"/>
                      </a:rPr>
                      <m:t>𝑼</m:t>
                    </m:r>
                    <m:r>
                      <a:rPr lang="fr-FR" b="1" i="1">
                        <a:latin typeface="Cambria Math" panose="02040503050406030204" pitchFamily="18" charset="0"/>
                        <a:ea typeface="Cambria Math" panose="02040503050406030204" pitchFamily="18" charset="0"/>
                      </a:rPr>
                      <m:t>×</m:t>
                    </m:r>
                    <m:r>
                      <a:rPr lang="fr-FR" b="1" i="1">
                        <a:latin typeface="Cambria Math" panose="02040503050406030204" pitchFamily="18" charset="0"/>
                        <a:ea typeface="Cambria Math" panose="02040503050406030204" pitchFamily="18" charset="0"/>
                      </a:rPr>
                      <m:t>𝑰</m:t>
                    </m:r>
                    <m:r>
                      <a:rPr lang="fr-FR" b="1" i="1">
                        <a:latin typeface="Cambria Math" panose="02040503050406030204" pitchFamily="18" charset="0"/>
                        <a:ea typeface="Cambria Math" panose="02040503050406030204" pitchFamily="18" charset="0"/>
                      </a:rPr>
                      <m:t>×</m:t>
                    </m:r>
                    <m:r>
                      <a:rPr lang="fr-FR" b="1" i="1">
                        <a:latin typeface="Cambria Math" panose="02040503050406030204" pitchFamily="18" charset="0"/>
                        <a:ea typeface="Cambria Math" panose="02040503050406030204" pitchFamily="18" charset="0"/>
                      </a:rPr>
                      <m:t>𝒄𝒐𝒔</m:t>
                    </m:r>
                    <m:r>
                      <a:rPr lang="fr-FR" b="1" i="1">
                        <a:latin typeface="Cambria Math" panose="02040503050406030204" pitchFamily="18" charset="0"/>
                        <a:ea typeface="Cambria Math" panose="02040503050406030204" pitchFamily="18" charset="0"/>
                      </a:rPr>
                      <m:t>⁡(</m:t>
                    </m:r>
                    <m:r>
                      <a:rPr lang="fr-FR" b="1" i="1">
                        <a:latin typeface="Cambria Math" panose="02040503050406030204" pitchFamily="18" charset="0"/>
                        <a:ea typeface="Cambria Math" panose="02040503050406030204" pitchFamily="18" charset="0"/>
                      </a:rPr>
                      <m:t>𝝋</m:t>
                    </m:r>
                    <m:r>
                      <a:rPr lang="fr-FR" b="1" i="1">
                        <a:latin typeface="Cambria Math" panose="02040503050406030204" pitchFamily="18" charset="0"/>
                        <a:ea typeface="Cambria Math" panose="02040503050406030204" pitchFamily="18" charset="0"/>
                      </a:rPr>
                      <m:t>)</m:t>
                    </m:r>
                  </m:oMath>
                </a14:m>
                <a:endParaRPr lang="fr-FR" b="1" dirty="0"/>
              </a:p>
              <a:p>
                <a:pPr marL="742950" lvl="1" indent="-285750">
                  <a:buFont typeface="Courier New" panose="02070309020205020404" pitchFamily="49" charset="0"/>
                  <a:buChar char="o"/>
                </a:pPr>
                <a:r>
                  <a:rPr lang="fr-FR" b="1" dirty="0" smtClean="0"/>
                  <a:t>puissance réactive: 	</a:t>
                </a:r>
                <a14:m>
                  <m:oMath xmlns:m="http://schemas.openxmlformats.org/officeDocument/2006/math">
                    <m:r>
                      <a:rPr lang="fr-FR" b="1" i="1" dirty="0" smtClean="0">
                        <a:latin typeface="Cambria Math" panose="02040503050406030204" pitchFamily="18" charset="0"/>
                      </a:rPr>
                      <m:t>𝑼</m:t>
                    </m:r>
                    <m:r>
                      <a:rPr lang="fr-FR" b="1" i="1" dirty="0" smtClean="0">
                        <a:latin typeface="Cambria Math" panose="02040503050406030204" pitchFamily="18" charset="0"/>
                        <a:ea typeface="Cambria Math" panose="02040503050406030204" pitchFamily="18" charset="0"/>
                      </a:rPr>
                      <m:t>×</m:t>
                    </m:r>
                    <m:r>
                      <a:rPr lang="fr-FR" b="1" i="1" dirty="0" smtClean="0">
                        <a:latin typeface="Cambria Math" panose="02040503050406030204" pitchFamily="18" charset="0"/>
                      </a:rPr>
                      <m:t>𝑰</m:t>
                    </m:r>
                    <m:r>
                      <a:rPr lang="fr-FR" b="1" i="1" dirty="0" smtClean="0">
                        <a:latin typeface="Cambria Math" panose="02040503050406030204" pitchFamily="18" charset="0"/>
                        <a:ea typeface="Cambria Math" panose="02040503050406030204" pitchFamily="18" charset="0"/>
                      </a:rPr>
                      <m:t>×</m:t>
                    </m:r>
                    <m:r>
                      <a:rPr lang="fr-FR" b="1" i="1" dirty="0" smtClean="0">
                        <a:latin typeface="Cambria Math" panose="02040503050406030204" pitchFamily="18" charset="0"/>
                      </a:rPr>
                      <m:t>𝒔𝒊𝒏</m:t>
                    </m:r>
                    <m:r>
                      <a:rPr lang="fr-FR" b="1" i="1" dirty="0" smtClean="0">
                        <a:latin typeface="Cambria Math" panose="02040503050406030204" pitchFamily="18" charset="0"/>
                      </a:rPr>
                      <m:t>(</m:t>
                    </m:r>
                    <m:r>
                      <a:rPr lang="el-GR" b="1" i="1" dirty="0" smtClean="0">
                        <a:latin typeface="Cambria Math" panose="02040503050406030204" pitchFamily="18" charset="0"/>
                        <a:ea typeface="Cambria Math" panose="02040503050406030204" pitchFamily="18" charset="0"/>
                      </a:rPr>
                      <m:t>𝝋</m:t>
                    </m:r>
                    <m:r>
                      <a:rPr lang="fr-FR" b="1" i="1" dirty="0" smtClean="0">
                        <a:latin typeface="Cambria Math" panose="02040503050406030204" pitchFamily="18" charset="0"/>
                        <a:ea typeface="Cambria Math" panose="02040503050406030204" pitchFamily="18" charset="0"/>
                      </a:rPr>
                      <m:t>)</m:t>
                    </m:r>
                  </m:oMath>
                </a14:m>
                <a:r>
                  <a:rPr lang="fr-FR" b="1" dirty="0" smtClean="0"/>
                  <a:t>	</a:t>
                </a:r>
                <a:r>
                  <a:rPr lang="fr-FR" dirty="0"/>
                  <a:t> </a:t>
                </a:r>
                <a:r>
                  <a:rPr lang="fr-FR" dirty="0" smtClean="0"/>
                  <a:t>(La </a:t>
                </a:r>
                <a:r>
                  <a:rPr lang="fr-FR" dirty="0"/>
                  <a:t>puissance consommée par la </a:t>
                </a:r>
                <a:r>
                  <a:rPr lang="fr-FR" dirty="0" smtClean="0"/>
                  <a:t>réactance)</a:t>
                </a:r>
                <a:endParaRPr lang="fr-FR" b="1" dirty="0"/>
              </a:p>
              <a:p>
                <a:pPr marL="285750" indent="-285750">
                  <a:buFont typeface="Arial" panose="020B0604020202020204" pitchFamily="34" charset="0"/>
                  <a:buChar char="•"/>
                </a:pPr>
                <a:r>
                  <a:rPr lang="fr-FR" dirty="0" smtClean="0"/>
                  <a:t>elle </a:t>
                </a:r>
                <a:r>
                  <a:rPr lang="fr-FR" dirty="0"/>
                  <a:t>n'est pas réellement consommée puisque le condensateur se charge sur une alternance puis restitue l'énergie à l'alternance suivante. </a:t>
                </a:r>
                <a:endParaRPr lang="fr-FR" dirty="0" smtClean="0"/>
              </a:p>
              <a:p>
                <a:pPr marL="285750" indent="-285750">
                  <a:buFont typeface="Arial" panose="020B0604020202020204" pitchFamily="34" charset="0"/>
                  <a:buChar char="•"/>
                </a:pPr>
                <a:r>
                  <a:rPr lang="fr-FR" dirty="0" smtClean="0"/>
                  <a:t>Sa </a:t>
                </a:r>
                <a:r>
                  <a:rPr lang="fr-FR" dirty="0"/>
                  <a:t>valeur est </a:t>
                </a:r>
                <a:r>
                  <a:rPr lang="fr-FR" dirty="0" err="1" smtClean="0"/>
                  <a:t>U.I.sin</a:t>
                </a:r>
                <a:r>
                  <a:rPr lang="el-GR" dirty="0" smtClean="0"/>
                  <a:t>ϕ</a:t>
                </a:r>
                <a:r>
                  <a:rPr lang="fr-FR" dirty="0" smtClean="0"/>
                  <a:t>, </a:t>
                </a:r>
                <a:r>
                  <a:rPr lang="fr-FR" dirty="0"/>
                  <a:t>elle est notée Q et s'exprime en volts-ampères réactifs (VAR). </a:t>
                </a:r>
                <a:endParaRPr lang="fr-FR" dirty="0" smtClean="0"/>
              </a:p>
            </p:txBody>
          </p:sp>
        </mc:Choice>
        <mc:Fallback xmlns="">
          <p:sp>
            <p:nvSpPr>
              <p:cNvPr id="6" name="Rectangle 5"/>
              <p:cNvSpPr>
                <a:spLocks noRot="1" noChangeAspect="1" noMove="1" noResize="1" noEditPoints="1" noAdjustHandles="1" noChangeArrowheads="1" noChangeShapeType="1" noTextEdit="1"/>
              </p:cNvSpPr>
              <p:nvPr/>
            </p:nvSpPr>
            <p:spPr>
              <a:xfrm>
                <a:off x="356294" y="3326777"/>
                <a:ext cx="11653579" cy="3139321"/>
              </a:xfrm>
              <a:prstGeom prst="rect">
                <a:avLst/>
              </a:prstGeom>
              <a:blipFill>
                <a:blip r:embed="rId3"/>
                <a:stretch>
                  <a:fillRect l="-366" t="-967" b="-1934"/>
                </a:stretch>
              </a:blipFill>
            </p:spPr>
            <p:txBody>
              <a:bodyPr/>
              <a:lstStyle/>
              <a:p>
                <a:r>
                  <a:rPr lang="fr-FR">
                    <a:noFill/>
                  </a:rPr>
                  <a:t> </a:t>
                </a:r>
              </a:p>
            </p:txBody>
          </p:sp>
        </mc:Fallback>
      </mc:AlternateContent>
      <p:sp>
        <p:nvSpPr>
          <p:cNvPr id="7" name="Rectangle 6"/>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8" name="Rectangle 7"/>
          <p:cNvSpPr/>
          <p:nvPr/>
        </p:nvSpPr>
        <p:spPr>
          <a:xfrm>
            <a:off x="4982980" y="407627"/>
            <a:ext cx="2400209" cy="369332"/>
          </a:xfrm>
          <a:prstGeom prst="rect">
            <a:avLst/>
          </a:prstGeom>
        </p:spPr>
        <p:txBody>
          <a:bodyPr wrap="none">
            <a:spAutoFit/>
          </a:bodyPr>
          <a:lstStyle/>
          <a:p>
            <a:r>
              <a:rPr lang="fr-FR" dirty="0"/>
              <a:t>Puissances en alternatif</a:t>
            </a:r>
          </a:p>
        </p:txBody>
      </p:sp>
    </p:spTree>
    <p:extLst>
      <p:ext uri="{BB962C8B-B14F-4D97-AF65-F5344CB8AC3E}">
        <p14:creationId xmlns:p14="http://schemas.microsoft.com/office/powerpoint/2010/main" val="3400821128"/>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2943463" y="4696948"/>
            <a:ext cx="4272480" cy="1890129"/>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277583" y="929468"/>
            <a:ext cx="11811002" cy="32778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a:t>c) Puissance apparente</a:t>
            </a:r>
          </a:p>
          <a:p>
            <a:pPr marL="285750" indent="-285750" algn="just">
              <a:lnSpc>
                <a:spcPct val="150000"/>
              </a:lnSpc>
              <a:buFont typeface="Arial" panose="020B0604020202020204" pitchFamily="34" charset="0"/>
              <a:buChar char="•"/>
            </a:pPr>
            <a:r>
              <a:rPr lang="fr-FR" dirty="0"/>
              <a:t>Ce n'est pas réellement une puissance au sens physique du terme. </a:t>
            </a:r>
            <a:endParaRPr lang="fr-FR" dirty="0" smtClean="0"/>
          </a:p>
          <a:p>
            <a:pPr marL="285750" indent="-285750" algn="just">
              <a:lnSpc>
                <a:spcPct val="150000"/>
              </a:lnSpc>
              <a:buFont typeface="Arial" panose="020B0604020202020204" pitchFamily="34" charset="0"/>
              <a:buChar char="•"/>
            </a:pPr>
            <a:r>
              <a:rPr lang="fr-FR" dirty="0" smtClean="0"/>
              <a:t>Elle </a:t>
            </a:r>
            <a:r>
              <a:rPr lang="fr-FR" dirty="0"/>
              <a:t>est le résultat de la somme vectorielle des deux puissances précédentes. </a:t>
            </a:r>
            <a:endParaRPr lang="fr-FR" dirty="0" smtClean="0"/>
          </a:p>
          <a:p>
            <a:pPr marL="285750" indent="-285750" algn="just">
              <a:lnSpc>
                <a:spcPct val="150000"/>
              </a:lnSpc>
              <a:buFont typeface="Arial" panose="020B0604020202020204" pitchFamily="34" charset="0"/>
              <a:buChar char="•"/>
            </a:pPr>
            <a:r>
              <a:rPr lang="fr-FR" dirty="0" smtClean="0"/>
              <a:t>On </a:t>
            </a:r>
            <a:r>
              <a:rPr lang="fr-FR" dirty="0"/>
              <a:t>la note S exprimée, en volts-ampères (VA).</a:t>
            </a:r>
          </a:p>
          <a:p>
            <a:pPr marL="285750" indent="-285750" algn="just">
              <a:lnSpc>
                <a:spcPct val="150000"/>
              </a:lnSpc>
              <a:buFont typeface="Arial" panose="020B0604020202020204" pitchFamily="34" charset="0"/>
              <a:buChar char="•"/>
            </a:pPr>
            <a:r>
              <a:rPr lang="fr-FR" dirty="0" smtClean="0"/>
              <a:t>Le </a:t>
            </a:r>
            <a:r>
              <a:rPr lang="fr-FR" dirty="0"/>
              <a:t>rapport P/S est appelé facteur de puissance de l'installation.</a:t>
            </a:r>
          </a:p>
          <a:p>
            <a:pPr marL="285750" indent="-285750" algn="just">
              <a:lnSpc>
                <a:spcPct val="150000"/>
              </a:lnSpc>
              <a:buFont typeface="Arial" panose="020B0604020202020204" pitchFamily="34" charset="0"/>
              <a:buChar char="•"/>
            </a:pPr>
            <a:r>
              <a:rPr lang="fr-FR" dirty="0" smtClean="0"/>
              <a:t>Cette </a:t>
            </a:r>
            <a:r>
              <a:rPr lang="fr-FR" dirty="0"/>
              <a:t>puissance est utilisée pour donner une idée du dimensionnement de l'appareil électrique (les transformateurs en particulier ou les alternateurs).</a:t>
            </a:r>
          </a:p>
          <a:p>
            <a:pPr marL="285750" indent="-285750" algn="just">
              <a:lnSpc>
                <a:spcPct val="150000"/>
              </a:lnSpc>
              <a:buFont typeface="Arial" panose="020B0604020202020204" pitchFamily="34" charset="0"/>
              <a:buChar char="•"/>
            </a:pPr>
            <a:r>
              <a:rPr lang="fr-FR" dirty="0" smtClean="0"/>
              <a:t>La </a:t>
            </a:r>
            <a:r>
              <a:rPr lang="fr-FR" dirty="0"/>
              <a:t>même puissance apparente peut correspondre à une multitude de répartition de P et Q selon le circuit étudié</a:t>
            </a:r>
            <a:r>
              <a:rPr lang="fr-FR" dirty="0" smtClean="0"/>
              <a:t>.</a:t>
            </a:r>
            <a:endParaRPr lang="fr-FR" dirty="0"/>
          </a:p>
        </p:txBody>
      </p:sp>
      <p:sp>
        <p:nvSpPr>
          <p:cNvPr id="7" name="Rectangle 6"/>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8" name="Rectangle 7"/>
          <p:cNvSpPr/>
          <p:nvPr/>
        </p:nvSpPr>
        <p:spPr>
          <a:xfrm>
            <a:off x="4982980" y="407627"/>
            <a:ext cx="2400209" cy="369332"/>
          </a:xfrm>
          <a:prstGeom prst="rect">
            <a:avLst/>
          </a:prstGeom>
        </p:spPr>
        <p:txBody>
          <a:bodyPr wrap="none">
            <a:spAutoFit/>
          </a:bodyPr>
          <a:lstStyle/>
          <a:p>
            <a:r>
              <a:rPr lang="fr-FR" dirty="0"/>
              <a:t>Puissances en alternatif</a:t>
            </a:r>
          </a:p>
        </p:txBody>
      </p:sp>
      <p:pic>
        <p:nvPicPr>
          <p:cNvPr id="3" name="Image 2"/>
          <p:cNvPicPr>
            <a:picLocks noChangeAspect="1"/>
          </p:cNvPicPr>
          <p:nvPr/>
        </p:nvPicPr>
        <p:blipFill>
          <a:blip r:embed="rId3"/>
          <a:stretch>
            <a:fillRect/>
          </a:stretch>
        </p:blipFill>
        <p:spPr>
          <a:xfrm>
            <a:off x="7675714" y="5121492"/>
            <a:ext cx="1238400" cy="721680"/>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1238150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4730" y="1557097"/>
            <a:ext cx="6096000" cy="3693319"/>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dirty="0" smtClean="0"/>
              <a:t>Le collecteur est donc un redresseur mécanique de la tension.</a:t>
            </a:r>
          </a:p>
          <a:p>
            <a:r>
              <a:rPr lang="fr-FR" dirty="0" smtClean="0"/>
              <a:t>La figure montre un ensemble collecteur et balais </a:t>
            </a:r>
          </a:p>
          <a:p>
            <a:r>
              <a:rPr lang="fr-FR" dirty="0" smtClean="0"/>
              <a:t>On peut constater que, lors de la rotation, alors qu'une lame quitte le charbon, une autre arrive en contact avec lui. </a:t>
            </a:r>
          </a:p>
          <a:p>
            <a:r>
              <a:rPr lang="fr-FR" dirty="0" smtClean="0"/>
              <a:t>On a donc une succession de fermetures-ouvertures de contact.</a:t>
            </a:r>
          </a:p>
          <a:p>
            <a:r>
              <a:rPr lang="fr-FR" dirty="0" smtClean="0"/>
              <a:t>Chacune de ces connexions-déconnexions est génératrice d'un arc électrique entre la lame et le charbon (balai).</a:t>
            </a:r>
          </a:p>
          <a:p>
            <a:r>
              <a:rPr lang="fr-FR" dirty="0" smtClean="0"/>
              <a:t>Ces arcs répétitifs sont source d'usure prématurée des balais et générateurs de parasites.</a:t>
            </a:r>
          </a:p>
          <a:p>
            <a:pPr algn="just"/>
            <a:r>
              <a:rPr lang="fr-FR" dirty="0" smtClean="0"/>
              <a:t>Cette partie de la machine entraînera donc des opérations de maintenance, donc un coût, et les parasites devront être traités par différents moyens car ils gênent les télécommunications.</a:t>
            </a:r>
            <a:endParaRPr lang="fr-FR" dirty="0"/>
          </a:p>
        </p:txBody>
      </p:sp>
      <p:sp>
        <p:nvSpPr>
          <p:cNvPr id="9" name="ZoneTexte 8"/>
          <p:cNvSpPr txBox="1"/>
          <p:nvPr/>
        </p:nvSpPr>
        <p:spPr>
          <a:xfrm>
            <a:off x="4835417" y="855737"/>
            <a:ext cx="2521165" cy="369332"/>
          </a:xfrm>
          <a:prstGeom prst="rect">
            <a:avLst/>
          </a:prstGeom>
          <a:noFill/>
        </p:spPr>
        <p:txBody>
          <a:bodyPr wrap="square" rtlCol="0">
            <a:spAutoFit/>
          </a:bodyPr>
          <a:lstStyle/>
          <a:p>
            <a:r>
              <a:rPr lang="fr-FR" dirty="0" smtClean="0"/>
              <a:t>Collecteur-redresseur</a:t>
            </a:r>
            <a:endParaRPr lang="fr-FR" dirty="0"/>
          </a:p>
        </p:txBody>
      </p:sp>
      <p:sp>
        <p:nvSpPr>
          <p:cNvPr id="10" name="Rectangle 9"/>
          <p:cNvSpPr/>
          <p:nvPr/>
        </p:nvSpPr>
        <p:spPr>
          <a:xfrm>
            <a:off x="5377560" y="505057"/>
            <a:ext cx="1380058" cy="369332"/>
          </a:xfrm>
          <a:prstGeom prst="rect">
            <a:avLst/>
          </a:prstGeom>
        </p:spPr>
        <p:txBody>
          <a:bodyPr wrap="none">
            <a:spAutoFit/>
          </a:bodyPr>
          <a:lstStyle/>
          <a:p>
            <a:r>
              <a:rPr lang="fr-FR" dirty="0" smtClean="0"/>
              <a:t>Génératrices</a:t>
            </a:r>
          </a:p>
        </p:txBody>
      </p:sp>
      <p:sp>
        <p:nvSpPr>
          <p:cNvPr id="11" name="Rectangle 10"/>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pic>
        <p:nvPicPr>
          <p:cNvPr id="12" name="Espace réservé du contenu 11"/>
          <p:cNvPicPr>
            <a:picLocks noGrp="1" noChangeAspect="1"/>
          </p:cNvPicPr>
          <p:nvPr>
            <p:ph idx="1"/>
          </p:nvPr>
        </p:nvPicPr>
        <p:blipFill>
          <a:blip r:embed="rId2"/>
          <a:stretch>
            <a:fillRect/>
          </a:stretch>
        </p:blipFill>
        <p:spPr>
          <a:xfrm>
            <a:off x="6937293" y="1450677"/>
            <a:ext cx="5062598" cy="4351338"/>
          </a:xfrm>
          <a:prstGeom prst="rect">
            <a:avLst/>
          </a:prstGeom>
        </p:spPr>
      </p:pic>
    </p:spTree>
    <p:extLst>
      <p:ext uri="{BB962C8B-B14F-4D97-AF65-F5344CB8AC3E}">
        <p14:creationId xmlns:p14="http://schemas.microsoft.com/office/powerpoint/2010/main" val="4127773201"/>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955971" y="2703016"/>
            <a:ext cx="5064288" cy="2090172"/>
          </a:xfrm>
          <a:prstGeom prst="rect">
            <a:avLst/>
          </a:prstGeom>
        </p:spPr>
      </p:pic>
      <p:sp>
        <p:nvSpPr>
          <p:cNvPr id="4" name="Rectangle 3"/>
          <p:cNvSpPr/>
          <p:nvPr/>
        </p:nvSpPr>
        <p:spPr>
          <a:xfrm>
            <a:off x="195944" y="845771"/>
            <a:ext cx="6648494"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smtClean="0"/>
              <a:t>U </a:t>
            </a:r>
            <a:r>
              <a:rPr lang="fr-FR" b="1" dirty="0"/>
              <a:t>et I sont en phase. </a:t>
            </a:r>
            <a:endParaRPr lang="fr-FR" b="1" dirty="0" smtClean="0"/>
          </a:p>
          <a:p>
            <a:pPr marL="285750" indent="-285750" algn="just">
              <a:buFont typeface="Arial" panose="020B0604020202020204" pitchFamily="34" charset="0"/>
              <a:buChar char="•"/>
            </a:pPr>
            <a:r>
              <a:rPr lang="fr-FR" dirty="0" smtClean="0"/>
              <a:t>Le </a:t>
            </a:r>
            <a:r>
              <a:rPr lang="fr-FR" dirty="0"/>
              <a:t>circuit ne consomme que de la puissance active. </a:t>
            </a:r>
            <a:endParaRPr lang="fr-FR" dirty="0" smtClean="0"/>
          </a:p>
          <a:p>
            <a:pPr marL="285750" indent="-285750" algn="just">
              <a:buFont typeface="Arial" panose="020B0604020202020204" pitchFamily="34" charset="0"/>
              <a:buChar char="•"/>
            </a:pPr>
            <a:r>
              <a:rPr lang="fr-FR" dirty="0" smtClean="0"/>
              <a:t>La </a:t>
            </a:r>
            <a:r>
              <a:rPr lang="fr-FR" dirty="0"/>
              <a:t>puissance active est toujours positive. </a:t>
            </a:r>
            <a:endParaRPr lang="fr-FR" dirty="0" smtClean="0"/>
          </a:p>
          <a:p>
            <a:pPr marL="285750" indent="-285750" algn="just">
              <a:buFont typeface="Arial" panose="020B0604020202020204" pitchFamily="34" charset="0"/>
              <a:buChar char="•"/>
            </a:pPr>
            <a:r>
              <a:rPr lang="fr-FR" dirty="0" smtClean="0"/>
              <a:t>C'est </a:t>
            </a:r>
            <a:r>
              <a:rPr lang="fr-FR" dirty="0"/>
              <a:t>la puissance dissipée par effet Joule dans le circuit.</a:t>
            </a:r>
          </a:p>
          <a:p>
            <a:pPr marL="285750" indent="-285750" algn="just">
              <a:buFont typeface="Arial" panose="020B0604020202020204" pitchFamily="34" charset="0"/>
              <a:buChar char="•"/>
            </a:pPr>
            <a:r>
              <a:rPr lang="fr-FR" dirty="0" smtClean="0"/>
              <a:t>Elle </a:t>
            </a:r>
            <a:r>
              <a:rPr lang="fr-FR" dirty="0"/>
              <a:t>correspond à la puissance mécanique P = C x </a:t>
            </a:r>
            <a:r>
              <a:rPr lang="el-GR" dirty="0" smtClean="0"/>
              <a:t>ω</a:t>
            </a:r>
            <a:r>
              <a:rPr lang="fr-FR" dirty="0" smtClean="0"/>
              <a:t> transformée </a:t>
            </a:r>
            <a:r>
              <a:rPr lang="fr-FR" dirty="0"/>
              <a:t>par le générateur en puissance électrique (au rendement près</a:t>
            </a:r>
            <a:r>
              <a:rPr lang="fr-FR" dirty="0" smtClean="0"/>
              <a:t>).</a:t>
            </a:r>
            <a:endParaRPr lang="fr-FR" dirty="0"/>
          </a:p>
        </p:txBody>
      </p:sp>
      <p:pic>
        <p:nvPicPr>
          <p:cNvPr id="6" name="Image 5"/>
          <p:cNvPicPr>
            <a:picLocks noChangeAspect="1"/>
          </p:cNvPicPr>
          <p:nvPr/>
        </p:nvPicPr>
        <p:blipFill>
          <a:blip r:embed="rId3"/>
          <a:stretch>
            <a:fillRect/>
          </a:stretch>
        </p:blipFill>
        <p:spPr>
          <a:xfrm>
            <a:off x="6955971" y="4985658"/>
            <a:ext cx="5064288" cy="1790986"/>
          </a:xfrm>
          <a:prstGeom prst="rect">
            <a:avLst/>
          </a:prstGeom>
        </p:spPr>
      </p:pic>
      <p:sp>
        <p:nvSpPr>
          <p:cNvPr id="7" name="Rectangle 6"/>
          <p:cNvSpPr/>
          <p:nvPr/>
        </p:nvSpPr>
        <p:spPr>
          <a:xfrm>
            <a:off x="1698170" y="86693"/>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8" name="Rectangle 7"/>
          <p:cNvSpPr/>
          <p:nvPr/>
        </p:nvSpPr>
        <p:spPr>
          <a:xfrm>
            <a:off x="2250666" y="453560"/>
            <a:ext cx="2400209" cy="369332"/>
          </a:xfrm>
          <a:prstGeom prst="rect">
            <a:avLst/>
          </a:prstGeom>
        </p:spPr>
        <p:txBody>
          <a:bodyPr wrap="none">
            <a:spAutoFit/>
          </a:bodyPr>
          <a:lstStyle/>
          <a:p>
            <a:r>
              <a:rPr lang="fr-FR" dirty="0"/>
              <a:t>Puissances en alternatif</a:t>
            </a:r>
          </a:p>
        </p:txBody>
      </p:sp>
      <p:pic>
        <p:nvPicPr>
          <p:cNvPr id="9" name="Image 8"/>
          <p:cNvPicPr>
            <a:picLocks noChangeAspect="1"/>
          </p:cNvPicPr>
          <p:nvPr/>
        </p:nvPicPr>
        <p:blipFill>
          <a:blip r:embed="rId4"/>
          <a:stretch>
            <a:fillRect/>
          </a:stretch>
        </p:blipFill>
        <p:spPr>
          <a:xfrm>
            <a:off x="6955971" y="695315"/>
            <a:ext cx="5064288" cy="1892263"/>
          </a:xfrm>
          <a:prstGeom prst="rect">
            <a:avLst/>
          </a:prstGeom>
        </p:spPr>
        <p:style>
          <a:lnRef idx="2">
            <a:schemeClr val="accent2"/>
          </a:lnRef>
          <a:fillRef idx="1">
            <a:schemeClr val="lt1"/>
          </a:fillRef>
          <a:effectRef idx="0">
            <a:schemeClr val="accent2"/>
          </a:effectRef>
          <a:fontRef idx="minor">
            <a:schemeClr val="dk1"/>
          </a:fontRef>
        </p:style>
      </p:pic>
      <p:sp>
        <p:nvSpPr>
          <p:cNvPr id="2" name="Rectangle 1"/>
          <p:cNvSpPr/>
          <p:nvPr/>
        </p:nvSpPr>
        <p:spPr>
          <a:xfrm>
            <a:off x="195943" y="5280986"/>
            <a:ext cx="6648495"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a:t>U et I sont déphasés de 90°. </a:t>
            </a:r>
          </a:p>
          <a:p>
            <a:pPr marL="285750" indent="-285750" algn="just">
              <a:buFont typeface="Arial" panose="020B0604020202020204" pitchFamily="34" charset="0"/>
              <a:buChar char="•"/>
            </a:pPr>
            <a:r>
              <a:rPr lang="fr-FR" dirty="0"/>
              <a:t>Le circuit ne consomme que de la puissance réactive (en hachuré). </a:t>
            </a:r>
          </a:p>
          <a:p>
            <a:pPr marL="285750" indent="-285750" algn="just">
              <a:buFont typeface="Arial" panose="020B0604020202020204" pitchFamily="34" charset="0"/>
              <a:buChar char="•"/>
            </a:pPr>
            <a:r>
              <a:rPr lang="fr-FR" dirty="0"/>
              <a:t>La puissance est entièrement réactive (cas théorique).</a:t>
            </a:r>
          </a:p>
          <a:p>
            <a:pPr marL="285750" indent="-285750" algn="just">
              <a:buFont typeface="Arial" panose="020B0604020202020204" pitchFamily="34" charset="0"/>
              <a:buChar char="•"/>
            </a:pPr>
            <a:r>
              <a:rPr lang="fr-FR" dirty="0"/>
              <a:t>Un wattmètre indiquera P = 0.</a:t>
            </a:r>
          </a:p>
        </p:txBody>
      </p:sp>
      <p:sp>
        <p:nvSpPr>
          <p:cNvPr id="3" name="Rectangle 2"/>
          <p:cNvSpPr/>
          <p:nvPr/>
        </p:nvSpPr>
        <p:spPr>
          <a:xfrm>
            <a:off x="195943" y="2761863"/>
            <a:ext cx="6648495"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a:t>U et I sont déphasés de 60°. </a:t>
            </a:r>
          </a:p>
          <a:p>
            <a:pPr marL="285750" indent="-285750" algn="just">
              <a:buFont typeface="Arial" panose="020B0604020202020204" pitchFamily="34" charset="0"/>
              <a:buChar char="•"/>
            </a:pPr>
            <a:r>
              <a:rPr lang="fr-FR" dirty="0"/>
              <a:t>Le circuit consomme de la puissance active et de la puissance réactive (en hachuré). </a:t>
            </a:r>
          </a:p>
          <a:p>
            <a:pPr marL="285750" indent="-285750" algn="just">
              <a:buFont typeface="Arial" panose="020B0604020202020204" pitchFamily="34" charset="0"/>
              <a:buChar char="•"/>
            </a:pPr>
            <a:r>
              <a:rPr lang="fr-FR" dirty="0"/>
              <a:t>La puissance active est la partie positive de la courbe P.</a:t>
            </a:r>
          </a:p>
          <a:p>
            <a:pPr marL="285750" indent="-285750" algn="just">
              <a:buFont typeface="Arial" panose="020B0604020202020204" pitchFamily="34" charset="0"/>
              <a:buChar char="•"/>
            </a:pPr>
            <a:r>
              <a:rPr lang="fr-FR" dirty="0"/>
              <a:t>La puissance réactive est la partie hachurée qui correspondrait à une puissance négative puisque restituée au circuit. </a:t>
            </a:r>
          </a:p>
          <a:p>
            <a:pPr marL="285750" indent="-285750" algn="just">
              <a:buFont typeface="Arial" panose="020B0604020202020204" pitchFamily="34" charset="0"/>
              <a:buChar char="•"/>
            </a:pPr>
            <a:r>
              <a:rPr lang="fr-FR" dirty="0"/>
              <a:t>C'est la puissance absorbée par les éléments réactifs du circuit.</a:t>
            </a:r>
          </a:p>
        </p:txBody>
      </p:sp>
    </p:spTree>
    <p:extLst>
      <p:ext uri="{BB962C8B-B14F-4D97-AF65-F5344CB8AC3E}">
        <p14:creationId xmlns:p14="http://schemas.microsoft.com/office/powerpoint/2010/main" val="106378748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841165" y="859685"/>
            <a:ext cx="5122235" cy="2219360"/>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281640" y="859685"/>
            <a:ext cx="6467504"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Dans </a:t>
            </a:r>
            <a:r>
              <a:rPr lang="fr-FR" dirty="0"/>
              <a:t>un réseau couplé, chaque alternateur doit fournir la même puissance active et réactive que les autres.</a:t>
            </a:r>
          </a:p>
          <a:p>
            <a:pPr marL="285750" indent="-285750" algn="just">
              <a:buFont typeface="Arial" panose="020B0604020202020204" pitchFamily="34" charset="0"/>
              <a:buChar char="•"/>
            </a:pPr>
            <a:r>
              <a:rPr lang="fr-FR" dirty="0" smtClean="0"/>
              <a:t>Il </a:t>
            </a:r>
            <a:r>
              <a:rPr lang="fr-FR" dirty="0"/>
              <a:t>va donc être nécessaire d'équilibrer les puissances actives et réactives de chaque alternateur.</a:t>
            </a:r>
          </a:p>
          <a:p>
            <a:pPr marL="285750" indent="-285750" algn="just">
              <a:buFont typeface="Arial" panose="020B0604020202020204" pitchFamily="34" charset="0"/>
              <a:buChar char="•"/>
            </a:pPr>
            <a:r>
              <a:rPr lang="fr-FR" dirty="0" smtClean="0"/>
              <a:t>Imaginez </a:t>
            </a:r>
            <a:r>
              <a:rPr lang="fr-FR" dirty="0"/>
              <a:t>deux cyclistes qui roulent côte à côte à la même vitesse, mais avec des rapports de vitesses </a:t>
            </a:r>
            <a:r>
              <a:rPr lang="fr-FR" dirty="0" smtClean="0"/>
              <a:t>différentes.</a:t>
            </a:r>
            <a:endParaRPr lang="fr-FR" dirty="0"/>
          </a:p>
          <a:p>
            <a:pPr marL="285750" indent="-285750" algn="just">
              <a:buFont typeface="Arial" panose="020B0604020202020204" pitchFamily="34" charset="0"/>
              <a:buChar char="•"/>
            </a:pPr>
            <a:r>
              <a:rPr lang="fr-FR" dirty="0" smtClean="0"/>
              <a:t>Le </a:t>
            </a:r>
            <a:r>
              <a:rPr lang="fr-FR" dirty="0"/>
              <a:t>cycliste 1 fournit un couple important. Il consomme beaucoup d'énergie </a:t>
            </a:r>
            <a:r>
              <a:rPr lang="fr-FR" dirty="0" smtClean="0"/>
              <a:t>musculaire: La </a:t>
            </a:r>
            <a:r>
              <a:rPr lang="fr-FR" dirty="0"/>
              <a:t>puissance active (puissance qui est dépensée et ne sera jamais restituée) est importante.</a:t>
            </a:r>
          </a:p>
          <a:p>
            <a:pPr marL="285750" indent="-285750" algn="just">
              <a:buFont typeface="Arial" panose="020B0604020202020204" pitchFamily="34" charset="0"/>
              <a:buChar char="•"/>
            </a:pPr>
            <a:r>
              <a:rPr lang="fr-FR" dirty="0" smtClean="0"/>
              <a:t>Le </a:t>
            </a:r>
            <a:r>
              <a:rPr lang="fr-FR" dirty="0"/>
              <a:t>cycliste 2 fournit un couple moindre mais pour avancer au rythme de son voisin, il mouline et respire très rapidement. Il consomme de la puissance réactive (qui sera restituée).</a:t>
            </a:r>
          </a:p>
          <a:p>
            <a:pPr marL="285750" indent="-285750" algn="just">
              <a:buFont typeface="Arial" panose="020B0604020202020204" pitchFamily="34" charset="0"/>
              <a:buChar char="•"/>
            </a:pPr>
            <a:r>
              <a:rPr lang="fr-FR" dirty="0" smtClean="0"/>
              <a:t>Si </a:t>
            </a:r>
            <a:r>
              <a:rPr lang="fr-FR" dirty="0"/>
              <a:t>l'on relie les deux vélos ensemble par une barre, le cycliste 1 fournira tout le travail.</a:t>
            </a:r>
          </a:p>
          <a:p>
            <a:pPr marL="285750" indent="-285750" algn="just">
              <a:buFont typeface="Arial" panose="020B0604020202020204" pitchFamily="34" charset="0"/>
              <a:buChar char="•"/>
            </a:pPr>
            <a:r>
              <a:rPr lang="fr-FR" dirty="0" smtClean="0"/>
              <a:t>Il </a:t>
            </a:r>
            <a:r>
              <a:rPr lang="fr-FR" dirty="0"/>
              <a:t>faut donc modifier les rapports de vitesse de chacun pour que tous les deux fournissent la même puissance active (le couple sur les pédales) et la même puissance réactive (la respiration</a:t>
            </a:r>
            <a:r>
              <a:rPr lang="fr-FR" dirty="0" smtClean="0"/>
              <a:t>).</a:t>
            </a:r>
            <a:endParaRPr lang="fr-FR" dirty="0"/>
          </a:p>
        </p:txBody>
      </p:sp>
      <p:sp>
        <p:nvSpPr>
          <p:cNvPr id="8" name="Rectangle 7"/>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3" name="Rectangle 2"/>
          <p:cNvSpPr/>
          <p:nvPr/>
        </p:nvSpPr>
        <p:spPr>
          <a:xfrm>
            <a:off x="4869619" y="397492"/>
            <a:ext cx="2670475" cy="369332"/>
          </a:xfrm>
          <a:prstGeom prst="rect">
            <a:avLst/>
          </a:prstGeom>
        </p:spPr>
        <p:txBody>
          <a:bodyPr wrap="none">
            <a:spAutoFit/>
          </a:bodyPr>
          <a:lstStyle/>
          <a:p>
            <a:pPr algn="just"/>
            <a:r>
              <a:rPr lang="fr-FR" dirty="0"/>
              <a:t>Equilibrage des puissances</a:t>
            </a:r>
          </a:p>
        </p:txBody>
      </p:sp>
    </p:spTree>
    <p:extLst>
      <p:ext uri="{BB962C8B-B14F-4D97-AF65-F5344CB8AC3E}">
        <p14:creationId xmlns:p14="http://schemas.microsoft.com/office/powerpoint/2010/main" val="233320217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8855" y="1425961"/>
            <a:ext cx="11723916" cy="13388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smtClean="0"/>
              <a:t>Dans </a:t>
            </a:r>
            <a:r>
              <a:rPr lang="fr-FR" dirty="0"/>
              <a:t>la figure </a:t>
            </a:r>
            <a:r>
              <a:rPr lang="fr-FR" dirty="0" smtClean="0"/>
              <a:t>La </a:t>
            </a:r>
            <a:r>
              <a:rPr lang="fr-FR" dirty="0"/>
              <a:t>tension U de l'alternateur en charge est égale à la FEM de l'alternateur moins les chutes de tensions internes, r, résistance ohmique du stator, est de très faible valeur. </a:t>
            </a:r>
            <a:endParaRPr lang="fr-FR" dirty="0" smtClean="0"/>
          </a:p>
          <a:p>
            <a:pPr algn="just">
              <a:lnSpc>
                <a:spcPct val="150000"/>
              </a:lnSpc>
            </a:pPr>
            <a:r>
              <a:rPr lang="fr-FR" dirty="0" smtClean="0"/>
              <a:t>L </a:t>
            </a:r>
            <a:r>
              <a:rPr lang="fr-FR" dirty="0"/>
              <a:t>est l'inductance du stator de l'alternateur.</a:t>
            </a:r>
          </a:p>
        </p:txBody>
      </p:sp>
      <p:pic>
        <p:nvPicPr>
          <p:cNvPr id="5" name="Espace réservé du contenu 4"/>
          <p:cNvPicPr>
            <a:picLocks noGrp="1" noChangeAspect="1"/>
          </p:cNvPicPr>
          <p:nvPr>
            <p:ph idx="1"/>
          </p:nvPr>
        </p:nvPicPr>
        <p:blipFill>
          <a:blip r:embed="rId2"/>
          <a:stretch>
            <a:fillRect/>
          </a:stretch>
        </p:blipFill>
        <p:spPr>
          <a:xfrm>
            <a:off x="3174058" y="3562426"/>
            <a:ext cx="2414880" cy="2809120"/>
          </a:xfrm>
          <a:prstGeom prst="rect">
            <a:avLst/>
          </a:prstGeom>
        </p:spPr>
      </p:pic>
      <p:pic>
        <p:nvPicPr>
          <p:cNvPr id="6" name="Image 5"/>
          <p:cNvPicPr>
            <a:picLocks noChangeAspect="1"/>
          </p:cNvPicPr>
          <p:nvPr/>
        </p:nvPicPr>
        <p:blipFill>
          <a:blip r:embed="rId3"/>
          <a:stretch>
            <a:fillRect/>
          </a:stretch>
        </p:blipFill>
        <p:spPr>
          <a:xfrm>
            <a:off x="7400262" y="4249561"/>
            <a:ext cx="3663442" cy="1813782"/>
          </a:xfrm>
          <a:prstGeom prst="rect">
            <a:avLst/>
          </a:prstGeom>
        </p:spPr>
      </p:pic>
      <p:sp>
        <p:nvSpPr>
          <p:cNvPr id="7" name="Rectangle 6"/>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8" name="Rectangle 7"/>
          <p:cNvSpPr/>
          <p:nvPr/>
        </p:nvSpPr>
        <p:spPr>
          <a:xfrm>
            <a:off x="3770826" y="397492"/>
            <a:ext cx="4868064" cy="369332"/>
          </a:xfrm>
          <a:prstGeom prst="rect">
            <a:avLst/>
          </a:prstGeom>
        </p:spPr>
        <p:txBody>
          <a:bodyPr wrap="none">
            <a:spAutoFit/>
          </a:bodyPr>
          <a:lstStyle/>
          <a:p>
            <a:pPr algn="just"/>
            <a:r>
              <a:rPr lang="fr-FR" dirty="0"/>
              <a:t>Equilibrage des </a:t>
            </a:r>
            <a:r>
              <a:rPr lang="fr-FR" dirty="0" smtClean="0"/>
              <a:t>puissances: </a:t>
            </a:r>
            <a:r>
              <a:rPr lang="fr-FR" b="1" dirty="0"/>
              <a:t>Alternateur en </a:t>
            </a:r>
            <a:r>
              <a:rPr lang="fr-FR" b="1" dirty="0" smtClean="0"/>
              <a:t>charge</a:t>
            </a:r>
            <a:endParaRPr lang="fr-FR" b="1" dirty="0"/>
          </a:p>
        </p:txBody>
      </p:sp>
    </p:spTree>
    <p:extLst>
      <p:ext uri="{BB962C8B-B14F-4D97-AF65-F5344CB8AC3E}">
        <p14:creationId xmlns:p14="http://schemas.microsoft.com/office/powerpoint/2010/main" val="432933503"/>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65852" y="855927"/>
            <a:ext cx="6629400" cy="2770441"/>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396672" y="3740685"/>
            <a:ext cx="11426148" cy="286232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dans </a:t>
            </a:r>
            <a:r>
              <a:rPr lang="fr-FR" dirty="0"/>
              <a:t>une résistance, le courant est en phase avec la tension </a:t>
            </a:r>
            <a:endParaRPr lang="fr-FR" dirty="0" smtClean="0"/>
          </a:p>
          <a:p>
            <a:pPr marL="285750" indent="-285750" algn="just">
              <a:buFont typeface="Arial" panose="020B0604020202020204" pitchFamily="34" charset="0"/>
              <a:buChar char="•"/>
            </a:pPr>
            <a:r>
              <a:rPr lang="fr-FR" dirty="0" smtClean="0"/>
              <a:t>dans </a:t>
            </a:r>
            <a:r>
              <a:rPr lang="fr-FR" dirty="0"/>
              <a:t>une </a:t>
            </a:r>
            <a:r>
              <a:rPr lang="fr-FR" dirty="0" smtClean="0"/>
              <a:t>inductance </a:t>
            </a:r>
            <a:r>
              <a:rPr lang="fr-FR" dirty="0"/>
              <a:t>le courant est en retard sur la tension (rappelez-vous CIVIL), </a:t>
            </a:r>
            <a:endParaRPr lang="fr-FR" dirty="0" smtClean="0"/>
          </a:p>
          <a:p>
            <a:pPr marL="285750" indent="-285750" algn="just">
              <a:buFont typeface="Arial" panose="020B0604020202020204" pitchFamily="34" charset="0"/>
              <a:buChar char="•"/>
            </a:pPr>
            <a:r>
              <a:rPr lang="fr-FR" dirty="0" smtClean="0"/>
              <a:t>d'où </a:t>
            </a:r>
            <a:r>
              <a:rPr lang="fr-FR" dirty="0"/>
              <a:t>la représentation vectorielle de l'alternateur en charge.</a:t>
            </a:r>
          </a:p>
          <a:p>
            <a:pPr marL="285750" indent="-285750" algn="just">
              <a:buFont typeface="Arial" panose="020B0604020202020204" pitchFamily="34" charset="0"/>
              <a:buChar char="•"/>
            </a:pPr>
            <a:endParaRPr lang="fr-FR" dirty="0"/>
          </a:p>
          <a:p>
            <a:pPr marL="285750" indent="-285750" algn="just">
              <a:buFont typeface="Arial" panose="020B0604020202020204" pitchFamily="34" charset="0"/>
              <a:buChar char="•"/>
            </a:pPr>
            <a:r>
              <a:rPr lang="fr-FR" dirty="0"/>
              <a:t>L'impédance Z est alimentée par U et I = U/Z.</a:t>
            </a:r>
          </a:p>
          <a:p>
            <a:pPr marL="285750" indent="-285750" algn="just">
              <a:buFont typeface="Arial" panose="020B0604020202020204" pitchFamily="34" charset="0"/>
              <a:buChar char="•"/>
            </a:pPr>
            <a:r>
              <a:rPr lang="fr-FR" dirty="0" smtClean="0"/>
              <a:t>Si </a:t>
            </a:r>
            <a:r>
              <a:rPr lang="fr-FR" dirty="0"/>
              <a:t>Z varie, cela peut-être dû à </a:t>
            </a:r>
            <a:endParaRPr lang="fr-FR" dirty="0" smtClean="0"/>
          </a:p>
          <a:p>
            <a:pPr marL="742950" lvl="1" indent="-285750" algn="just">
              <a:buFont typeface="Courier New" panose="02070309020205020404" pitchFamily="49" charset="0"/>
              <a:buChar char="o"/>
            </a:pPr>
            <a:r>
              <a:rPr lang="fr-FR" dirty="0" smtClean="0"/>
              <a:t>une </a:t>
            </a:r>
            <a:r>
              <a:rPr lang="fr-FR" dirty="0"/>
              <a:t>augmentation de charge active </a:t>
            </a:r>
            <a:endParaRPr lang="fr-FR" dirty="0" smtClean="0"/>
          </a:p>
          <a:p>
            <a:pPr lvl="1" algn="just"/>
            <a:r>
              <a:rPr lang="fr-FR" dirty="0" smtClean="0"/>
              <a:t>(</a:t>
            </a:r>
            <a:r>
              <a:rPr lang="fr-FR" dirty="0"/>
              <a:t>donc résistive, par exemple les fours) </a:t>
            </a:r>
            <a:endParaRPr lang="fr-FR" dirty="0" smtClean="0"/>
          </a:p>
          <a:p>
            <a:pPr marL="742950" lvl="1" indent="-285750" algn="just">
              <a:buFont typeface="Courier New" panose="02070309020205020404" pitchFamily="49" charset="0"/>
              <a:buChar char="o"/>
            </a:pPr>
            <a:r>
              <a:rPr lang="fr-FR" dirty="0" smtClean="0"/>
              <a:t>ou </a:t>
            </a:r>
            <a:r>
              <a:rPr lang="fr-FR" dirty="0"/>
              <a:t>de charge réactive </a:t>
            </a:r>
            <a:endParaRPr lang="fr-FR" dirty="0" smtClean="0"/>
          </a:p>
          <a:p>
            <a:pPr lvl="1" algn="just"/>
            <a:r>
              <a:rPr lang="fr-FR" dirty="0" smtClean="0"/>
              <a:t>(</a:t>
            </a:r>
            <a:r>
              <a:rPr lang="fr-FR" dirty="0"/>
              <a:t>composante inductive ou capacitive mais sur aéronef cela sera toujours inductive, par exemple, moteurs, </a:t>
            </a:r>
            <a:r>
              <a:rPr lang="fr-FR" dirty="0" err="1"/>
              <a:t>gyros</a:t>
            </a:r>
            <a:r>
              <a:rPr lang="fr-FR" dirty="0"/>
              <a:t>).</a:t>
            </a:r>
          </a:p>
        </p:txBody>
      </p:sp>
      <p:sp>
        <p:nvSpPr>
          <p:cNvPr id="8" name="Rectangle 7"/>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3" name="Rectangle 2"/>
          <p:cNvSpPr/>
          <p:nvPr/>
        </p:nvSpPr>
        <p:spPr>
          <a:xfrm>
            <a:off x="892628" y="3349369"/>
            <a:ext cx="5636557" cy="276999"/>
          </a:xfrm>
          <a:prstGeom prst="rect">
            <a:avLst/>
          </a:prstGeom>
        </p:spPr>
        <p:txBody>
          <a:bodyPr wrap="square">
            <a:spAutoFit/>
          </a:bodyPr>
          <a:lstStyle/>
          <a:p>
            <a:pPr algn="just"/>
            <a:r>
              <a:rPr lang="fr-FR" sz="1200" b="1" dirty="0" smtClean="0"/>
              <a:t>rI </a:t>
            </a:r>
            <a:r>
              <a:rPr lang="fr-FR" sz="1200" b="1" dirty="0"/>
              <a:t>étant très petit devant </a:t>
            </a:r>
            <a:r>
              <a:rPr lang="fr-FR" sz="1200" b="1" dirty="0" smtClean="0"/>
              <a:t>L</a:t>
            </a:r>
            <a:r>
              <a:rPr lang="el-GR" sz="1200" b="1" dirty="0" smtClean="0"/>
              <a:t>ω</a:t>
            </a:r>
            <a:r>
              <a:rPr lang="fr-FR" sz="1200" b="1" dirty="0" smtClean="0"/>
              <a:t>l</a:t>
            </a:r>
            <a:r>
              <a:rPr lang="fr-FR" sz="1200" b="1" dirty="0"/>
              <a:t>, on simplifie le diagramme (à droite) en le négligeant.</a:t>
            </a:r>
          </a:p>
        </p:txBody>
      </p:sp>
      <p:pic>
        <p:nvPicPr>
          <p:cNvPr id="10" name="Image 9"/>
          <p:cNvPicPr>
            <a:picLocks noChangeAspect="1"/>
          </p:cNvPicPr>
          <p:nvPr/>
        </p:nvPicPr>
        <p:blipFill>
          <a:blip r:embed="rId3"/>
          <a:stretch>
            <a:fillRect/>
          </a:stretch>
        </p:blipFill>
        <p:spPr>
          <a:xfrm>
            <a:off x="8302620" y="1582858"/>
            <a:ext cx="3204514" cy="1586565"/>
          </a:xfrm>
          <a:prstGeom prst="rect">
            <a:avLst/>
          </a:prstGeom>
        </p:spPr>
        <p:style>
          <a:lnRef idx="2">
            <a:schemeClr val="accent2"/>
          </a:lnRef>
          <a:fillRef idx="1">
            <a:schemeClr val="lt1"/>
          </a:fillRef>
          <a:effectRef idx="0">
            <a:schemeClr val="accent2"/>
          </a:effectRef>
          <a:fontRef idx="minor">
            <a:schemeClr val="dk1"/>
          </a:fontRef>
        </p:style>
      </p:pic>
      <p:sp>
        <p:nvSpPr>
          <p:cNvPr id="11" name="Rectangle 10"/>
          <p:cNvSpPr/>
          <p:nvPr/>
        </p:nvSpPr>
        <p:spPr>
          <a:xfrm>
            <a:off x="3770826" y="397492"/>
            <a:ext cx="4868064" cy="369332"/>
          </a:xfrm>
          <a:prstGeom prst="rect">
            <a:avLst/>
          </a:prstGeom>
        </p:spPr>
        <p:txBody>
          <a:bodyPr wrap="none">
            <a:spAutoFit/>
          </a:bodyPr>
          <a:lstStyle/>
          <a:p>
            <a:pPr algn="just"/>
            <a:r>
              <a:rPr lang="fr-FR" dirty="0"/>
              <a:t>Equilibrage des </a:t>
            </a:r>
            <a:r>
              <a:rPr lang="fr-FR" dirty="0" smtClean="0"/>
              <a:t>puissances: </a:t>
            </a:r>
            <a:r>
              <a:rPr lang="fr-FR" b="1" dirty="0"/>
              <a:t>Alternateur en </a:t>
            </a:r>
            <a:r>
              <a:rPr lang="fr-FR" b="1" dirty="0" smtClean="0"/>
              <a:t>charge</a:t>
            </a:r>
            <a:endParaRPr lang="fr-FR" b="1" dirty="0"/>
          </a:p>
        </p:txBody>
      </p:sp>
    </p:spTree>
    <p:extLst>
      <p:ext uri="{BB962C8B-B14F-4D97-AF65-F5344CB8AC3E}">
        <p14:creationId xmlns:p14="http://schemas.microsoft.com/office/powerpoint/2010/main" val="189987324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p:cNvPicPr>
            <a:picLocks noChangeAspect="1"/>
          </p:cNvPicPr>
          <p:nvPr/>
        </p:nvPicPr>
        <p:blipFill>
          <a:blip r:embed="rId2"/>
          <a:stretch>
            <a:fillRect/>
          </a:stretch>
        </p:blipFill>
        <p:spPr>
          <a:xfrm>
            <a:off x="3268721" y="1449168"/>
            <a:ext cx="5643670" cy="1777040"/>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359227" y="3523515"/>
            <a:ext cx="11691257"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Une </a:t>
            </a:r>
            <a:r>
              <a:rPr lang="fr-FR" dirty="0"/>
              <a:t>augmentation de charge active crée une augmentation de courant débité </a:t>
            </a:r>
            <a:endParaRPr lang="fr-FR" dirty="0" smtClean="0"/>
          </a:p>
          <a:p>
            <a:pPr marL="285750" indent="-285750" algn="just">
              <a:buFont typeface="Arial" panose="020B0604020202020204" pitchFamily="34" charset="0"/>
              <a:buChar char="•"/>
            </a:pPr>
            <a:r>
              <a:rPr lang="fr-FR" dirty="0" smtClean="0"/>
              <a:t>et </a:t>
            </a:r>
            <a:r>
              <a:rPr lang="fr-FR" dirty="0"/>
              <a:t>une diminution de l'angle de déphasage.</a:t>
            </a:r>
          </a:p>
          <a:p>
            <a:pPr marL="285750" indent="-285750" algn="just">
              <a:buFont typeface="Arial" panose="020B0604020202020204" pitchFamily="34" charset="0"/>
              <a:buChar char="•"/>
            </a:pPr>
            <a:r>
              <a:rPr lang="fr-FR" dirty="0" smtClean="0"/>
              <a:t>La </a:t>
            </a:r>
            <a:r>
              <a:rPr lang="fr-FR" dirty="0"/>
              <a:t>puissance active est </a:t>
            </a:r>
            <a:r>
              <a:rPr lang="fr-FR" dirty="0" smtClean="0"/>
              <a:t>	</a:t>
            </a:r>
            <a:r>
              <a:rPr lang="fr-FR" b="1" dirty="0" smtClean="0"/>
              <a:t>P </a:t>
            </a:r>
            <a:r>
              <a:rPr lang="fr-FR" b="1" dirty="0"/>
              <a:t>= U x I</a:t>
            </a:r>
            <a:r>
              <a:rPr lang="fr-FR" b="1" baseline="-25000" dirty="0"/>
              <a:t>T</a:t>
            </a:r>
            <a:r>
              <a:rPr lang="fr-FR" b="1" dirty="0"/>
              <a:t> x cos </a:t>
            </a:r>
            <a:r>
              <a:rPr lang="el-GR" b="1" dirty="0" smtClean="0"/>
              <a:t>ϕ</a:t>
            </a:r>
            <a:endParaRPr lang="fr-FR" b="1" dirty="0"/>
          </a:p>
          <a:p>
            <a:pPr marL="285750" indent="-285750" algn="just">
              <a:buFont typeface="Arial" panose="020B0604020202020204" pitchFamily="34" charset="0"/>
              <a:buChar char="•"/>
            </a:pPr>
            <a:r>
              <a:rPr lang="fr-FR" dirty="0" smtClean="0"/>
              <a:t>C'est </a:t>
            </a:r>
            <a:r>
              <a:rPr lang="fr-FR" dirty="0"/>
              <a:t>la transformation de la puissance mécanique fournie par le CSD sur l'arbre d'entraînement de l'alternateur.</a:t>
            </a:r>
          </a:p>
          <a:p>
            <a:pPr marL="285750" indent="-285750" algn="just">
              <a:buFont typeface="Arial" panose="020B0604020202020204" pitchFamily="34" charset="0"/>
              <a:buChar char="•"/>
            </a:pPr>
            <a:r>
              <a:rPr lang="fr-FR" dirty="0" smtClean="0"/>
              <a:t>La </a:t>
            </a:r>
            <a:r>
              <a:rPr lang="fr-FR" dirty="0"/>
              <a:t>puissance mécanique est P</a:t>
            </a:r>
            <a:r>
              <a:rPr lang="fr-FR" baseline="-25000" dirty="0"/>
              <a:t>m</a:t>
            </a:r>
            <a:r>
              <a:rPr lang="fr-FR" dirty="0"/>
              <a:t> = C x </a:t>
            </a:r>
            <a:r>
              <a:rPr lang="el-GR" dirty="0" smtClean="0"/>
              <a:t>ω</a:t>
            </a:r>
            <a:r>
              <a:rPr lang="fr-FR" dirty="0" smtClean="0"/>
              <a:t>.</a:t>
            </a:r>
            <a:endParaRPr lang="fr-FR" dirty="0"/>
          </a:p>
          <a:p>
            <a:pPr marL="285750" indent="-285750" algn="just">
              <a:buFont typeface="Arial" panose="020B0604020202020204" pitchFamily="34" charset="0"/>
              <a:buChar char="•"/>
            </a:pPr>
            <a:r>
              <a:rPr lang="fr-FR" dirty="0" smtClean="0"/>
              <a:t>Une </a:t>
            </a:r>
            <a:r>
              <a:rPr lang="fr-FR" dirty="0"/>
              <a:t>augmentation de puissance active nécessite donc une augmentation de puissance mécanique </a:t>
            </a:r>
            <a:endParaRPr lang="fr-FR" dirty="0" smtClean="0"/>
          </a:p>
          <a:p>
            <a:pPr marL="285750" indent="-285750" algn="just">
              <a:buFont typeface="Arial" panose="020B0604020202020204" pitchFamily="34" charset="0"/>
              <a:buChar char="•"/>
            </a:pPr>
            <a:r>
              <a:rPr lang="fr-FR" dirty="0"/>
              <a:t>on ne peut pas modifier </a:t>
            </a:r>
            <a:r>
              <a:rPr lang="el-GR" dirty="0"/>
              <a:t>ω</a:t>
            </a:r>
            <a:r>
              <a:rPr lang="fr-FR" dirty="0"/>
              <a:t> </a:t>
            </a:r>
            <a:r>
              <a:rPr lang="fr-FR" dirty="0" smtClean="0"/>
              <a:t>(on </a:t>
            </a:r>
            <a:r>
              <a:rPr lang="fr-FR" dirty="0"/>
              <a:t>veut une fréquence </a:t>
            </a:r>
            <a:r>
              <a:rPr lang="fr-FR" dirty="0" smtClean="0"/>
              <a:t>fixe</a:t>
            </a:r>
            <a:r>
              <a:rPr lang="fr-FR" dirty="0"/>
              <a:t>)</a:t>
            </a:r>
            <a:r>
              <a:rPr lang="fr-FR" dirty="0" smtClean="0"/>
              <a:t>; </a:t>
            </a:r>
          </a:p>
          <a:p>
            <a:pPr marL="285750" indent="-285750" algn="just">
              <a:buFont typeface="Arial" panose="020B0604020202020204" pitchFamily="34" charset="0"/>
              <a:buChar char="•"/>
            </a:pPr>
            <a:r>
              <a:rPr lang="fr-FR" dirty="0" smtClean="0"/>
              <a:t>il </a:t>
            </a:r>
            <a:r>
              <a:rPr lang="fr-FR" dirty="0"/>
              <a:t>faut donc augmenter le couple fourni par le CSD</a:t>
            </a:r>
            <a:r>
              <a:rPr lang="fr-FR" dirty="0" smtClean="0"/>
              <a:t>.</a:t>
            </a:r>
            <a:endParaRPr lang="fr-FR" dirty="0"/>
          </a:p>
        </p:txBody>
      </p:sp>
      <p:sp>
        <p:nvSpPr>
          <p:cNvPr id="8" name="Rectangle 7"/>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2" name="Rectangle 1"/>
          <p:cNvSpPr/>
          <p:nvPr/>
        </p:nvSpPr>
        <p:spPr>
          <a:xfrm>
            <a:off x="4526345" y="766824"/>
            <a:ext cx="3128421" cy="369332"/>
          </a:xfrm>
          <a:prstGeom prst="rect">
            <a:avLst/>
          </a:prstGeom>
        </p:spPr>
        <p:txBody>
          <a:bodyPr wrap="none">
            <a:spAutoFit/>
          </a:bodyPr>
          <a:lstStyle/>
          <a:p>
            <a:pPr algn="just"/>
            <a:r>
              <a:rPr lang="fr-FR" b="1" dirty="0"/>
              <a:t>augmentation de charge active</a:t>
            </a:r>
          </a:p>
        </p:txBody>
      </p:sp>
      <p:sp>
        <p:nvSpPr>
          <p:cNvPr id="10" name="Rectangle 9"/>
          <p:cNvSpPr/>
          <p:nvPr/>
        </p:nvSpPr>
        <p:spPr>
          <a:xfrm>
            <a:off x="3770826" y="397492"/>
            <a:ext cx="4868064" cy="369332"/>
          </a:xfrm>
          <a:prstGeom prst="rect">
            <a:avLst/>
          </a:prstGeom>
        </p:spPr>
        <p:txBody>
          <a:bodyPr wrap="none">
            <a:spAutoFit/>
          </a:bodyPr>
          <a:lstStyle/>
          <a:p>
            <a:pPr algn="just"/>
            <a:r>
              <a:rPr lang="fr-FR" dirty="0"/>
              <a:t>Equilibrage des </a:t>
            </a:r>
            <a:r>
              <a:rPr lang="fr-FR" dirty="0" smtClean="0"/>
              <a:t>puissances: </a:t>
            </a:r>
            <a:r>
              <a:rPr lang="fr-FR" b="1" dirty="0"/>
              <a:t>Alternateur en </a:t>
            </a:r>
            <a:r>
              <a:rPr lang="fr-FR" b="1" dirty="0" smtClean="0"/>
              <a:t>charge</a:t>
            </a:r>
            <a:endParaRPr lang="fr-FR" b="1" dirty="0"/>
          </a:p>
        </p:txBody>
      </p:sp>
    </p:spTree>
    <p:extLst>
      <p:ext uri="{BB962C8B-B14F-4D97-AF65-F5344CB8AC3E}">
        <p14:creationId xmlns:p14="http://schemas.microsoft.com/office/powerpoint/2010/main" val="193340789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Rectangle 4"/>
              <p:cNvSpPr/>
              <p:nvPr/>
            </p:nvSpPr>
            <p:spPr>
              <a:xfrm>
                <a:off x="103422" y="1156919"/>
                <a:ext cx="7081150" cy="476598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Ces augmentations de charges se traduiront sur le diagramme de l'alternateur en charge, appelé diagramme de </a:t>
                </a:r>
                <a:r>
                  <a:rPr lang="fr-FR" dirty="0" err="1"/>
                  <a:t>Behn-Eschenburg</a:t>
                </a:r>
                <a:r>
                  <a:rPr lang="fr-FR" dirty="0"/>
                  <a:t>.</a:t>
                </a:r>
              </a:p>
              <a:p>
                <a:pPr marL="285750" indent="-285750">
                  <a:buFont typeface="Arial" panose="020B0604020202020204" pitchFamily="34" charset="0"/>
                  <a:buChar char="•"/>
                </a:pPr>
                <a:r>
                  <a:rPr lang="fr-FR" dirty="0" smtClean="0"/>
                  <a:t>Une </a:t>
                </a:r>
                <a:r>
                  <a:rPr lang="fr-FR" dirty="0"/>
                  <a:t>augmentation des charges actives crée une diminution du déphasage </a:t>
                </a:r>
                <a:r>
                  <a:rPr lang="el-GR" dirty="0" smtClean="0"/>
                  <a:t>ϕ</a:t>
                </a:r>
                <a:r>
                  <a:rPr lang="fr-FR" dirty="0" smtClean="0"/>
                  <a:t>, </a:t>
                </a:r>
              </a:p>
              <a:p>
                <a:pPr marL="285750" indent="-285750">
                  <a:buFont typeface="Arial" panose="020B0604020202020204" pitchFamily="34" charset="0"/>
                  <a:buChar char="•"/>
                </a:pPr>
                <a:r>
                  <a:rPr lang="fr-FR" dirty="0" smtClean="0"/>
                  <a:t>une </a:t>
                </a:r>
                <a:r>
                  <a:rPr lang="fr-FR" dirty="0"/>
                  <a:t>augmentation de I donc du terme </a:t>
                </a:r>
                <a14:m>
                  <m:oMath xmlns:m="http://schemas.openxmlformats.org/officeDocument/2006/math">
                    <m:r>
                      <a:rPr lang="fr-FR" b="1" i="1" dirty="0">
                        <a:latin typeface="Cambria Math" panose="02040503050406030204" pitchFamily="18" charset="0"/>
                      </a:rPr>
                      <m:t>𝑳</m:t>
                    </m:r>
                    <m:r>
                      <a:rPr lang="el-GR" b="1" i="1" dirty="0">
                        <a:latin typeface="Cambria Math" panose="02040503050406030204" pitchFamily="18" charset="0"/>
                      </a:rPr>
                      <m:t>𝝎</m:t>
                    </m:r>
                    <m:r>
                      <a:rPr lang="fr-FR" b="1" i="1" dirty="0">
                        <a:latin typeface="Cambria Math" panose="02040503050406030204" pitchFamily="18" charset="0"/>
                      </a:rPr>
                      <m:t>𝑰</m:t>
                    </m:r>
                    <m:r>
                      <a:rPr lang="fr-FR" b="1" i="1" dirty="0">
                        <a:latin typeface="Cambria Math" panose="02040503050406030204" pitchFamily="18" charset="0"/>
                      </a:rPr>
                      <m:t> </m:t>
                    </m:r>
                  </m:oMath>
                </a14:m>
                <a:r>
                  <a:rPr lang="fr-FR" dirty="0"/>
                  <a:t>.</a:t>
                </a:r>
              </a:p>
              <a:p>
                <a:pPr marL="285750" indent="-285750">
                  <a:buFont typeface="Arial" panose="020B0604020202020204" pitchFamily="34" charset="0"/>
                  <a:buChar char="•"/>
                </a:pPr>
                <a:r>
                  <a:rPr lang="fr-FR" dirty="0" smtClean="0"/>
                  <a:t>Le </a:t>
                </a:r>
                <a:r>
                  <a:rPr lang="fr-FR" dirty="0"/>
                  <a:t>segment AB est égal à </a:t>
                </a:r>
                <a:endParaRPr lang="fr-FR" i="1" dirty="0" smtClean="0">
                  <a:latin typeface="Cambria Math" panose="02040503050406030204" pitchFamily="18" charset="0"/>
                </a:endParaRPr>
              </a:p>
              <a:p>
                <a:pPr algn="ctr"/>
                <a14:m>
                  <m:oMath xmlns:m="http://schemas.openxmlformats.org/officeDocument/2006/math">
                    <m:r>
                      <a:rPr lang="fr-FR" b="1" i="1" dirty="0" smtClean="0">
                        <a:latin typeface="Cambria Math" panose="02040503050406030204" pitchFamily="18" charset="0"/>
                      </a:rPr>
                      <m:t>𝑨𝑩</m:t>
                    </m:r>
                    <m:r>
                      <a:rPr lang="fr-FR" b="1" i="1" dirty="0" smtClean="0">
                        <a:latin typeface="Cambria Math" panose="02040503050406030204" pitchFamily="18" charset="0"/>
                      </a:rPr>
                      <m:t>=</m:t>
                    </m:r>
                    <m:r>
                      <a:rPr lang="fr-FR" b="1" i="1" dirty="0" smtClean="0">
                        <a:latin typeface="Cambria Math" panose="02040503050406030204" pitchFamily="18" charset="0"/>
                      </a:rPr>
                      <m:t>𝑳</m:t>
                    </m:r>
                    <m:r>
                      <a:rPr lang="el-GR" b="1" i="1" dirty="0" smtClean="0">
                        <a:latin typeface="Cambria Math" panose="02040503050406030204" pitchFamily="18" charset="0"/>
                      </a:rPr>
                      <m:t>𝝎</m:t>
                    </m:r>
                    <m:r>
                      <a:rPr lang="fr-FR" b="1" i="1" dirty="0" smtClean="0">
                        <a:latin typeface="Cambria Math" panose="02040503050406030204" pitchFamily="18" charset="0"/>
                      </a:rPr>
                      <m:t>𝑰</m:t>
                    </m:r>
                    <m:r>
                      <a:rPr lang="fr-FR" b="1" i="1" dirty="0" smtClean="0">
                        <a:latin typeface="Cambria Math" panose="02040503050406030204" pitchFamily="18" charset="0"/>
                      </a:rPr>
                      <m:t> × </m:t>
                    </m:r>
                    <m:r>
                      <a:rPr lang="fr-FR" b="1" i="1" dirty="0">
                        <a:latin typeface="Cambria Math" panose="02040503050406030204" pitchFamily="18" charset="0"/>
                      </a:rPr>
                      <m:t>𝒄𝒐𝒔</m:t>
                    </m:r>
                    <m:r>
                      <a:rPr lang="fr-FR" b="1" i="1" dirty="0">
                        <a:latin typeface="Cambria Math" panose="02040503050406030204" pitchFamily="18" charset="0"/>
                      </a:rPr>
                      <m:t>⁡</m:t>
                    </m:r>
                    <m:r>
                      <a:rPr lang="el-GR" b="1" i="1" dirty="0" smtClean="0">
                        <a:latin typeface="Cambria Math" panose="02040503050406030204" pitchFamily="18" charset="0"/>
                        <a:ea typeface="Cambria Math" panose="02040503050406030204" pitchFamily="18" charset="0"/>
                      </a:rPr>
                      <m:t>𝝋</m:t>
                    </m:r>
                  </m:oMath>
                </a14:m>
                <a:r>
                  <a:rPr lang="fr-FR" dirty="0" smtClean="0"/>
                  <a:t>.</a:t>
                </a:r>
                <a:endParaRPr lang="fr-FR" dirty="0"/>
              </a:p>
              <a:p>
                <a:pPr marL="285750" indent="-285750">
                  <a:buFont typeface="Arial" panose="020B0604020202020204" pitchFamily="34" charset="0"/>
                  <a:buChar char="•"/>
                </a:pPr>
                <a:r>
                  <a:rPr lang="fr-FR" dirty="0" smtClean="0"/>
                  <a:t>En </a:t>
                </a:r>
                <a:r>
                  <a:rPr lang="fr-FR" dirty="0"/>
                  <a:t>multipliant par U/U (ce qui ne change rien), on obtient :</a:t>
                </a:r>
              </a:p>
              <a:p>
                <a:pPr/>
                <a14:m>
                  <m:oMathPara xmlns:m="http://schemas.openxmlformats.org/officeDocument/2006/math">
                    <m:oMathParaPr>
                      <m:jc m:val="center"/>
                    </m:oMathParaPr>
                    <m:oMath xmlns:m="http://schemas.openxmlformats.org/officeDocument/2006/math">
                      <m:r>
                        <a:rPr lang="fr-FR" i="1" dirty="0" smtClean="0">
                          <a:latin typeface="Cambria Math" panose="02040503050406030204" pitchFamily="18" charset="0"/>
                        </a:rPr>
                        <m:t>𝐴𝐵</m:t>
                      </m:r>
                      <m:r>
                        <a:rPr lang="fr-FR" i="1" dirty="0">
                          <a:latin typeface="Cambria Math" panose="02040503050406030204" pitchFamily="18" charset="0"/>
                        </a:rPr>
                        <m:t>=</m:t>
                      </m:r>
                      <m:f>
                        <m:fPr>
                          <m:ctrlPr>
                            <a:rPr lang="fr-FR" i="1" dirty="0" smtClean="0">
                              <a:latin typeface="Cambria Math" panose="02040503050406030204" pitchFamily="18" charset="0"/>
                            </a:rPr>
                          </m:ctrlPr>
                        </m:fPr>
                        <m:num>
                          <m:r>
                            <a:rPr lang="fr-FR" b="0" i="1" dirty="0" smtClean="0">
                              <a:latin typeface="Cambria Math" panose="02040503050406030204" pitchFamily="18" charset="0"/>
                            </a:rPr>
                            <m:t>𝐿</m:t>
                          </m:r>
                          <m:r>
                            <a:rPr lang="fr-FR" b="0" i="1" dirty="0" smtClean="0">
                              <a:latin typeface="Cambria Math" panose="02040503050406030204" pitchFamily="18" charset="0"/>
                              <a:ea typeface="Cambria Math" panose="02040503050406030204" pitchFamily="18" charset="0"/>
                            </a:rPr>
                            <m:t>𝜔</m:t>
                          </m:r>
                        </m:num>
                        <m:den>
                          <m:r>
                            <a:rPr lang="fr-FR" b="0" i="1" dirty="0" smtClean="0">
                              <a:latin typeface="Cambria Math" panose="02040503050406030204" pitchFamily="18" charset="0"/>
                            </a:rPr>
                            <m:t>𝑈</m:t>
                          </m:r>
                        </m:den>
                      </m:f>
                      <m:r>
                        <a:rPr lang="fr-FR" i="1" dirty="0" smtClean="0">
                          <a:latin typeface="Cambria Math" panose="02040503050406030204" pitchFamily="18" charset="0"/>
                          <a:ea typeface="Cambria Math" panose="02040503050406030204" pitchFamily="18" charset="0"/>
                        </a:rPr>
                        <m:t>×</m:t>
                      </m:r>
                      <m:r>
                        <a:rPr lang="fr-FR" b="0" i="1" dirty="0" smtClean="0">
                          <a:latin typeface="Cambria Math" panose="02040503050406030204" pitchFamily="18" charset="0"/>
                          <a:ea typeface="Cambria Math" panose="02040503050406030204" pitchFamily="18" charset="0"/>
                        </a:rPr>
                        <m:t>𝑈</m:t>
                      </m:r>
                      <m:r>
                        <a:rPr lang="fr-FR" b="0" i="1" dirty="0" smtClean="0">
                          <a:latin typeface="Cambria Math" panose="02040503050406030204" pitchFamily="18" charset="0"/>
                          <a:ea typeface="Cambria Math" panose="02040503050406030204" pitchFamily="18" charset="0"/>
                        </a:rPr>
                        <m:t>×</m:t>
                      </m:r>
                      <m:r>
                        <a:rPr lang="fr-FR" b="0" i="1" dirty="0" smtClean="0">
                          <a:latin typeface="Cambria Math" panose="02040503050406030204" pitchFamily="18" charset="0"/>
                          <a:ea typeface="Cambria Math" panose="02040503050406030204" pitchFamily="18" charset="0"/>
                        </a:rPr>
                        <m:t>𝐼</m:t>
                      </m:r>
                      <m:r>
                        <a:rPr lang="fr-FR" b="0" i="1" dirty="0" smtClean="0">
                          <a:latin typeface="Cambria Math" panose="02040503050406030204" pitchFamily="18" charset="0"/>
                          <a:ea typeface="Cambria Math" panose="02040503050406030204" pitchFamily="18" charset="0"/>
                        </a:rPr>
                        <m:t>×</m:t>
                      </m:r>
                      <m:r>
                        <a:rPr lang="fr-FR" b="0" i="1" dirty="0" smtClean="0">
                          <a:latin typeface="Cambria Math" panose="02040503050406030204" pitchFamily="18" charset="0"/>
                          <a:ea typeface="Cambria Math" panose="02040503050406030204" pitchFamily="18" charset="0"/>
                        </a:rPr>
                        <m:t>𝑐𝑜𝑠</m:t>
                      </m:r>
                      <m:d>
                        <m:dPr>
                          <m:ctrlPr>
                            <a:rPr lang="fr-FR" b="0" i="1" dirty="0" smtClean="0">
                              <a:latin typeface="Cambria Math" panose="02040503050406030204" pitchFamily="18" charset="0"/>
                              <a:ea typeface="Cambria Math" panose="02040503050406030204" pitchFamily="18" charset="0"/>
                            </a:rPr>
                          </m:ctrlPr>
                        </m:dPr>
                        <m:e>
                          <m:r>
                            <a:rPr lang="fr-FR" b="0" i="1" dirty="0" smtClean="0">
                              <a:latin typeface="Cambria Math" panose="02040503050406030204" pitchFamily="18" charset="0"/>
                              <a:ea typeface="Cambria Math" panose="02040503050406030204" pitchFamily="18" charset="0"/>
                            </a:rPr>
                            <m:t>𝜑</m:t>
                          </m:r>
                        </m:e>
                      </m:d>
                    </m:oMath>
                  </m:oMathPara>
                </a14:m>
                <a:endParaRPr lang="fr-FR" b="0" dirty="0" smtClean="0">
                  <a:ea typeface="Cambria Math" panose="02040503050406030204" pitchFamily="18" charset="0"/>
                </a:endParaRPr>
              </a:p>
              <a:p>
                <a:r>
                  <a:rPr lang="fr-FR" dirty="0" smtClean="0"/>
                  <a:t>Soit : </a:t>
                </a:r>
                <a14:m>
                  <m:oMath xmlns:m="http://schemas.openxmlformats.org/officeDocument/2006/math">
                    <m:r>
                      <a:rPr lang="fr-FR" b="0" i="1" smtClean="0">
                        <a:latin typeface="Cambria Math" panose="02040503050406030204" pitchFamily="18" charset="0"/>
                      </a:rPr>
                      <m:t>𝑘</m:t>
                    </m:r>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𝑈</m:t>
                    </m:r>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𝐼</m:t>
                    </m:r>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𝑐𝑜𝑠</m:t>
                    </m:r>
                    <m:d>
                      <m:dPr>
                        <m:ctrlPr>
                          <a:rPr lang="fr-FR" b="0" i="1" smtClean="0">
                            <a:latin typeface="Cambria Math" panose="02040503050406030204" pitchFamily="18" charset="0"/>
                            <a:ea typeface="Cambria Math" panose="02040503050406030204" pitchFamily="18" charset="0"/>
                          </a:rPr>
                        </m:ctrlPr>
                      </m:dPr>
                      <m:e>
                        <m:r>
                          <a:rPr lang="fr-FR" b="0" i="1" smtClean="0">
                            <a:latin typeface="Cambria Math" panose="02040503050406030204" pitchFamily="18" charset="0"/>
                            <a:ea typeface="Cambria Math" panose="02040503050406030204" pitchFamily="18" charset="0"/>
                          </a:rPr>
                          <m:t>𝜑</m:t>
                        </m:r>
                      </m:e>
                    </m:d>
                  </m:oMath>
                </a14:m>
                <a:endParaRPr lang="fr-FR" dirty="0"/>
              </a:p>
              <a:p>
                <a:pPr marL="285750" indent="-285750">
                  <a:buFont typeface="Arial" panose="020B0604020202020204" pitchFamily="34" charset="0"/>
                  <a:buChar char="•"/>
                </a:pPr>
                <a:r>
                  <a:rPr lang="fr-FR" dirty="0" smtClean="0"/>
                  <a:t>La </a:t>
                </a:r>
                <a:r>
                  <a:rPr lang="fr-FR" dirty="0"/>
                  <a:t>grandeur AB, soit P, est donc la représentation de la puissance active à un facteur </a:t>
                </a:r>
                <a:r>
                  <a:rPr lang="fr-FR" dirty="0" smtClean="0"/>
                  <a:t>k près</a:t>
                </a:r>
                <a:r>
                  <a:rPr lang="fr-FR" dirty="0"/>
                  <a:t>.</a:t>
                </a:r>
              </a:p>
              <a:p>
                <a:pPr marL="285750" indent="-285750">
                  <a:buFont typeface="Arial" panose="020B0604020202020204" pitchFamily="34" charset="0"/>
                  <a:buChar char="•"/>
                </a:pPr>
                <a:r>
                  <a:rPr lang="fr-FR" dirty="0" smtClean="0"/>
                  <a:t>La </a:t>
                </a:r>
                <a:r>
                  <a:rPr lang="fr-FR" dirty="0"/>
                  <a:t>grandeur AC, soit P', est la représentation de la nouvelle puissance active.</a:t>
                </a:r>
              </a:p>
              <a:p>
                <a:pPr marL="285750" indent="-285750">
                  <a:buFont typeface="Arial" panose="020B0604020202020204" pitchFamily="34" charset="0"/>
                  <a:buChar char="•"/>
                </a:pPr>
                <a:r>
                  <a:rPr lang="fr-FR" dirty="0" smtClean="0"/>
                  <a:t>Une </a:t>
                </a:r>
                <a:r>
                  <a:rPr lang="fr-FR" dirty="0"/>
                  <a:t>augmentation de puissance active nécessite une augmentation du couple du CSD.</a:t>
                </a:r>
              </a:p>
            </p:txBody>
          </p:sp>
        </mc:Choice>
        <mc:Fallback xmlns="">
          <p:sp>
            <p:nvSpPr>
              <p:cNvPr id="5" name="Rectangle 4"/>
              <p:cNvSpPr>
                <a:spLocks noRot="1" noChangeAspect="1" noMove="1" noResize="1" noEditPoints="1" noAdjustHandles="1" noChangeArrowheads="1" noChangeShapeType="1" noTextEdit="1"/>
              </p:cNvSpPr>
              <p:nvPr/>
            </p:nvSpPr>
            <p:spPr>
              <a:xfrm>
                <a:off x="103422" y="1156919"/>
                <a:ext cx="7081150" cy="4765985"/>
              </a:xfrm>
              <a:prstGeom prst="rect">
                <a:avLst/>
              </a:prstGeom>
              <a:blipFill>
                <a:blip r:embed="rId2"/>
                <a:stretch>
                  <a:fillRect l="-687" t="-638" r="-1203" b="-893"/>
                </a:stretch>
              </a:blipFill>
            </p:spPr>
            <p:txBody>
              <a:bodyPr/>
              <a:lstStyle/>
              <a:p>
                <a:r>
                  <a:rPr lang="fr-FR">
                    <a:noFill/>
                  </a:rPr>
                  <a:t> </a:t>
                </a:r>
              </a:p>
            </p:txBody>
          </p:sp>
        </mc:Fallback>
      </mc:AlternateContent>
      <p:sp>
        <p:nvSpPr>
          <p:cNvPr id="6" name="Rectangle 5"/>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pic>
        <p:nvPicPr>
          <p:cNvPr id="4" name="Espace réservé du contenu 3"/>
          <p:cNvPicPr>
            <a:picLocks noGrp="1" noChangeAspect="1"/>
          </p:cNvPicPr>
          <p:nvPr>
            <p:ph idx="1"/>
          </p:nvPr>
        </p:nvPicPr>
        <p:blipFill>
          <a:blip r:embed="rId3"/>
          <a:stretch>
            <a:fillRect/>
          </a:stretch>
        </p:blipFill>
        <p:spPr>
          <a:xfrm>
            <a:off x="7280272" y="1902802"/>
            <a:ext cx="4820953" cy="2832483"/>
          </a:xfrm>
          <a:prstGeom prst="rect">
            <a:avLst/>
          </a:prstGeom>
        </p:spPr>
      </p:pic>
      <p:sp>
        <p:nvSpPr>
          <p:cNvPr id="10" name="Rectangle 9"/>
          <p:cNvSpPr/>
          <p:nvPr/>
        </p:nvSpPr>
        <p:spPr>
          <a:xfrm>
            <a:off x="4526345" y="756689"/>
            <a:ext cx="3128421" cy="369332"/>
          </a:xfrm>
          <a:prstGeom prst="rect">
            <a:avLst/>
          </a:prstGeom>
        </p:spPr>
        <p:txBody>
          <a:bodyPr wrap="none">
            <a:spAutoFit/>
          </a:bodyPr>
          <a:lstStyle/>
          <a:p>
            <a:pPr algn="just"/>
            <a:r>
              <a:rPr lang="fr-FR" b="1" dirty="0"/>
              <a:t>augmentation de charge active</a:t>
            </a:r>
          </a:p>
        </p:txBody>
      </p:sp>
      <p:sp>
        <p:nvSpPr>
          <p:cNvPr id="11" name="Rectangle 10"/>
          <p:cNvSpPr/>
          <p:nvPr/>
        </p:nvSpPr>
        <p:spPr>
          <a:xfrm>
            <a:off x="3770826" y="397492"/>
            <a:ext cx="4868064" cy="369332"/>
          </a:xfrm>
          <a:prstGeom prst="rect">
            <a:avLst/>
          </a:prstGeom>
        </p:spPr>
        <p:txBody>
          <a:bodyPr wrap="none">
            <a:spAutoFit/>
          </a:bodyPr>
          <a:lstStyle/>
          <a:p>
            <a:pPr algn="just"/>
            <a:r>
              <a:rPr lang="fr-FR" dirty="0"/>
              <a:t>Equilibrage des </a:t>
            </a:r>
            <a:r>
              <a:rPr lang="fr-FR" dirty="0" smtClean="0"/>
              <a:t>puissances: </a:t>
            </a:r>
            <a:r>
              <a:rPr lang="fr-FR" b="1" dirty="0"/>
              <a:t>Alternateur en </a:t>
            </a:r>
            <a:r>
              <a:rPr lang="fr-FR" b="1" dirty="0" smtClean="0"/>
              <a:t>charge</a:t>
            </a:r>
            <a:endParaRPr lang="fr-FR" b="1" dirty="0"/>
          </a:p>
        </p:txBody>
      </p:sp>
    </p:spTree>
    <p:extLst>
      <p:ext uri="{BB962C8B-B14F-4D97-AF65-F5344CB8AC3E}">
        <p14:creationId xmlns:p14="http://schemas.microsoft.com/office/powerpoint/2010/main" val="582240998"/>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2166256" y="3547814"/>
            <a:ext cx="6718320" cy="1862400"/>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658584" y="1495353"/>
            <a:ext cx="11092543"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Une </a:t>
            </a:r>
            <a:r>
              <a:rPr lang="fr-FR" dirty="0"/>
              <a:t>augmentation des charges réactives augmente le déphasage entre le courant et la tension.</a:t>
            </a:r>
          </a:p>
          <a:p>
            <a:r>
              <a:rPr lang="fr-FR" dirty="0"/>
              <a:t>Le courant réactif augmente.</a:t>
            </a:r>
          </a:p>
        </p:txBody>
      </p:sp>
      <p:sp>
        <p:nvSpPr>
          <p:cNvPr id="6" name="Rectangle 5"/>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3" name="Rectangle 2"/>
          <p:cNvSpPr/>
          <p:nvPr/>
        </p:nvSpPr>
        <p:spPr>
          <a:xfrm>
            <a:off x="4421226" y="766824"/>
            <a:ext cx="3622787" cy="369332"/>
          </a:xfrm>
          <a:prstGeom prst="rect">
            <a:avLst/>
          </a:prstGeom>
        </p:spPr>
        <p:txBody>
          <a:bodyPr wrap="none">
            <a:spAutoFit/>
          </a:bodyPr>
          <a:lstStyle/>
          <a:p>
            <a:r>
              <a:rPr lang="fr-FR" b="1" dirty="0"/>
              <a:t>Augmentation des charges réactives</a:t>
            </a:r>
          </a:p>
        </p:txBody>
      </p:sp>
      <p:sp>
        <p:nvSpPr>
          <p:cNvPr id="8" name="Rectangle 7"/>
          <p:cNvSpPr/>
          <p:nvPr/>
        </p:nvSpPr>
        <p:spPr>
          <a:xfrm>
            <a:off x="3770826" y="397492"/>
            <a:ext cx="4868064" cy="369332"/>
          </a:xfrm>
          <a:prstGeom prst="rect">
            <a:avLst/>
          </a:prstGeom>
        </p:spPr>
        <p:txBody>
          <a:bodyPr wrap="none">
            <a:spAutoFit/>
          </a:bodyPr>
          <a:lstStyle/>
          <a:p>
            <a:pPr algn="just"/>
            <a:r>
              <a:rPr lang="fr-FR" dirty="0"/>
              <a:t>Equilibrage des </a:t>
            </a:r>
            <a:r>
              <a:rPr lang="fr-FR" dirty="0" smtClean="0"/>
              <a:t>puissances: </a:t>
            </a:r>
            <a:r>
              <a:rPr lang="fr-FR" b="1" dirty="0"/>
              <a:t>Alternateur en </a:t>
            </a:r>
            <a:r>
              <a:rPr lang="fr-FR" b="1" dirty="0" smtClean="0"/>
              <a:t>charge</a:t>
            </a:r>
            <a:endParaRPr lang="fr-FR" b="1" dirty="0"/>
          </a:p>
        </p:txBody>
      </p:sp>
    </p:spTree>
    <p:extLst>
      <p:ext uri="{BB962C8B-B14F-4D97-AF65-F5344CB8AC3E}">
        <p14:creationId xmlns:p14="http://schemas.microsoft.com/office/powerpoint/2010/main" val="4049949376"/>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7540094" y="1512016"/>
            <a:ext cx="4516191" cy="2815534"/>
          </a:xfrm>
          <a:prstGeom prst="rect">
            <a:avLst/>
          </a:prstGeom>
        </p:spPr>
      </p:pic>
      <mc:AlternateContent xmlns:mc="http://schemas.openxmlformats.org/markup-compatibility/2006" xmlns:a14="http://schemas.microsoft.com/office/drawing/2010/main">
        <mc:Choice Requires="a14">
          <p:sp>
            <p:nvSpPr>
              <p:cNvPr id="5" name="Rectangle 4"/>
              <p:cNvSpPr/>
              <p:nvPr/>
            </p:nvSpPr>
            <p:spPr>
              <a:xfrm>
                <a:off x="144344" y="1367788"/>
                <a:ext cx="7225285" cy="310399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14:m>
                  <m:oMathPara xmlns:m="http://schemas.openxmlformats.org/officeDocument/2006/math">
                    <m:oMathParaPr>
                      <m:jc m:val="left"/>
                    </m:oMathParaPr>
                    <m:oMath xmlns:m="http://schemas.openxmlformats.org/officeDocument/2006/math">
                      <m:r>
                        <a:rPr lang="fr-FR" i="1" dirty="0" smtClean="0">
                          <a:latin typeface="Cambria Math" panose="02040503050406030204" pitchFamily="18" charset="0"/>
                        </a:rPr>
                        <m:t>𝐴𝐵</m:t>
                      </m:r>
                      <m:r>
                        <a:rPr lang="fr-FR" i="1" dirty="0" smtClean="0">
                          <a:latin typeface="Cambria Math" panose="02040503050406030204" pitchFamily="18" charset="0"/>
                        </a:rPr>
                        <m:t>=</m:t>
                      </m:r>
                      <m:r>
                        <a:rPr lang="fr-FR" i="1" dirty="0" smtClean="0">
                          <a:latin typeface="Cambria Math" panose="02040503050406030204" pitchFamily="18" charset="0"/>
                        </a:rPr>
                        <m:t>𝐿</m:t>
                      </m:r>
                      <m:r>
                        <a:rPr lang="el-GR" i="1" dirty="0" smtClean="0">
                          <a:latin typeface="Cambria Math" panose="02040503050406030204" pitchFamily="18" charset="0"/>
                        </a:rPr>
                        <m:t>𝜔</m:t>
                      </m:r>
                      <m:r>
                        <a:rPr lang="fr-FR" i="1" dirty="0" err="1" smtClean="0">
                          <a:latin typeface="Cambria Math" panose="02040503050406030204" pitchFamily="18" charset="0"/>
                        </a:rPr>
                        <m:t>𝐼</m:t>
                      </m:r>
                      <m:r>
                        <a:rPr lang="fr-FR" i="1" dirty="0" smtClean="0">
                          <a:latin typeface="Cambria Math" panose="02040503050406030204" pitchFamily="18" charset="0"/>
                          <a:ea typeface="Cambria Math" panose="02040503050406030204" pitchFamily="18" charset="0"/>
                        </a:rPr>
                        <m:t>×</m:t>
                      </m:r>
                      <m:r>
                        <a:rPr lang="fr-FR" i="1" dirty="0" err="1" smtClean="0">
                          <a:latin typeface="Cambria Math" panose="02040503050406030204" pitchFamily="18" charset="0"/>
                        </a:rPr>
                        <m:t>𝑠𝑖𝑛</m:t>
                      </m:r>
                      <m:r>
                        <a:rPr lang="fr-FR" i="1" dirty="0" smtClean="0">
                          <a:latin typeface="Cambria Math" panose="02040503050406030204" pitchFamily="18" charset="0"/>
                        </a:rPr>
                        <m:t>(</m:t>
                      </m:r>
                      <m:r>
                        <a:rPr lang="el-GR" i="1" dirty="0" smtClean="0">
                          <a:latin typeface="Cambria Math" panose="02040503050406030204" pitchFamily="18" charset="0"/>
                          <a:ea typeface="Cambria Math" panose="02040503050406030204" pitchFamily="18" charset="0"/>
                        </a:rPr>
                        <m:t>𝜑</m:t>
                      </m:r>
                      <m:r>
                        <a:rPr lang="fr-FR" i="1" dirty="0" smtClean="0">
                          <a:latin typeface="Cambria Math" panose="02040503050406030204" pitchFamily="18" charset="0"/>
                        </a:rPr>
                        <m:t>) </m:t>
                      </m:r>
                    </m:oMath>
                  </m:oMathPara>
                </a14:m>
                <a:endParaRPr lang="fr-FR" dirty="0" smtClean="0"/>
              </a:p>
              <a:p>
                <a:r>
                  <a:rPr lang="fr-FR" dirty="0" smtClean="0"/>
                  <a:t>Apres multiplication par U/U</a:t>
                </a:r>
              </a:p>
              <a:p>
                <a:pPr/>
                <a14:m>
                  <m:oMathPara xmlns:m="http://schemas.openxmlformats.org/officeDocument/2006/math">
                    <m:oMathParaPr>
                      <m:jc m:val="left"/>
                    </m:oMathParaPr>
                    <m:oMath xmlns:m="http://schemas.openxmlformats.org/officeDocument/2006/math">
                      <m:r>
                        <a:rPr lang="fr-FR" i="1" dirty="0">
                          <a:latin typeface="Cambria Math" panose="02040503050406030204" pitchFamily="18" charset="0"/>
                        </a:rPr>
                        <m:t>𝐴𝐵</m:t>
                      </m:r>
                      <m:r>
                        <a:rPr lang="fr-FR" i="1" dirty="0">
                          <a:latin typeface="Cambria Math" panose="02040503050406030204" pitchFamily="18" charset="0"/>
                        </a:rPr>
                        <m:t>=</m:t>
                      </m:r>
                      <m:f>
                        <m:fPr>
                          <m:ctrlPr>
                            <a:rPr lang="fr-FR" i="1" dirty="0">
                              <a:latin typeface="Cambria Math" panose="02040503050406030204" pitchFamily="18" charset="0"/>
                            </a:rPr>
                          </m:ctrlPr>
                        </m:fPr>
                        <m:num>
                          <m:r>
                            <a:rPr lang="fr-FR" i="1" dirty="0">
                              <a:latin typeface="Cambria Math" panose="02040503050406030204" pitchFamily="18" charset="0"/>
                            </a:rPr>
                            <m:t>𝐿</m:t>
                          </m:r>
                          <m:r>
                            <a:rPr lang="fr-FR" i="1" dirty="0">
                              <a:latin typeface="Cambria Math" panose="02040503050406030204" pitchFamily="18" charset="0"/>
                              <a:ea typeface="Cambria Math" panose="02040503050406030204" pitchFamily="18" charset="0"/>
                            </a:rPr>
                            <m:t>𝜔</m:t>
                          </m:r>
                        </m:num>
                        <m:den>
                          <m:r>
                            <a:rPr lang="fr-FR" i="1" dirty="0">
                              <a:latin typeface="Cambria Math" panose="02040503050406030204" pitchFamily="18" charset="0"/>
                            </a:rPr>
                            <m:t>𝑈</m:t>
                          </m:r>
                        </m:den>
                      </m:f>
                      <m:r>
                        <a:rPr lang="fr-FR" i="1" dirty="0">
                          <a:latin typeface="Cambria Math" panose="02040503050406030204" pitchFamily="18" charset="0"/>
                          <a:ea typeface="Cambria Math" panose="02040503050406030204" pitchFamily="18" charset="0"/>
                        </a:rPr>
                        <m:t>×</m:t>
                      </m:r>
                      <m:r>
                        <a:rPr lang="fr-FR" i="1" dirty="0">
                          <a:latin typeface="Cambria Math" panose="02040503050406030204" pitchFamily="18" charset="0"/>
                          <a:ea typeface="Cambria Math" panose="02040503050406030204" pitchFamily="18" charset="0"/>
                        </a:rPr>
                        <m:t>𝑈</m:t>
                      </m:r>
                      <m:r>
                        <a:rPr lang="fr-FR" i="1" dirty="0">
                          <a:latin typeface="Cambria Math" panose="02040503050406030204" pitchFamily="18" charset="0"/>
                          <a:ea typeface="Cambria Math" panose="02040503050406030204" pitchFamily="18" charset="0"/>
                        </a:rPr>
                        <m:t>×</m:t>
                      </m:r>
                      <m:r>
                        <a:rPr lang="fr-FR" i="1" dirty="0">
                          <a:latin typeface="Cambria Math" panose="02040503050406030204" pitchFamily="18" charset="0"/>
                          <a:ea typeface="Cambria Math" panose="02040503050406030204" pitchFamily="18" charset="0"/>
                        </a:rPr>
                        <m:t>𝐼</m:t>
                      </m:r>
                      <m:r>
                        <a:rPr lang="fr-FR" i="1" dirty="0">
                          <a:latin typeface="Cambria Math" panose="02040503050406030204" pitchFamily="18" charset="0"/>
                          <a:ea typeface="Cambria Math" panose="02040503050406030204" pitchFamily="18" charset="0"/>
                        </a:rPr>
                        <m:t>×</m:t>
                      </m:r>
                      <m:r>
                        <a:rPr lang="fr-FR" b="0" i="1" dirty="0" smtClean="0">
                          <a:latin typeface="Cambria Math" panose="02040503050406030204" pitchFamily="18" charset="0"/>
                          <a:ea typeface="Cambria Math" panose="02040503050406030204" pitchFamily="18" charset="0"/>
                        </a:rPr>
                        <m:t>𝑠𝑖𝑛</m:t>
                      </m:r>
                      <m:d>
                        <m:dPr>
                          <m:ctrlPr>
                            <a:rPr lang="fr-FR" i="1" dirty="0">
                              <a:latin typeface="Cambria Math" panose="02040503050406030204" pitchFamily="18" charset="0"/>
                              <a:ea typeface="Cambria Math" panose="02040503050406030204" pitchFamily="18" charset="0"/>
                            </a:rPr>
                          </m:ctrlPr>
                        </m:dPr>
                        <m:e>
                          <m:r>
                            <a:rPr lang="fr-FR" i="1" dirty="0">
                              <a:latin typeface="Cambria Math" panose="02040503050406030204" pitchFamily="18" charset="0"/>
                              <a:ea typeface="Cambria Math" panose="02040503050406030204" pitchFamily="18" charset="0"/>
                            </a:rPr>
                            <m:t>𝜑</m:t>
                          </m:r>
                        </m:e>
                      </m:d>
                    </m:oMath>
                  </m:oMathPara>
                </a14:m>
                <a:endParaRPr lang="fr-FR" dirty="0" smtClean="0"/>
              </a:p>
              <a:p>
                <a:r>
                  <a:rPr lang="fr-FR" dirty="0"/>
                  <a:t>Soit : </a:t>
                </a:r>
                <a14:m>
                  <m:oMath xmlns:m="http://schemas.openxmlformats.org/officeDocument/2006/math">
                    <m:r>
                      <a:rPr lang="fr-FR" i="1">
                        <a:latin typeface="Cambria Math" panose="02040503050406030204" pitchFamily="18" charset="0"/>
                      </a:rPr>
                      <m:t>𝑘</m:t>
                    </m:r>
                    <m:r>
                      <a:rPr lang="fr-FR" i="1">
                        <a:latin typeface="Cambria Math" panose="02040503050406030204" pitchFamily="18" charset="0"/>
                        <a:ea typeface="Cambria Math" panose="02040503050406030204" pitchFamily="18" charset="0"/>
                      </a:rPr>
                      <m:t>×</m:t>
                    </m:r>
                    <m:r>
                      <a:rPr lang="fr-FR" i="1">
                        <a:latin typeface="Cambria Math" panose="02040503050406030204" pitchFamily="18" charset="0"/>
                        <a:ea typeface="Cambria Math" panose="02040503050406030204" pitchFamily="18" charset="0"/>
                      </a:rPr>
                      <m:t>𝑈</m:t>
                    </m:r>
                    <m:r>
                      <a:rPr lang="fr-FR" i="1">
                        <a:latin typeface="Cambria Math" panose="02040503050406030204" pitchFamily="18" charset="0"/>
                        <a:ea typeface="Cambria Math" panose="02040503050406030204" pitchFamily="18" charset="0"/>
                      </a:rPr>
                      <m:t>×</m:t>
                    </m:r>
                    <m:r>
                      <a:rPr lang="fr-FR" i="1">
                        <a:latin typeface="Cambria Math" panose="02040503050406030204" pitchFamily="18" charset="0"/>
                        <a:ea typeface="Cambria Math" panose="02040503050406030204" pitchFamily="18" charset="0"/>
                      </a:rPr>
                      <m:t>𝐼</m:t>
                    </m:r>
                    <m:r>
                      <a:rPr lang="fr-FR" i="1">
                        <a:latin typeface="Cambria Math" panose="02040503050406030204" pitchFamily="18" charset="0"/>
                        <a:ea typeface="Cambria Math" panose="02040503050406030204" pitchFamily="18" charset="0"/>
                      </a:rPr>
                      <m:t>×</m:t>
                    </m:r>
                    <m:r>
                      <a:rPr lang="fr-FR" i="1">
                        <a:latin typeface="Cambria Math" panose="02040503050406030204" pitchFamily="18" charset="0"/>
                        <a:ea typeface="Cambria Math" panose="02040503050406030204" pitchFamily="18" charset="0"/>
                      </a:rPr>
                      <m:t>𝑐𝑜𝑠</m:t>
                    </m:r>
                    <m:d>
                      <m:dPr>
                        <m:ctrlPr>
                          <a:rPr lang="fr-FR" i="1">
                            <a:latin typeface="Cambria Math" panose="02040503050406030204" pitchFamily="18" charset="0"/>
                            <a:ea typeface="Cambria Math" panose="02040503050406030204" pitchFamily="18" charset="0"/>
                          </a:rPr>
                        </m:ctrlPr>
                      </m:dPr>
                      <m:e>
                        <m:r>
                          <a:rPr lang="fr-FR" i="1">
                            <a:latin typeface="Cambria Math" panose="02040503050406030204" pitchFamily="18" charset="0"/>
                            <a:ea typeface="Cambria Math" panose="02040503050406030204" pitchFamily="18" charset="0"/>
                          </a:rPr>
                          <m:t>𝜑</m:t>
                        </m:r>
                      </m:e>
                    </m:d>
                  </m:oMath>
                </a14:m>
                <a:endParaRPr lang="fr-FR" dirty="0" smtClean="0"/>
              </a:p>
              <a:p>
                <a:pPr marL="285750" indent="-285750" algn="just">
                  <a:buFont typeface="Arial" panose="020B0604020202020204" pitchFamily="34" charset="0"/>
                  <a:buChar char="•"/>
                </a:pPr>
                <a:r>
                  <a:rPr lang="fr-FR" dirty="0" smtClean="0"/>
                  <a:t>AB=Q est la </a:t>
                </a:r>
                <a:r>
                  <a:rPr lang="fr-FR" dirty="0"/>
                  <a:t>puissance réactive à un facteur </a:t>
                </a:r>
                <a:r>
                  <a:rPr lang="fr-FR" dirty="0" smtClean="0"/>
                  <a:t>k près</a:t>
                </a:r>
                <a:r>
                  <a:rPr lang="fr-FR" dirty="0"/>
                  <a:t>.</a:t>
                </a:r>
              </a:p>
              <a:p>
                <a:pPr marL="285750" indent="-285750" algn="just">
                  <a:buFont typeface="Arial" panose="020B0604020202020204" pitchFamily="34" charset="0"/>
                  <a:buChar char="•"/>
                </a:pPr>
                <a:r>
                  <a:rPr lang="fr-FR" dirty="0" smtClean="0"/>
                  <a:t>AC=Q' </a:t>
                </a:r>
                <a:r>
                  <a:rPr lang="fr-FR" dirty="0"/>
                  <a:t>est la </a:t>
                </a:r>
                <a:r>
                  <a:rPr lang="fr-FR" dirty="0" smtClean="0"/>
                  <a:t>nouvelle </a:t>
                </a:r>
                <a:r>
                  <a:rPr lang="fr-FR" dirty="0"/>
                  <a:t>puissance réactive.</a:t>
                </a:r>
              </a:p>
              <a:p>
                <a:pPr marL="285750" indent="-285750" algn="just">
                  <a:buFont typeface="Arial" panose="020B0604020202020204" pitchFamily="34" charset="0"/>
                  <a:buChar char="•"/>
                </a:pPr>
                <a:r>
                  <a:rPr lang="fr-FR" dirty="0" smtClean="0"/>
                  <a:t>On </a:t>
                </a:r>
                <a:r>
                  <a:rPr lang="fr-FR" dirty="0"/>
                  <a:t>constate qu'une augmentation des charges réactives nécessite une augmentation de E </a:t>
                </a:r>
                <a:endParaRPr lang="fr-FR" dirty="0" smtClean="0"/>
              </a:p>
              <a:p>
                <a:pPr marL="285750" indent="-285750" algn="just">
                  <a:buFont typeface="Arial" panose="020B0604020202020204" pitchFamily="34" charset="0"/>
                  <a:buChar char="•"/>
                </a:pPr>
                <a:r>
                  <a:rPr lang="fr-FR" dirty="0" smtClean="0"/>
                  <a:t>donc </a:t>
                </a:r>
                <a:r>
                  <a:rPr lang="fr-FR" dirty="0"/>
                  <a:t>du courant d'excitation (piloté par le régulateur de tension) afin d'augmenter le flux inducteur (E = </a:t>
                </a:r>
                <a:r>
                  <a:rPr lang="fr-FR" dirty="0" err="1" smtClean="0"/>
                  <a:t>KnN</a:t>
                </a:r>
                <a:r>
                  <a:rPr lang="el-GR" dirty="0" smtClean="0"/>
                  <a:t>ϕ</a:t>
                </a:r>
                <a:r>
                  <a:rPr lang="fr-FR" dirty="0" smtClean="0"/>
                  <a:t>).</a:t>
                </a:r>
                <a:endParaRPr lang="fr-FR" dirty="0"/>
              </a:p>
            </p:txBody>
          </p:sp>
        </mc:Choice>
        <mc:Fallback xmlns="">
          <p:sp>
            <p:nvSpPr>
              <p:cNvPr id="5" name="Rectangle 4"/>
              <p:cNvSpPr>
                <a:spLocks noRot="1" noChangeAspect="1" noMove="1" noResize="1" noEditPoints="1" noAdjustHandles="1" noChangeArrowheads="1" noChangeShapeType="1" noTextEdit="1"/>
              </p:cNvSpPr>
              <p:nvPr/>
            </p:nvSpPr>
            <p:spPr>
              <a:xfrm>
                <a:off x="144344" y="1367788"/>
                <a:ext cx="7225285" cy="3103991"/>
              </a:xfrm>
              <a:prstGeom prst="rect">
                <a:avLst/>
              </a:prstGeom>
              <a:blipFill>
                <a:blip r:embed="rId3"/>
                <a:stretch>
                  <a:fillRect l="-674" r="-590" b="-1758"/>
                </a:stretch>
              </a:blipFill>
            </p:spPr>
            <p:txBody>
              <a:bodyPr/>
              <a:lstStyle/>
              <a:p>
                <a:r>
                  <a:rPr lang="fr-FR">
                    <a:noFill/>
                  </a:rPr>
                  <a:t> </a:t>
                </a:r>
              </a:p>
            </p:txBody>
          </p:sp>
        </mc:Fallback>
      </mc:AlternateContent>
      <p:sp>
        <p:nvSpPr>
          <p:cNvPr id="7" name="Rectangle 6"/>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9" name="Rectangle 8"/>
          <p:cNvSpPr/>
          <p:nvPr/>
        </p:nvSpPr>
        <p:spPr>
          <a:xfrm>
            <a:off x="4393462" y="688692"/>
            <a:ext cx="3622787" cy="369332"/>
          </a:xfrm>
          <a:prstGeom prst="rect">
            <a:avLst/>
          </a:prstGeom>
        </p:spPr>
        <p:txBody>
          <a:bodyPr wrap="none">
            <a:spAutoFit/>
          </a:bodyPr>
          <a:lstStyle/>
          <a:p>
            <a:r>
              <a:rPr lang="fr-FR" b="1" dirty="0"/>
              <a:t>Augmentation des charges réactives</a:t>
            </a:r>
          </a:p>
        </p:txBody>
      </p:sp>
      <p:sp>
        <p:nvSpPr>
          <p:cNvPr id="10" name="Rectangle 9"/>
          <p:cNvSpPr/>
          <p:nvPr/>
        </p:nvSpPr>
        <p:spPr>
          <a:xfrm>
            <a:off x="1088571" y="5609517"/>
            <a:ext cx="9797144"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b="1" dirty="0"/>
              <a:t>Une augmentation de puissance réactive nécessite une action sur le régulateur de tension.</a:t>
            </a:r>
          </a:p>
        </p:txBody>
      </p:sp>
      <p:sp>
        <p:nvSpPr>
          <p:cNvPr id="11" name="Rectangle 10"/>
          <p:cNvSpPr/>
          <p:nvPr/>
        </p:nvSpPr>
        <p:spPr>
          <a:xfrm>
            <a:off x="3770826" y="397492"/>
            <a:ext cx="4868064" cy="369332"/>
          </a:xfrm>
          <a:prstGeom prst="rect">
            <a:avLst/>
          </a:prstGeom>
        </p:spPr>
        <p:txBody>
          <a:bodyPr wrap="none">
            <a:spAutoFit/>
          </a:bodyPr>
          <a:lstStyle/>
          <a:p>
            <a:pPr algn="just"/>
            <a:r>
              <a:rPr lang="fr-FR" dirty="0"/>
              <a:t>Equilibrage des </a:t>
            </a:r>
            <a:r>
              <a:rPr lang="fr-FR" dirty="0" smtClean="0"/>
              <a:t>puissances: </a:t>
            </a:r>
            <a:r>
              <a:rPr lang="fr-FR" b="1" dirty="0"/>
              <a:t>Alternateur en </a:t>
            </a:r>
            <a:r>
              <a:rPr lang="fr-FR" b="1" dirty="0" smtClean="0"/>
              <a:t>charge</a:t>
            </a:r>
            <a:endParaRPr lang="fr-FR" b="1" dirty="0"/>
          </a:p>
        </p:txBody>
      </p:sp>
    </p:spTree>
    <p:extLst>
      <p:ext uri="{BB962C8B-B14F-4D97-AF65-F5344CB8AC3E}">
        <p14:creationId xmlns:p14="http://schemas.microsoft.com/office/powerpoint/2010/main" val="2959674468"/>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p:cNvPicPr>
            <a:picLocks noChangeAspect="1"/>
          </p:cNvPicPr>
          <p:nvPr/>
        </p:nvPicPr>
        <p:blipFill>
          <a:blip r:embed="rId2"/>
          <a:stretch>
            <a:fillRect/>
          </a:stretch>
        </p:blipFill>
        <p:spPr>
          <a:xfrm>
            <a:off x="6662056" y="1339089"/>
            <a:ext cx="5372625" cy="3473171"/>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144344" y="1154598"/>
            <a:ext cx="6408855"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Juste </a:t>
            </a:r>
            <a:r>
              <a:rPr lang="fr-FR" dirty="0"/>
              <a:t>avant le couplage de l'alternateur 2, on a réglé E2 à la valeur de la tension U du réseau.</a:t>
            </a:r>
          </a:p>
          <a:p>
            <a:pPr marL="285750" indent="-285750" algn="just">
              <a:buFont typeface="Arial" panose="020B0604020202020204" pitchFamily="34" charset="0"/>
              <a:buChar char="•"/>
            </a:pPr>
            <a:r>
              <a:rPr lang="fr-FR" dirty="0" smtClean="0"/>
              <a:t>L'alternateur </a:t>
            </a:r>
            <a:r>
              <a:rPr lang="fr-FR" dirty="0"/>
              <a:t>2 ne débite pas.</a:t>
            </a:r>
          </a:p>
          <a:p>
            <a:pPr marL="285750" indent="-285750" algn="just">
              <a:buFont typeface="Arial" panose="020B0604020202020204" pitchFamily="34" charset="0"/>
              <a:buChar char="•"/>
            </a:pPr>
            <a:r>
              <a:rPr lang="fr-FR" dirty="0" smtClean="0"/>
              <a:t>L'alternateur </a:t>
            </a:r>
            <a:r>
              <a:rPr lang="fr-FR" dirty="0"/>
              <a:t>1 fournit la puissance totale absorbée par le réseau et donc la totalité de la puissance active et réactive.</a:t>
            </a:r>
          </a:p>
        </p:txBody>
      </p:sp>
      <p:sp>
        <p:nvSpPr>
          <p:cNvPr id="7" name="Rectangle 6"/>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9" name="Rectangle 8"/>
          <p:cNvSpPr/>
          <p:nvPr/>
        </p:nvSpPr>
        <p:spPr>
          <a:xfrm>
            <a:off x="4393462" y="688692"/>
            <a:ext cx="3622787" cy="369332"/>
          </a:xfrm>
          <a:prstGeom prst="rect">
            <a:avLst/>
          </a:prstGeom>
        </p:spPr>
        <p:txBody>
          <a:bodyPr wrap="none">
            <a:spAutoFit/>
          </a:bodyPr>
          <a:lstStyle/>
          <a:p>
            <a:r>
              <a:rPr lang="fr-FR" b="1" dirty="0"/>
              <a:t>Augmentation des charges réactives</a:t>
            </a:r>
          </a:p>
        </p:txBody>
      </p:sp>
      <mc:AlternateContent xmlns:mc="http://schemas.openxmlformats.org/markup-compatibility/2006" xmlns:a14="http://schemas.microsoft.com/office/drawing/2010/main">
        <mc:Choice Requires="a14">
          <p:sp>
            <p:nvSpPr>
              <p:cNvPr id="3" name="Rectangle 2"/>
              <p:cNvSpPr/>
              <p:nvPr/>
            </p:nvSpPr>
            <p:spPr>
              <a:xfrm>
                <a:off x="144345" y="2728500"/>
                <a:ext cx="6408855" cy="40039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smtClean="0"/>
                  <a:t>Au moment du couplage:</a:t>
                </a:r>
              </a:p>
              <a:p>
                <a:pPr marL="285750" indent="-285750" algn="just">
                  <a:buFont typeface="Arial" panose="020B0604020202020204" pitchFamily="34" charset="0"/>
                  <a:buChar char="•"/>
                </a:pPr>
                <a:r>
                  <a:rPr lang="fr-FR" dirty="0" smtClean="0"/>
                  <a:t>il </a:t>
                </a:r>
                <a:r>
                  <a:rPr lang="fr-FR" dirty="0"/>
                  <a:t>faut diminuer la puissance active de l'alternateur 1 </a:t>
                </a:r>
                <a:endParaRPr lang="fr-FR" dirty="0" smtClean="0"/>
              </a:p>
              <a:p>
                <a:pPr marL="285750" indent="-285750" algn="just">
                  <a:buFont typeface="Arial" panose="020B0604020202020204" pitchFamily="34" charset="0"/>
                  <a:buChar char="•"/>
                </a:pPr>
                <a:r>
                  <a:rPr lang="fr-FR" dirty="0" smtClean="0"/>
                  <a:t>et </a:t>
                </a:r>
                <a:r>
                  <a:rPr lang="fr-FR" dirty="0"/>
                  <a:t>augmenter celle de 2.</a:t>
                </a:r>
              </a:p>
              <a:p>
                <a:pPr algn="just"/>
                <a:r>
                  <a:rPr lang="fr-FR" dirty="0"/>
                  <a:t>Il faut </a:t>
                </a:r>
                <a:r>
                  <a:rPr lang="fr-FR" dirty="0" smtClean="0"/>
                  <a:t>donc</a:t>
                </a:r>
              </a:p>
              <a:p>
                <a:pPr marL="285750" indent="-285750" algn="just">
                  <a:buFont typeface="Arial" panose="020B0604020202020204" pitchFamily="34" charset="0"/>
                  <a:buChar char="•"/>
                </a:pPr>
                <a:r>
                  <a:rPr lang="fr-FR" dirty="0" smtClean="0"/>
                  <a:t>diminuer </a:t>
                </a:r>
                <a:r>
                  <a:rPr lang="fr-FR" dirty="0"/>
                  <a:t>le couple du CSD 1 </a:t>
                </a:r>
                <a:endParaRPr lang="fr-FR" dirty="0" smtClean="0"/>
              </a:p>
              <a:p>
                <a:pPr marL="285750" indent="-285750" algn="just">
                  <a:buFont typeface="Arial" panose="020B0604020202020204" pitchFamily="34" charset="0"/>
                  <a:buChar char="•"/>
                </a:pPr>
                <a:r>
                  <a:rPr lang="fr-FR" dirty="0" smtClean="0"/>
                  <a:t>et </a:t>
                </a:r>
                <a:r>
                  <a:rPr lang="fr-FR" dirty="0"/>
                  <a:t>augmenter le couple du CSD 2.</a:t>
                </a:r>
              </a:p>
              <a:p>
                <a:pPr algn="just"/>
                <a:r>
                  <a:rPr lang="fr-FR" dirty="0"/>
                  <a:t>Les vecteurs </a:t>
                </a:r>
                <a14:m>
                  <m:oMath xmlns:m="http://schemas.openxmlformats.org/officeDocument/2006/math">
                    <m:acc>
                      <m:accPr>
                        <m:chr m:val="⃗"/>
                        <m:ctrlPr>
                          <a:rPr lang="fr-FR" i="1" dirty="0" smtClean="0">
                            <a:latin typeface="Cambria Math" panose="02040503050406030204" pitchFamily="18" charset="0"/>
                          </a:rPr>
                        </m:ctrlPr>
                      </m:accPr>
                      <m:e>
                        <m:sSub>
                          <m:sSubPr>
                            <m:ctrlPr>
                              <a:rPr lang="fr-FR" i="1" dirty="0" smtClean="0">
                                <a:latin typeface="Cambria Math" panose="02040503050406030204" pitchFamily="18" charset="0"/>
                              </a:rPr>
                            </m:ctrlPr>
                          </m:sSubPr>
                          <m:e>
                            <m:r>
                              <a:rPr lang="fr-FR" b="0" i="1" dirty="0" smtClean="0">
                                <a:latin typeface="Cambria Math" panose="02040503050406030204" pitchFamily="18" charset="0"/>
                              </a:rPr>
                              <m:t>𝐸</m:t>
                            </m:r>
                          </m:e>
                          <m:sub>
                            <m:r>
                              <a:rPr lang="fr-FR" b="0" i="1" dirty="0" smtClean="0">
                                <a:latin typeface="Cambria Math" panose="02040503050406030204" pitchFamily="18" charset="0"/>
                              </a:rPr>
                              <m:t>1</m:t>
                            </m:r>
                          </m:sub>
                        </m:sSub>
                      </m:e>
                    </m:acc>
                    <m:r>
                      <a:rPr lang="fr-FR" b="0" i="1" dirty="0" smtClean="0">
                        <a:latin typeface="Cambria Math" panose="02040503050406030204" pitchFamily="18" charset="0"/>
                      </a:rPr>
                      <m:t> </m:t>
                    </m:r>
                    <m:r>
                      <a:rPr lang="fr-FR" b="0" i="1" dirty="0" smtClean="0">
                        <a:latin typeface="Cambria Math" panose="02040503050406030204" pitchFamily="18" charset="0"/>
                      </a:rPr>
                      <m:t>𝑒𝑡</m:t>
                    </m:r>
                    <m:r>
                      <a:rPr lang="fr-FR" b="0" i="1" dirty="0" smtClean="0">
                        <a:latin typeface="Cambria Math" panose="02040503050406030204" pitchFamily="18" charset="0"/>
                      </a:rPr>
                      <m:t> </m:t>
                    </m:r>
                    <m:acc>
                      <m:accPr>
                        <m:chr m:val="⃗"/>
                        <m:ctrlPr>
                          <a:rPr lang="fr-FR" i="1" dirty="0">
                            <a:latin typeface="Cambria Math" panose="02040503050406030204" pitchFamily="18" charset="0"/>
                          </a:rPr>
                        </m:ctrlPr>
                      </m:accPr>
                      <m:e>
                        <m:sSub>
                          <m:sSubPr>
                            <m:ctrlPr>
                              <a:rPr lang="fr-FR" i="1" dirty="0">
                                <a:latin typeface="Cambria Math" panose="02040503050406030204" pitchFamily="18" charset="0"/>
                              </a:rPr>
                            </m:ctrlPr>
                          </m:sSubPr>
                          <m:e>
                            <m:r>
                              <a:rPr lang="fr-FR" i="1" dirty="0">
                                <a:latin typeface="Cambria Math" panose="02040503050406030204" pitchFamily="18" charset="0"/>
                              </a:rPr>
                              <m:t>𝐸</m:t>
                            </m:r>
                          </m:e>
                          <m:sub>
                            <m:r>
                              <a:rPr lang="fr-FR" b="0" i="1" dirty="0" smtClean="0">
                                <a:latin typeface="Cambria Math" panose="02040503050406030204" pitchFamily="18" charset="0"/>
                              </a:rPr>
                              <m:t>2</m:t>
                            </m:r>
                          </m:sub>
                        </m:sSub>
                      </m:e>
                    </m:acc>
                  </m:oMath>
                </a14:m>
                <a:r>
                  <a:rPr lang="fr-FR" dirty="0"/>
                  <a:t> </a:t>
                </a:r>
                <a:r>
                  <a:rPr lang="fr-FR" dirty="0" smtClean="0"/>
                  <a:t>se </a:t>
                </a:r>
                <a:r>
                  <a:rPr lang="fr-FR" dirty="0"/>
                  <a:t>déplacent en </a:t>
                </a:r>
                <a:r>
                  <a:rPr lang="fr-FR" dirty="0" smtClean="0"/>
                  <a:t>E</a:t>
                </a:r>
                <a:r>
                  <a:rPr lang="fr-FR" baseline="-25000" dirty="0" smtClean="0"/>
                  <a:t>1’</a:t>
                </a:r>
                <a:r>
                  <a:rPr lang="fr-FR" dirty="0" smtClean="0"/>
                  <a:t> </a:t>
                </a:r>
                <a:r>
                  <a:rPr lang="fr-FR" dirty="0"/>
                  <a:t>et </a:t>
                </a:r>
                <a:r>
                  <a:rPr lang="fr-FR" dirty="0" smtClean="0"/>
                  <a:t>E</a:t>
                </a:r>
                <a:r>
                  <a:rPr lang="fr-FR" baseline="-25000" dirty="0" smtClean="0"/>
                  <a:t>2’</a:t>
                </a:r>
                <a:r>
                  <a:rPr lang="fr-FR" dirty="0" smtClean="0"/>
                  <a:t>.</a:t>
                </a:r>
                <a:endParaRPr lang="fr-FR" dirty="0"/>
              </a:p>
              <a:p>
                <a:pPr algn="just"/>
                <a:r>
                  <a:rPr lang="fr-FR" dirty="0" smtClean="0"/>
                  <a:t>Il </a:t>
                </a:r>
                <a:r>
                  <a:rPr lang="fr-FR" dirty="0"/>
                  <a:t>ne reste plus qu'à jouer sur les régulateurs de tension pour diminuer E</a:t>
                </a:r>
                <a:r>
                  <a:rPr lang="fr-FR" baseline="-25000" dirty="0"/>
                  <a:t>1’</a:t>
                </a:r>
                <a:r>
                  <a:rPr lang="fr-FR" dirty="0"/>
                  <a:t> </a:t>
                </a:r>
                <a:r>
                  <a:rPr lang="fr-FR" dirty="0" smtClean="0"/>
                  <a:t>et </a:t>
                </a:r>
                <a:r>
                  <a:rPr lang="fr-FR" dirty="0"/>
                  <a:t>augmenter </a:t>
                </a:r>
                <a:r>
                  <a:rPr lang="fr-FR" dirty="0" smtClean="0"/>
                  <a:t>E</a:t>
                </a:r>
                <a:r>
                  <a:rPr lang="fr-FR" baseline="-25000" dirty="0" smtClean="0"/>
                  <a:t>2’</a:t>
                </a:r>
                <a:r>
                  <a:rPr lang="fr-FR" dirty="0" smtClean="0"/>
                  <a:t> </a:t>
                </a:r>
                <a:r>
                  <a:rPr lang="fr-FR" dirty="0"/>
                  <a:t>pour parvenir au point d'équilibre</a:t>
                </a:r>
                <a:r>
                  <a:rPr lang="fr-FR" dirty="0" smtClean="0"/>
                  <a:t>.</a:t>
                </a:r>
              </a:p>
              <a:p>
                <a:r>
                  <a:rPr lang="fr-FR" dirty="0"/>
                  <a:t>Les FEM sont alors confondues, les courants identiques et le déphasage également.</a:t>
                </a:r>
              </a:p>
              <a:p>
                <a:r>
                  <a:rPr lang="fr-FR" dirty="0"/>
                  <a:t>Ces actions sont effectuées automatiquement par les contrôleurs de charges de chaque alternateur reliés entre eux par une boucle d'équilibrage</a:t>
                </a:r>
                <a:r>
                  <a:rPr lang="fr-FR" dirty="0" smtClean="0"/>
                  <a:t>.</a:t>
                </a:r>
                <a:endParaRPr lang="fr-FR" dirty="0"/>
              </a:p>
            </p:txBody>
          </p:sp>
        </mc:Choice>
        <mc:Fallback xmlns="">
          <p:sp>
            <p:nvSpPr>
              <p:cNvPr id="3" name="Rectangle 2"/>
              <p:cNvSpPr>
                <a:spLocks noRot="1" noChangeAspect="1" noMove="1" noResize="1" noEditPoints="1" noAdjustHandles="1" noChangeArrowheads="1" noChangeShapeType="1" noTextEdit="1"/>
              </p:cNvSpPr>
              <p:nvPr/>
            </p:nvSpPr>
            <p:spPr>
              <a:xfrm>
                <a:off x="144345" y="2728500"/>
                <a:ext cx="6408855" cy="4003917"/>
              </a:xfrm>
              <a:prstGeom prst="rect">
                <a:avLst/>
              </a:prstGeom>
              <a:blipFill>
                <a:blip r:embed="rId3"/>
                <a:stretch>
                  <a:fillRect l="-760" t="-760" r="-665" b="-1520"/>
                </a:stretch>
              </a:blipFill>
            </p:spPr>
            <p:txBody>
              <a:bodyPr/>
              <a:lstStyle/>
              <a:p>
                <a:r>
                  <a:rPr lang="fr-FR">
                    <a:noFill/>
                  </a:rPr>
                  <a:t> </a:t>
                </a:r>
              </a:p>
            </p:txBody>
          </p:sp>
        </mc:Fallback>
      </mc:AlternateContent>
      <p:sp>
        <p:nvSpPr>
          <p:cNvPr id="11" name="Rectangle 10"/>
          <p:cNvSpPr/>
          <p:nvPr/>
        </p:nvSpPr>
        <p:spPr>
          <a:xfrm>
            <a:off x="3770826" y="397492"/>
            <a:ext cx="4868064" cy="369332"/>
          </a:xfrm>
          <a:prstGeom prst="rect">
            <a:avLst/>
          </a:prstGeom>
        </p:spPr>
        <p:txBody>
          <a:bodyPr wrap="none">
            <a:spAutoFit/>
          </a:bodyPr>
          <a:lstStyle/>
          <a:p>
            <a:pPr algn="just"/>
            <a:r>
              <a:rPr lang="fr-FR" dirty="0"/>
              <a:t>Equilibrage des </a:t>
            </a:r>
            <a:r>
              <a:rPr lang="fr-FR" dirty="0" smtClean="0"/>
              <a:t>puissances: </a:t>
            </a:r>
            <a:r>
              <a:rPr lang="fr-FR" b="1" dirty="0"/>
              <a:t>Alternateur en </a:t>
            </a:r>
            <a:r>
              <a:rPr lang="fr-FR" b="1" dirty="0" smtClean="0"/>
              <a:t>charge</a:t>
            </a:r>
            <a:endParaRPr lang="fr-FR" b="1" dirty="0"/>
          </a:p>
        </p:txBody>
      </p:sp>
    </p:spTree>
    <p:extLst>
      <p:ext uri="{BB962C8B-B14F-4D97-AF65-F5344CB8AC3E}">
        <p14:creationId xmlns:p14="http://schemas.microsoft.com/office/powerpoint/2010/main" val="3470729828"/>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5878286" y="818056"/>
            <a:ext cx="6207942" cy="3302221"/>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55484" y="4232512"/>
            <a:ext cx="11778344"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Les contrôleurs de charge sont reliés en boucle</a:t>
            </a:r>
            <a:r>
              <a:rPr lang="fr-FR" dirty="0" smtClean="0"/>
              <a:t>.</a:t>
            </a:r>
          </a:p>
          <a:p>
            <a:pPr marL="285750" indent="-285750">
              <a:buFont typeface="Arial" panose="020B0604020202020204" pitchFamily="34" charset="0"/>
              <a:buChar char="•"/>
            </a:pPr>
            <a:r>
              <a:rPr lang="fr-FR" dirty="0" smtClean="0"/>
              <a:t>Dans </a:t>
            </a:r>
            <a:r>
              <a:rPr lang="fr-FR" dirty="0"/>
              <a:t>cette boucle, circule la totalité des courants fournis par chaque TI.</a:t>
            </a:r>
          </a:p>
          <a:p>
            <a:pPr marL="285750" indent="-285750">
              <a:buFont typeface="Arial" panose="020B0604020202020204" pitchFamily="34" charset="0"/>
              <a:buChar char="•"/>
            </a:pPr>
            <a:r>
              <a:rPr lang="fr-FR" dirty="0"/>
              <a:t>Pour une puissance donnée, le courant I</a:t>
            </a:r>
            <a:r>
              <a:rPr lang="fr-FR" baseline="-25000" dirty="0"/>
              <a:t>L</a:t>
            </a:r>
            <a:r>
              <a:rPr lang="fr-FR" dirty="0"/>
              <a:t> est d'une certaine valeur.</a:t>
            </a:r>
          </a:p>
          <a:p>
            <a:pPr marL="285750" indent="-285750">
              <a:buFont typeface="Arial" panose="020B0604020202020204" pitchFamily="34" charset="0"/>
              <a:buChar char="•"/>
            </a:pPr>
            <a:r>
              <a:rPr lang="fr-FR" dirty="0"/>
              <a:t>En cas de déséquilibre des charges actives, les TI ne délivrent pas tous la même intensité au </a:t>
            </a:r>
            <a:r>
              <a:rPr lang="fr-FR" dirty="0" smtClean="0"/>
              <a:t>secondaire; </a:t>
            </a:r>
          </a:p>
          <a:p>
            <a:pPr marL="285750" indent="-285750">
              <a:buFont typeface="Arial" panose="020B0604020202020204" pitchFamily="34" charset="0"/>
              <a:buChar char="•"/>
            </a:pPr>
            <a:r>
              <a:rPr lang="fr-FR" dirty="0" smtClean="0"/>
              <a:t>la </a:t>
            </a:r>
            <a:r>
              <a:rPr lang="fr-FR" dirty="0"/>
              <a:t>répartition des courants dans chaque contrôleur de charge change, mais I</a:t>
            </a:r>
            <a:r>
              <a:rPr lang="fr-FR" baseline="-25000" dirty="0"/>
              <a:t>L</a:t>
            </a:r>
            <a:r>
              <a:rPr lang="fr-FR" dirty="0"/>
              <a:t> reste constante puisque la puissance totale n'a pas varié.</a:t>
            </a:r>
          </a:p>
          <a:p>
            <a:pPr marL="285750" indent="-285750">
              <a:buFont typeface="Arial" panose="020B0604020202020204" pitchFamily="34" charset="0"/>
              <a:buChar char="•"/>
            </a:pPr>
            <a:endParaRPr lang="fr-FR" dirty="0"/>
          </a:p>
        </p:txBody>
      </p:sp>
      <p:sp>
        <p:nvSpPr>
          <p:cNvPr id="6" name="Rectangle 5"/>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10" name="Rectangle 9"/>
          <p:cNvSpPr/>
          <p:nvPr/>
        </p:nvSpPr>
        <p:spPr>
          <a:xfrm>
            <a:off x="2775857" y="407627"/>
            <a:ext cx="7235551" cy="369332"/>
          </a:xfrm>
          <a:prstGeom prst="rect">
            <a:avLst/>
          </a:prstGeom>
        </p:spPr>
        <p:txBody>
          <a:bodyPr wrap="square">
            <a:spAutoFit/>
          </a:bodyPr>
          <a:lstStyle/>
          <a:p>
            <a:pPr algn="just"/>
            <a:r>
              <a:rPr lang="fr-FR" dirty="0"/>
              <a:t>Equilibrage des </a:t>
            </a:r>
            <a:r>
              <a:rPr lang="fr-FR" dirty="0" smtClean="0"/>
              <a:t>puissances</a:t>
            </a:r>
            <a:r>
              <a:rPr lang="fr-FR" dirty="0"/>
              <a:t>: </a:t>
            </a:r>
            <a:r>
              <a:rPr lang="fr-FR" b="1" dirty="0"/>
              <a:t>Boucle d'équilibrage des charges </a:t>
            </a:r>
            <a:r>
              <a:rPr lang="fr-FR" b="1" dirty="0" smtClean="0"/>
              <a:t>actives</a:t>
            </a:r>
            <a:endParaRPr lang="fr-FR" b="1" dirty="0"/>
          </a:p>
        </p:txBody>
      </p:sp>
      <p:sp>
        <p:nvSpPr>
          <p:cNvPr id="3" name="Rectangle 2"/>
          <p:cNvSpPr/>
          <p:nvPr/>
        </p:nvSpPr>
        <p:spPr>
          <a:xfrm>
            <a:off x="155484" y="818056"/>
            <a:ext cx="5613945" cy="337335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a:t>Chaque alternateur possède dans son circuit de distribution un transformateur d'intensité (TI) branché sur la même phase.</a:t>
            </a:r>
          </a:p>
          <a:p>
            <a:pPr marL="285750" indent="-285750" algn="just">
              <a:lnSpc>
                <a:spcPct val="150000"/>
              </a:lnSpc>
              <a:buFont typeface="Arial" panose="020B0604020202020204" pitchFamily="34" charset="0"/>
              <a:buChar char="•"/>
            </a:pPr>
            <a:r>
              <a:rPr lang="fr-FR" dirty="0"/>
              <a:t>Ce TI détecte le courant actif délivré par son alternateur</a:t>
            </a:r>
            <a:r>
              <a:rPr lang="fr-FR" dirty="0" smtClean="0"/>
              <a:t>.</a:t>
            </a:r>
          </a:p>
          <a:p>
            <a:pPr marL="285750" indent="-285750">
              <a:lnSpc>
                <a:spcPct val="150000"/>
              </a:lnSpc>
              <a:buFont typeface="Arial" panose="020B0604020202020204" pitchFamily="34" charset="0"/>
              <a:buChar char="•"/>
            </a:pPr>
            <a:r>
              <a:rPr lang="fr-FR" dirty="0"/>
              <a:t>Le courant du secondaire du TI sert de signal d'entrée au contrôleur de charge qui actionne électriquement le </a:t>
            </a:r>
            <a:r>
              <a:rPr lang="fr-FR" dirty="0" err="1"/>
              <a:t>trim</a:t>
            </a:r>
            <a:r>
              <a:rPr lang="fr-FR" dirty="0"/>
              <a:t> du CSD</a:t>
            </a:r>
            <a:r>
              <a:rPr lang="fr-FR" dirty="0" smtClean="0"/>
              <a:t>.</a:t>
            </a:r>
            <a:endParaRPr lang="fr-FR" dirty="0"/>
          </a:p>
        </p:txBody>
      </p:sp>
    </p:spTree>
    <p:extLst>
      <p:ext uri="{BB962C8B-B14F-4D97-AF65-F5344CB8AC3E}">
        <p14:creationId xmlns:p14="http://schemas.microsoft.com/office/powerpoint/2010/main" val="40159294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61061" y="1728712"/>
            <a:ext cx="6096000" cy="3416320"/>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buFont typeface="Arial" panose="020B0604020202020204" pitchFamily="34" charset="0"/>
              <a:buChar char="•"/>
            </a:pPr>
            <a:r>
              <a:rPr lang="fr-FR" dirty="0"/>
              <a:t>Les charbons sont positionnés sur la ligne neutre (ligne perpendiculaire au champ). </a:t>
            </a:r>
          </a:p>
          <a:p>
            <a:pPr marL="285750" indent="-285750" algn="just">
              <a:buFont typeface="Arial" panose="020B0604020202020204" pitchFamily="34" charset="0"/>
              <a:buChar char="•"/>
            </a:pPr>
            <a:r>
              <a:rPr lang="fr-FR" dirty="0"/>
              <a:t>Lorsque la génératrice débite un courant, les conducteurs de l'induit sont parcourus par un courant.</a:t>
            </a:r>
          </a:p>
          <a:p>
            <a:pPr marL="285750" indent="-285750" algn="just">
              <a:buFont typeface="Arial" panose="020B0604020202020204" pitchFamily="34" charset="0"/>
              <a:buChar char="•"/>
            </a:pPr>
            <a:r>
              <a:rPr lang="fr-FR" dirty="0"/>
              <a:t>Or, nous savons qu'un conducteur parcouru par un courant génère un champ magnétique.</a:t>
            </a:r>
          </a:p>
          <a:p>
            <a:pPr marL="285750" indent="-285750" algn="just">
              <a:buFont typeface="Arial" panose="020B0604020202020204" pitchFamily="34" charset="0"/>
              <a:buChar char="•"/>
            </a:pPr>
            <a:r>
              <a:rPr lang="fr-FR" dirty="0"/>
              <a:t>Ce champ magnétique créé par les conducteurs d'induit (Hi) se combine avec le champ inducteur (H) et donne un champ résultant (HR) qui ne se propage pas en ligne droite entre les pôles inducteurs.</a:t>
            </a:r>
          </a:p>
          <a:p>
            <a:pPr marL="285750" indent="-285750" algn="just">
              <a:buFont typeface="Arial" panose="020B0604020202020204" pitchFamily="34" charset="0"/>
              <a:buChar char="•"/>
            </a:pPr>
            <a:r>
              <a:rPr lang="fr-FR" dirty="0"/>
              <a:t>Ce phénomène est appelé réaction magnétique d'induit.</a:t>
            </a:r>
          </a:p>
          <a:p>
            <a:pPr marL="285750" indent="-285750" algn="just">
              <a:buFont typeface="Arial" panose="020B0604020202020204" pitchFamily="34" charset="0"/>
              <a:buChar char="•"/>
            </a:pPr>
            <a:endParaRPr lang="fr-FR" dirty="0"/>
          </a:p>
        </p:txBody>
      </p:sp>
      <p:sp>
        <p:nvSpPr>
          <p:cNvPr id="6" name="Rectangle 5"/>
          <p:cNvSpPr/>
          <p:nvPr/>
        </p:nvSpPr>
        <p:spPr>
          <a:xfrm>
            <a:off x="4643386" y="855737"/>
            <a:ext cx="2959015" cy="369332"/>
          </a:xfrm>
          <a:prstGeom prst="rect">
            <a:avLst/>
          </a:prstGeom>
        </p:spPr>
        <p:txBody>
          <a:bodyPr wrap="none">
            <a:spAutoFit/>
          </a:bodyPr>
          <a:lstStyle/>
          <a:p>
            <a:r>
              <a:rPr lang="fr-FR" dirty="0" smtClean="0"/>
              <a:t>Réaction magnétique d'induit</a:t>
            </a:r>
          </a:p>
        </p:txBody>
      </p:sp>
      <p:pic>
        <p:nvPicPr>
          <p:cNvPr id="7" name="Image 6"/>
          <p:cNvPicPr>
            <a:picLocks noChangeAspect="1"/>
          </p:cNvPicPr>
          <p:nvPr/>
        </p:nvPicPr>
        <p:blipFill>
          <a:blip r:embed="rId2"/>
          <a:stretch>
            <a:fillRect/>
          </a:stretch>
        </p:blipFill>
        <p:spPr>
          <a:xfrm>
            <a:off x="7658634" y="1831364"/>
            <a:ext cx="4034952" cy="1374974"/>
          </a:xfrm>
          <a:prstGeom prst="rect">
            <a:avLst/>
          </a:prstGeom>
        </p:spPr>
      </p:pic>
      <p:sp>
        <p:nvSpPr>
          <p:cNvPr id="8" name="Rectangle 7"/>
          <p:cNvSpPr/>
          <p:nvPr/>
        </p:nvSpPr>
        <p:spPr>
          <a:xfrm>
            <a:off x="5377560" y="505057"/>
            <a:ext cx="1380058" cy="369332"/>
          </a:xfrm>
          <a:prstGeom prst="rect">
            <a:avLst/>
          </a:prstGeom>
        </p:spPr>
        <p:txBody>
          <a:bodyPr wrap="none">
            <a:spAutoFit/>
          </a:bodyPr>
          <a:lstStyle/>
          <a:p>
            <a:r>
              <a:rPr lang="fr-FR" dirty="0" smtClean="0"/>
              <a:t>Génératrices</a:t>
            </a:r>
          </a:p>
        </p:txBody>
      </p:sp>
      <p:sp>
        <p:nvSpPr>
          <p:cNvPr id="9" name="Rectangle 8"/>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3882887200"/>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775857" y="853160"/>
            <a:ext cx="6400800" cy="2809336"/>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7" name="Rectangle 6"/>
          <p:cNvSpPr/>
          <p:nvPr/>
        </p:nvSpPr>
        <p:spPr>
          <a:xfrm>
            <a:off x="2775857" y="407627"/>
            <a:ext cx="7235551" cy="369332"/>
          </a:xfrm>
          <a:prstGeom prst="rect">
            <a:avLst/>
          </a:prstGeom>
        </p:spPr>
        <p:txBody>
          <a:bodyPr wrap="square">
            <a:spAutoFit/>
          </a:bodyPr>
          <a:lstStyle/>
          <a:p>
            <a:pPr algn="just"/>
            <a:r>
              <a:rPr lang="fr-FR" dirty="0"/>
              <a:t>Equilibrage des </a:t>
            </a:r>
            <a:r>
              <a:rPr lang="fr-FR" dirty="0" smtClean="0"/>
              <a:t>puissances</a:t>
            </a:r>
            <a:r>
              <a:rPr lang="fr-FR" dirty="0"/>
              <a:t>: </a:t>
            </a:r>
            <a:r>
              <a:rPr lang="fr-FR" b="1" dirty="0"/>
              <a:t>Boucle d'équilibrage des charges </a:t>
            </a:r>
            <a:r>
              <a:rPr lang="fr-FR" b="1" dirty="0" smtClean="0"/>
              <a:t>actives</a:t>
            </a:r>
            <a:endParaRPr lang="fr-FR" b="1" dirty="0"/>
          </a:p>
        </p:txBody>
      </p:sp>
      <p:sp>
        <p:nvSpPr>
          <p:cNvPr id="3" name="Rectangle 2"/>
          <p:cNvSpPr/>
          <p:nvPr/>
        </p:nvSpPr>
        <p:spPr>
          <a:xfrm>
            <a:off x="132539" y="3708144"/>
            <a:ext cx="11916033" cy="295786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a:t>En vertu de la loi de </a:t>
            </a:r>
            <a:r>
              <a:rPr lang="fr-FR" dirty="0" err="1"/>
              <a:t>Kirchoff</a:t>
            </a:r>
            <a:r>
              <a:rPr lang="fr-FR" dirty="0"/>
              <a:t> (la somme des courants entrants est égale à la somme des courants sortants), </a:t>
            </a:r>
          </a:p>
          <a:p>
            <a:pPr marL="285750" indent="-285750" algn="just">
              <a:lnSpc>
                <a:spcPct val="150000"/>
              </a:lnSpc>
              <a:buFont typeface="Arial" panose="020B0604020202020204" pitchFamily="34" charset="0"/>
              <a:buChar char="•"/>
            </a:pPr>
            <a:r>
              <a:rPr lang="fr-FR" dirty="0"/>
              <a:t>certains contrôleurs seront parcourus par un courant positif et d'autres par des courants négatifs.</a:t>
            </a:r>
          </a:p>
          <a:p>
            <a:pPr marL="285750" indent="-285750" algn="just">
              <a:lnSpc>
                <a:spcPct val="150000"/>
              </a:lnSpc>
              <a:buFont typeface="Arial" panose="020B0604020202020204" pitchFamily="34" charset="0"/>
              <a:buChar char="•"/>
            </a:pPr>
            <a:r>
              <a:rPr lang="fr-FR" dirty="0"/>
              <a:t>Ainsi, si l'alternateur 2 délivre moins de puissance active que les autres, son contrôleur de charge viendra augmenter le couple du CSD 2 et les autres contrôleurs diminueront le couple de leur CSD. </a:t>
            </a:r>
          </a:p>
          <a:p>
            <a:pPr marL="285750" indent="-285750" algn="just">
              <a:lnSpc>
                <a:spcPct val="150000"/>
              </a:lnSpc>
              <a:buFont typeface="Arial" panose="020B0604020202020204" pitchFamily="34" charset="0"/>
              <a:buChar char="•"/>
            </a:pPr>
            <a:r>
              <a:rPr lang="fr-FR" dirty="0"/>
              <a:t>L'équilibre est ainsi rétabli</a:t>
            </a:r>
            <a:r>
              <a:rPr lang="fr-FR" dirty="0" smtClean="0"/>
              <a:t>.</a:t>
            </a:r>
          </a:p>
          <a:p>
            <a:pPr marL="285750" indent="-285750">
              <a:lnSpc>
                <a:spcPct val="150000"/>
              </a:lnSpc>
              <a:buFont typeface="Arial" panose="020B0604020202020204" pitchFamily="34" charset="0"/>
              <a:buChar char="•"/>
            </a:pPr>
            <a:r>
              <a:rPr lang="fr-FR" dirty="0"/>
              <a:t>Le contact aux bornes de chaque TI se ferme dans le cas où un alternateur est mis hors circuit, </a:t>
            </a:r>
            <a:r>
              <a:rPr lang="fr-FR" dirty="0" smtClean="0"/>
              <a:t>Pour </a:t>
            </a:r>
            <a:r>
              <a:rPr lang="fr-FR" dirty="0"/>
              <a:t>assurer la continuité de la boucle</a:t>
            </a:r>
            <a:r>
              <a:rPr lang="fr-FR" dirty="0" smtClean="0"/>
              <a:t>.</a:t>
            </a:r>
            <a:endParaRPr lang="fr-FR" dirty="0"/>
          </a:p>
        </p:txBody>
      </p:sp>
    </p:spTree>
    <p:extLst>
      <p:ext uri="{BB962C8B-B14F-4D97-AF65-F5344CB8AC3E}">
        <p14:creationId xmlns:p14="http://schemas.microsoft.com/office/powerpoint/2010/main" val="3728424122"/>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035629" y="853675"/>
            <a:ext cx="7788263" cy="3418300"/>
          </a:xfrm>
          <a:prstGeom prst="rect">
            <a:avLst/>
          </a:prstGeom>
        </p:spPr>
      </p:pic>
      <p:sp>
        <p:nvSpPr>
          <p:cNvPr id="5" name="Rectangle 4"/>
          <p:cNvSpPr/>
          <p:nvPr/>
        </p:nvSpPr>
        <p:spPr>
          <a:xfrm>
            <a:off x="132539" y="4575992"/>
            <a:ext cx="11916033"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A </a:t>
            </a:r>
            <a:r>
              <a:rPr lang="fr-FR" dirty="0"/>
              <a:t>ce stade, il est important de comprendre que, lorsque la puissance électrique demandée augmente, la puissance mécanique P = C x </a:t>
            </a:r>
            <a:r>
              <a:rPr lang="el-GR" dirty="0" smtClean="0"/>
              <a:t>ω</a:t>
            </a:r>
            <a:r>
              <a:rPr lang="fr-FR" dirty="0" smtClean="0"/>
              <a:t> </a:t>
            </a:r>
            <a:r>
              <a:rPr lang="fr-FR" dirty="0"/>
              <a:t>augmente.</a:t>
            </a:r>
          </a:p>
          <a:p>
            <a:r>
              <a:rPr lang="fr-FR" dirty="0" smtClean="0"/>
              <a:t>Le </a:t>
            </a:r>
            <a:r>
              <a:rPr lang="fr-FR" dirty="0"/>
              <a:t>couple résistant développé par l'alternateur augmente.</a:t>
            </a:r>
          </a:p>
          <a:p>
            <a:r>
              <a:rPr lang="fr-FR" dirty="0" smtClean="0"/>
              <a:t>Comme </a:t>
            </a:r>
            <a:r>
              <a:rPr lang="fr-FR" dirty="0"/>
              <a:t>l'inclinaison du plateau n'a pas changé, la vitesse tend à chuter.</a:t>
            </a:r>
          </a:p>
          <a:p>
            <a:r>
              <a:rPr lang="fr-FR" dirty="0" smtClean="0"/>
              <a:t>On </a:t>
            </a:r>
            <a:r>
              <a:rPr lang="fr-FR" dirty="0"/>
              <a:t>modifie l'inclinaison du plateau, donc on modifie la vitesse pour rester à 400 Hz, mais avec un couple plus fort</a:t>
            </a:r>
            <a:r>
              <a:rPr lang="fr-FR" dirty="0" smtClean="0"/>
              <a:t>.</a:t>
            </a:r>
            <a:endParaRPr lang="fr-FR" dirty="0"/>
          </a:p>
        </p:txBody>
      </p:sp>
      <p:sp>
        <p:nvSpPr>
          <p:cNvPr id="6" name="Rectangle 5"/>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7" name="Rectangle 6"/>
          <p:cNvSpPr/>
          <p:nvPr/>
        </p:nvSpPr>
        <p:spPr>
          <a:xfrm>
            <a:off x="2775857" y="407627"/>
            <a:ext cx="7235551" cy="369332"/>
          </a:xfrm>
          <a:prstGeom prst="rect">
            <a:avLst/>
          </a:prstGeom>
        </p:spPr>
        <p:txBody>
          <a:bodyPr wrap="square">
            <a:spAutoFit/>
          </a:bodyPr>
          <a:lstStyle/>
          <a:p>
            <a:pPr algn="just"/>
            <a:r>
              <a:rPr lang="fr-FR" dirty="0"/>
              <a:t>Equilibrage des </a:t>
            </a:r>
            <a:r>
              <a:rPr lang="fr-FR" dirty="0" smtClean="0"/>
              <a:t>puissances</a:t>
            </a:r>
            <a:r>
              <a:rPr lang="fr-FR" dirty="0"/>
              <a:t>: </a:t>
            </a:r>
            <a:r>
              <a:rPr lang="fr-FR" b="1" dirty="0"/>
              <a:t>Boucle d'équilibrage des charges </a:t>
            </a:r>
            <a:r>
              <a:rPr lang="fr-FR" b="1" dirty="0" smtClean="0"/>
              <a:t>actives</a:t>
            </a:r>
            <a:endParaRPr lang="fr-FR" b="1" dirty="0"/>
          </a:p>
        </p:txBody>
      </p:sp>
    </p:spTree>
    <p:extLst>
      <p:ext uri="{BB962C8B-B14F-4D97-AF65-F5344CB8AC3E}">
        <p14:creationId xmlns:p14="http://schemas.microsoft.com/office/powerpoint/2010/main" val="85783965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32539" y="856669"/>
            <a:ext cx="6790775"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smtClean="0"/>
              <a:t>La </a:t>
            </a:r>
            <a:r>
              <a:rPr lang="fr-FR" dirty="0"/>
              <a:t>boucle d'équilibrage des charges réactives est en tout point similaire à la boucle des charges actives en ce qui concerne le câblage.</a:t>
            </a:r>
          </a:p>
          <a:p>
            <a:pPr algn="just"/>
            <a:r>
              <a:rPr lang="fr-FR" dirty="0" smtClean="0"/>
              <a:t>Simplement</a:t>
            </a:r>
            <a:r>
              <a:rPr lang="fr-FR" dirty="0"/>
              <a:t>, le détecteur est différent. Il est conçu de façon à mesurer les courants qui sont en déphasage de </a:t>
            </a:r>
            <a:r>
              <a:rPr lang="el-GR" dirty="0" smtClean="0"/>
              <a:t>π</a:t>
            </a:r>
            <a:r>
              <a:rPr lang="fr-FR" dirty="0" smtClean="0"/>
              <a:t>/2 </a:t>
            </a:r>
            <a:r>
              <a:rPr lang="fr-FR" dirty="0"/>
              <a:t>par rapport à la tension du réseau.</a:t>
            </a:r>
          </a:p>
          <a:p>
            <a:pPr algn="just"/>
            <a:r>
              <a:rPr lang="fr-FR" dirty="0" smtClean="0"/>
              <a:t>dans </a:t>
            </a:r>
            <a:r>
              <a:rPr lang="fr-FR" dirty="0"/>
              <a:t>une inductance, le courant est en retard de </a:t>
            </a:r>
            <a:r>
              <a:rPr lang="el-GR" dirty="0"/>
              <a:t>π</a:t>
            </a:r>
            <a:r>
              <a:rPr lang="fr-FR" dirty="0"/>
              <a:t>/2 sur la tension</a:t>
            </a:r>
            <a:r>
              <a:rPr lang="fr-FR" dirty="0" smtClean="0"/>
              <a:t>.</a:t>
            </a:r>
          </a:p>
          <a:p>
            <a:pPr algn="just"/>
            <a:r>
              <a:rPr lang="fr-FR" dirty="0"/>
              <a:t>Sur les avions modernes, le contrôleur de charge réactive est inclus dans le </a:t>
            </a:r>
            <a:r>
              <a:rPr lang="fr-FR" b="1" dirty="0" err="1" smtClean="0"/>
              <a:t>Generator</a:t>
            </a:r>
            <a:r>
              <a:rPr lang="fr-FR" b="1" dirty="0" smtClean="0"/>
              <a:t> </a:t>
            </a:r>
            <a:r>
              <a:rPr lang="fr-FR" b="1" dirty="0"/>
              <a:t>Control Unit </a:t>
            </a:r>
            <a:r>
              <a:rPr lang="fr-FR" dirty="0"/>
              <a:t>(GCU), qui assure la détection, la régulation et la protection des défauts.</a:t>
            </a:r>
          </a:p>
          <a:p>
            <a:pPr algn="just"/>
            <a:r>
              <a:rPr lang="fr-FR" dirty="0" smtClean="0"/>
              <a:t>Les </a:t>
            </a:r>
            <a:r>
              <a:rPr lang="fr-FR" dirty="0"/>
              <a:t>conditions de couplage sont contrôlées automatiquement et la fermeture des relais de ligne se fait sans intervention du pilote</a:t>
            </a:r>
            <a:r>
              <a:rPr lang="fr-FR" dirty="0" smtClean="0"/>
              <a:t>.</a:t>
            </a:r>
            <a:endParaRPr lang="fr-FR" dirty="0"/>
          </a:p>
        </p:txBody>
      </p:sp>
      <p:sp>
        <p:nvSpPr>
          <p:cNvPr id="6" name="Rectangle 5"/>
          <p:cNvSpPr/>
          <p:nvPr/>
        </p:nvSpPr>
        <p:spPr>
          <a:xfrm>
            <a:off x="4201885"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7" name="Rectangle 6"/>
          <p:cNvSpPr/>
          <p:nvPr/>
        </p:nvSpPr>
        <p:spPr>
          <a:xfrm>
            <a:off x="2775857" y="407627"/>
            <a:ext cx="7235551" cy="369332"/>
          </a:xfrm>
          <a:prstGeom prst="rect">
            <a:avLst/>
          </a:prstGeom>
        </p:spPr>
        <p:txBody>
          <a:bodyPr wrap="square">
            <a:spAutoFit/>
          </a:bodyPr>
          <a:lstStyle/>
          <a:p>
            <a:r>
              <a:rPr lang="fr-FR" dirty="0"/>
              <a:t>Equilibrage des </a:t>
            </a:r>
            <a:r>
              <a:rPr lang="fr-FR" dirty="0" smtClean="0"/>
              <a:t>puissances</a:t>
            </a:r>
            <a:r>
              <a:rPr lang="fr-FR" dirty="0"/>
              <a:t>: </a:t>
            </a:r>
            <a:r>
              <a:rPr lang="fr-FR" b="1" dirty="0"/>
              <a:t>Boucle d'équilibrage des charges réactives</a:t>
            </a:r>
          </a:p>
        </p:txBody>
      </p:sp>
      <p:pic>
        <p:nvPicPr>
          <p:cNvPr id="8" name="Espace réservé du contenu 3"/>
          <p:cNvPicPr>
            <a:picLocks noGrp="1" noChangeAspect="1"/>
          </p:cNvPicPr>
          <p:nvPr>
            <p:ph idx="1"/>
          </p:nvPr>
        </p:nvPicPr>
        <p:blipFill>
          <a:blip r:embed="rId2"/>
          <a:stretch>
            <a:fillRect/>
          </a:stretch>
        </p:blipFill>
        <p:spPr>
          <a:xfrm>
            <a:off x="7050837" y="822648"/>
            <a:ext cx="4997735" cy="3117981"/>
          </a:xfrm>
          <a:prstGeom prst="rect">
            <a:avLst/>
          </a:prstGeom>
        </p:spPr>
        <p:style>
          <a:lnRef idx="2">
            <a:schemeClr val="accent2"/>
          </a:lnRef>
          <a:fillRef idx="1">
            <a:schemeClr val="lt1"/>
          </a:fillRef>
          <a:effectRef idx="0">
            <a:schemeClr val="accent2"/>
          </a:effectRef>
          <a:fontRef idx="minor">
            <a:schemeClr val="dk1"/>
          </a:fontRef>
        </p:style>
      </p:pic>
      <p:pic>
        <p:nvPicPr>
          <p:cNvPr id="10" name="Image 9"/>
          <p:cNvPicPr>
            <a:picLocks noChangeAspect="1"/>
          </p:cNvPicPr>
          <p:nvPr/>
        </p:nvPicPr>
        <p:blipFill rotWithShape="1">
          <a:blip r:embed="rId3"/>
          <a:srcRect t="19444"/>
          <a:stretch/>
        </p:blipFill>
        <p:spPr>
          <a:xfrm>
            <a:off x="426461" y="4615542"/>
            <a:ext cx="11292960" cy="1872332"/>
          </a:xfrm>
          <a:prstGeom prst="rect">
            <a:avLst/>
          </a:prstGeom>
        </p:spPr>
      </p:pic>
    </p:spTree>
    <p:extLst>
      <p:ext uri="{BB962C8B-B14F-4D97-AF65-F5344CB8AC3E}">
        <p14:creationId xmlns:p14="http://schemas.microsoft.com/office/powerpoint/2010/main" val="818441850"/>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357259" y="38295"/>
            <a:ext cx="5850876" cy="6721734"/>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63286" y="1263756"/>
            <a:ext cx="6096000" cy="4662815"/>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nSpc>
                <a:spcPct val="150000"/>
              </a:lnSpc>
              <a:buFont typeface="Arial" panose="020B0604020202020204" pitchFamily="34" charset="0"/>
              <a:buChar char="•"/>
            </a:pPr>
            <a:r>
              <a:rPr lang="fr-FR" dirty="0" smtClean="0"/>
              <a:t>Cet </a:t>
            </a:r>
            <a:r>
              <a:rPr lang="fr-FR" dirty="0"/>
              <a:t>avion ne possède pas de couplage alternateurs.</a:t>
            </a:r>
          </a:p>
          <a:p>
            <a:pPr marL="285750" indent="-285750">
              <a:lnSpc>
                <a:spcPct val="150000"/>
              </a:lnSpc>
              <a:buFont typeface="Arial" panose="020B0604020202020204" pitchFamily="34" charset="0"/>
              <a:buChar char="•"/>
            </a:pPr>
            <a:r>
              <a:rPr lang="fr-FR" dirty="0" smtClean="0"/>
              <a:t>L'avion </a:t>
            </a:r>
            <a:r>
              <a:rPr lang="fr-FR" dirty="0"/>
              <a:t>possède quatre alternateurs non couplés 115/200V 400 Hz d'une puissance de 75 </a:t>
            </a:r>
            <a:r>
              <a:rPr lang="fr-FR" dirty="0" err="1"/>
              <a:t>kVA</a:t>
            </a:r>
            <a:r>
              <a:rPr lang="fr-FR" dirty="0"/>
              <a:t>.</a:t>
            </a:r>
          </a:p>
          <a:p>
            <a:pPr marL="285750" indent="-285750">
              <a:lnSpc>
                <a:spcPct val="150000"/>
              </a:lnSpc>
              <a:buFont typeface="Arial" panose="020B0604020202020204" pitchFamily="34" charset="0"/>
              <a:buChar char="•"/>
            </a:pPr>
            <a:r>
              <a:rPr lang="fr-FR" dirty="0" smtClean="0"/>
              <a:t>Un </a:t>
            </a:r>
            <a:r>
              <a:rPr lang="fr-FR" dirty="0"/>
              <a:t>alternateur APU de 115 </a:t>
            </a:r>
            <a:r>
              <a:rPr lang="fr-FR" dirty="0" err="1"/>
              <a:t>kVA</a:t>
            </a:r>
            <a:r>
              <a:rPr lang="fr-FR" dirty="0"/>
              <a:t> relié à la bus de transfert peut remplacer un ou la totalité des alternateurs.</a:t>
            </a:r>
          </a:p>
          <a:p>
            <a:pPr marL="285750" indent="-285750">
              <a:lnSpc>
                <a:spcPct val="150000"/>
              </a:lnSpc>
              <a:buFont typeface="Arial" panose="020B0604020202020204" pitchFamily="34" charset="0"/>
              <a:buChar char="•"/>
            </a:pPr>
            <a:r>
              <a:rPr lang="fr-FR" dirty="0" smtClean="0"/>
              <a:t>L'APU </a:t>
            </a:r>
            <a:r>
              <a:rPr lang="fr-FR" dirty="0"/>
              <a:t>possède sa propre batterie rechargée par un TR APU à partir d'une bus normale alternative.</a:t>
            </a:r>
          </a:p>
          <a:p>
            <a:pPr marL="285750" indent="-285750">
              <a:lnSpc>
                <a:spcPct val="150000"/>
              </a:lnSpc>
              <a:buFont typeface="Arial" panose="020B0604020202020204" pitchFamily="34" charset="0"/>
              <a:buChar char="•"/>
            </a:pPr>
            <a:r>
              <a:rPr lang="fr-FR" dirty="0" smtClean="0"/>
              <a:t>Chaque </a:t>
            </a:r>
            <a:r>
              <a:rPr lang="fr-FR" dirty="0"/>
              <a:t>alternateur monté sur les réacteurs est entraîné par un IDG et régulé par un GCU ; </a:t>
            </a:r>
            <a:endParaRPr lang="fr-FR" dirty="0" smtClean="0"/>
          </a:p>
          <a:p>
            <a:pPr marL="285750" indent="-285750">
              <a:lnSpc>
                <a:spcPct val="150000"/>
              </a:lnSpc>
              <a:buFont typeface="Arial" panose="020B0604020202020204" pitchFamily="34" charset="0"/>
              <a:buChar char="•"/>
            </a:pPr>
            <a:r>
              <a:rPr lang="fr-FR" dirty="0" smtClean="0"/>
              <a:t>il </a:t>
            </a:r>
            <a:r>
              <a:rPr lang="fr-FR" dirty="0"/>
              <a:t>alimente sa propre bus AC à travers le relais de ligne (</a:t>
            </a:r>
            <a:r>
              <a:rPr lang="fr-FR" dirty="0" err="1"/>
              <a:t>Generator</a:t>
            </a:r>
            <a:r>
              <a:rPr lang="fr-FR" dirty="0"/>
              <a:t> Line </a:t>
            </a:r>
            <a:r>
              <a:rPr lang="fr-FR" dirty="0" err="1"/>
              <a:t>Contactor</a:t>
            </a:r>
            <a:r>
              <a:rPr lang="fr-FR" dirty="0"/>
              <a:t>, </a:t>
            </a:r>
            <a:r>
              <a:rPr lang="fr-FR" dirty="0" smtClean="0"/>
              <a:t>GLC</a:t>
            </a:r>
            <a:r>
              <a:rPr lang="fr-FR" dirty="0"/>
              <a:t>).</a:t>
            </a:r>
          </a:p>
        </p:txBody>
      </p:sp>
      <p:sp>
        <p:nvSpPr>
          <p:cNvPr id="6" name="Rectangle 5"/>
          <p:cNvSpPr/>
          <p:nvPr/>
        </p:nvSpPr>
        <p:spPr>
          <a:xfrm>
            <a:off x="1420586"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3" name="Rectangle 2"/>
          <p:cNvSpPr/>
          <p:nvPr/>
        </p:nvSpPr>
        <p:spPr>
          <a:xfrm>
            <a:off x="2358875" y="407627"/>
            <a:ext cx="2172903" cy="369332"/>
          </a:xfrm>
          <a:prstGeom prst="rect">
            <a:avLst/>
          </a:prstGeom>
        </p:spPr>
        <p:txBody>
          <a:bodyPr wrap="none">
            <a:spAutoFit/>
          </a:bodyPr>
          <a:lstStyle/>
          <a:p>
            <a:r>
              <a:rPr lang="fr-FR" dirty="0"/>
              <a:t>Synthèse distribution</a:t>
            </a:r>
          </a:p>
        </p:txBody>
      </p:sp>
      <p:sp>
        <p:nvSpPr>
          <p:cNvPr id="7" name="Rectangle 6"/>
          <p:cNvSpPr/>
          <p:nvPr/>
        </p:nvSpPr>
        <p:spPr>
          <a:xfrm>
            <a:off x="1740328" y="581776"/>
            <a:ext cx="3495701" cy="507831"/>
          </a:xfrm>
          <a:prstGeom prst="rect">
            <a:avLst/>
          </a:prstGeom>
        </p:spPr>
        <p:txBody>
          <a:bodyPr wrap="none">
            <a:spAutoFit/>
          </a:bodyPr>
          <a:lstStyle/>
          <a:p>
            <a:pPr algn="ctr">
              <a:lnSpc>
                <a:spcPct val="150000"/>
              </a:lnSpc>
            </a:pPr>
            <a:r>
              <a:rPr lang="fr-FR" b="1" dirty="0"/>
              <a:t>Exemple la génération sur un A340</a:t>
            </a:r>
          </a:p>
        </p:txBody>
      </p:sp>
    </p:spTree>
    <p:extLst>
      <p:ext uri="{BB962C8B-B14F-4D97-AF65-F5344CB8AC3E}">
        <p14:creationId xmlns:p14="http://schemas.microsoft.com/office/powerpoint/2010/main" val="845710094"/>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487881" y="38295"/>
            <a:ext cx="5720254" cy="6721734"/>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1420586"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3" name="Rectangle 2"/>
          <p:cNvSpPr/>
          <p:nvPr/>
        </p:nvSpPr>
        <p:spPr>
          <a:xfrm>
            <a:off x="2222805" y="310036"/>
            <a:ext cx="2172903" cy="369332"/>
          </a:xfrm>
          <a:prstGeom prst="rect">
            <a:avLst/>
          </a:prstGeom>
        </p:spPr>
        <p:txBody>
          <a:bodyPr wrap="none">
            <a:spAutoFit/>
          </a:bodyPr>
          <a:lstStyle/>
          <a:p>
            <a:r>
              <a:rPr lang="fr-FR" dirty="0"/>
              <a:t>Synthèse distribution</a:t>
            </a:r>
          </a:p>
        </p:txBody>
      </p:sp>
      <p:sp>
        <p:nvSpPr>
          <p:cNvPr id="7" name="Rectangle 6"/>
          <p:cNvSpPr/>
          <p:nvPr/>
        </p:nvSpPr>
        <p:spPr>
          <a:xfrm>
            <a:off x="1561405" y="443278"/>
            <a:ext cx="3495701" cy="507831"/>
          </a:xfrm>
          <a:prstGeom prst="rect">
            <a:avLst/>
          </a:prstGeom>
        </p:spPr>
        <p:txBody>
          <a:bodyPr wrap="none">
            <a:spAutoFit/>
          </a:bodyPr>
          <a:lstStyle/>
          <a:p>
            <a:pPr algn="ctr">
              <a:lnSpc>
                <a:spcPct val="150000"/>
              </a:lnSpc>
            </a:pPr>
            <a:r>
              <a:rPr lang="fr-FR" b="1" dirty="0"/>
              <a:t>Exemple la génération sur un A340</a:t>
            </a:r>
          </a:p>
        </p:txBody>
      </p:sp>
      <p:sp>
        <p:nvSpPr>
          <p:cNvPr id="8" name="Rectangle 7"/>
          <p:cNvSpPr/>
          <p:nvPr/>
        </p:nvSpPr>
        <p:spPr>
          <a:xfrm>
            <a:off x="130630" y="886370"/>
            <a:ext cx="6226629" cy="590931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Les bus AC sont reliées en cas de besoin à la bus transfert via les relais de transfert (Bus </a:t>
            </a:r>
            <a:r>
              <a:rPr lang="fr-FR" dirty="0" err="1"/>
              <a:t>Tie</a:t>
            </a:r>
            <a:r>
              <a:rPr lang="fr-FR" dirty="0"/>
              <a:t> </a:t>
            </a:r>
            <a:r>
              <a:rPr lang="fr-FR" dirty="0" err="1"/>
              <a:t>Contactor</a:t>
            </a:r>
            <a:r>
              <a:rPr lang="fr-FR" dirty="0"/>
              <a:t>, BTC) </a:t>
            </a:r>
            <a:endParaRPr lang="fr-FR" dirty="0" smtClean="0"/>
          </a:p>
          <a:p>
            <a:pPr marL="285750" indent="-285750" algn="just">
              <a:buFont typeface="Arial" panose="020B0604020202020204" pitchFamily="34" charset="0"/>
              <a:buChar char="•"/>
            </a:pPr>
            <a:r>
              <a:rPr lang="fr-FR" dirty="0" smtClean="0"/>
              <a:t>Ils </a:t>
            </a:r>
            <a:r>
              <a:rPr lang="fr-FR" dirty="0"/>
              <a:t>peuvent donc récupérer une alimentation à partir d'une autre source.</a:t>
            </a:r>
          </a:p>
          <a:p>
            <a:pPr marL="285750" indent="-285750" algn="just">
              <a:buFont typeface="Arial" panose="020B0604020202020204" pitchFamily="34" charset="0"/>
              <a:buChar char="•"/>
            </a:pPr>
            <a:r>
              <a:rPr lang="fr-FR" dirty="0" smtClean="0"/>
              <a:t>La </a:t>
            </a:r>
            <a:r>
              <a:rPr lang="fr-FR" dirty="0"/>
              <a:t>bus de transfert peut être séparée en deux parties autonomes lorsque la phase de vol demande que des systèmes (pilote automatique, par exemple) soient alimentés par des sources indépendantes.</a:t>
            </a:r>
          </a:p>
          <a:p>
            <a:pPr marL="285750" indent="-285750" algn="just">
              <a:buFont typeface="Arial" panose="020B0604020202020204" pitchFamily="34" charset="0"/>
              <a:buChar char="•"/>
            </a:pPr>
            <a:r>
              <a:rPr lang="fr-FR" dirty="0" smtClean="0"/>
              <a:t>Deux </a:t>
            </a:r>
            <a:r>
              <a:rPr lang="fr-FR" dirty="0"/>
              <a:t>alternateurs suffisent à l'alimentation de l'avion (avec délestage éventuellement).</a:t>
            </a:r>
          </a:p>
          <a:p>
            <a:pPr marL="285750" indent="-285750" algn="just">
              <a:buFont typeface="Arial" panose="020B0604020202020204" pitchFamily="34" charset="0"/>
              <a:buChar char="•"/>
            </a:pPr>
            <a:r>
              <a:rPr lang="fr-FR" dirty="0" smtClean="0"/>
              <a:t>S'il </a:t>
            </a:r>
            <a:r>
              <a:rPr lang="fr-FR" dirty="0"/>
              <a:t>ne reste qu'un seul alternateur, il suffit à l'alimentation de son côté.</a:t>
            </a:r>
          </a:p>
          <a:p>
            <a:pPr marL="285750" indent="-285750" algn="just">
              <a:buFont typeface="Arial" panose="020B0604020202020204" pitchFamily="34" charset="0"/>
              <a:buChar char="•"/>
            </a:pPr>
            <a:r>
              <a:rPr lang="fr-FR" dirty="0" smtClean="0"/>
              <a:t>La </a:t>
            </a:r>
            <a:r>
              <a:rPr lang="fr-FR" dirty="0"/>
              <a:t>bus essentielle alternative est alimentée par deux bus (une à la fois).</a:t>
            </a:r>
          </a:p>
          <a:p>
            <a:pPr marL="285750" indent="-285750" algn="just">
              <a:buFont typeface="Arial" panose="020B0604020202020204" pitchFamily="34" charset="0"/>
              <a:buChar char="•"/>
            </a:pPr>
            <a:r>
              <a:rPr lang="fr-FR" dirty="0" smtClean="0"/>
              <a:t>La </a:t>
            </a:r>
            <a:r>
              <a:rPr lang="fr-FR" dirty="0"/>
              <a:t>génération continue est élaborée à partir de deux </a:t>
            </a:r>
            <a:r>
              <a:rPr lang="fr-FR" dirty="0" err="1"/>
              <a:t>transforedresseurs</a:t>
            </a:r>
            <a:r>
              <a:rPr lang="fr-FR" dirty="0"/>
              <a:t> (TR) alimentant chacun une bus continu.</a:t>
            </a:r>
          </a:p>
          <a:p>
            <a:pPr marL="285750" indent="-285750" algn="just">
              <a:buFont typeface="Arial" panose="020B0604020202020204" pitchFamily="34" charset="0"/>
              <a:buChar char="•"/>
            </a:pPr>
            <a:r>
              <a:rPr lang="fr-FR" dirty="0" smtClean="0"/>
              <a:t>La </a:t>
            </a:r>
            <a:r>
              <a:rPr lang="fr-FR" dirty="0"/>
              <a:t>bus continu 1 (DC BUS 1) alimente normalement la bus batterie (DC BAT BUS).</a:t>
            </a:r>
          </a:p>
          <a:p>
            <a:pPr marL="285750" indent="-285750" algn="just">
              <a:buFont typeface="Arial" panose="020B0604020202020204" pitchFamily="34" charset="0"/>
              <a:buChar char="•"/>
            </a:pPr>
            <a:r>
              <a:rPr lang="fr-FR" dirty="0" smtClean="0"/>
              <a:t>En </a:t>
            </a:r>
            <a:r>
              <a:rPr lang="fr-FR" dirty="0"/>
              <a:t>cas de défaut du TR 1 et donc de perte de la DC BUS 1, une commutation automatique transfère l'alimentation sur le TR 2 via la DC BUS 2</a:t>
            </a:r>
            <a:r>
              <a:rPr lang="fr-FR" dirty="0" smtClean="0"/>
              <a:t>.</a:t>
            </a:r>
            <a:endParaRPr lang="fr-FR" dirty="0"/>
          </a:p>
        </p:txBody>
      </p:sp>
    </p:spTree>
    <p:extLst>
      <p:ext uri="{BB962C8B-B14F-4D97-AF65-F5344CB8AC3E}">
        <p14:creationId xmlns:p14="http://schemas.microsoft.com/office/powerpoint/2010/main" val="3187511622"/>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487881" y="38295"/>
            <a:ext cx="5720254" cy="6721734"/>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1420586" y="38295"/>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3" name="Rectangle 2"/>
          <p:cNvSpPr/>
          <p:nvPr/>
        </p:nvSpPr>
        <p:spPr>
          <a:xfrm>
            <a:off x="2222805" y="310036"/>
            <a:ext cx="2172903" cy="369332"/>
          </a:xfrm>
          <a:prstGeom prst="rect">
            <a:avLst/>
          </a:prstGeom>
        </p:spPr>
        <p:txBody>
          <a:bodyPr wrap="none">
            <a:spAutoFit/>
          </a:bodyPr>
          <a:lstStyle/>
          <a:p>
            <a:r>
              <a:rPr lang="fr-FR" dirty="0"/>
              <a:t>Synthèse distribution</a:t>
            </a:r>
          </a:p>
        </p:txBody>
      </p:sp>
      <p:sp>
        <p:nvSpPr>
          <p:cNvPr id="7" name="Rectangle 6"/>
          <p:cNvSpPr/>
          <p:nvPr/>
        </p:nvSpPr>
        <p:spPr>
          <a:xfrm>
            <a:off x="1561405" y="450370"/>
            <a:ext cx="3495701" cy="507831"/>
          </a:xfrm>
          <a:prstGeom prst="rect">
            <a:avLst/>
          </a:prstGeom>
        </p:spPr>
        <p:txBody>
          <a:bodyPr wrap="none">
            <a:spAutoFit/>
          </a:bodyPr>
          <a:lstStyle/>
          <a:p>
            <a:pPr algn="ctr">
              <a:lnSpc>
                <a:spcPct val="150000"/>
              </a:lnSpc>
            </a:pPr>
            <a:r>
              <a:rPr lang="fr-FR" b="1" dirty="0"/>
              <a:t>Exemple la génération sur un A340</a:t>
            </a:r>
          </a:p>
        </p:txBody>
      </p:sp>
      <p:sp>
        <p:nvSpPr>
          <p:cNvPr id="2" name="Rectangle 1"/>
          <p:cNvSpPr/>
          <p:nvPr/>
        </p:nvSpPr>
        <p:spPr>
          <a:xfrm>
            <a:off x="130630" y="893462"/>
            <a:ext cx="6226629" cy="590931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Un troisième TR (ESS TR) alimenté par deux bus (une à la fois) permet d'alimenter la bus essentielle continu.</a:t>
            </a:r>
          </a:p>
          <a:p>
            <a:pPr marL="285750" indent="-285750">
              <a:buFont typeface="Arial" panose="020B0604020202020204" pitchFamily="34" charset="0"/>
              <a:buChar char="•"/>
            </a:pPr>
            <a:r>
              <a:rPr lang="fr-FR" dirty="0"/>
              <a:t>Ce troisième TR (ESS TR) peut également être alimenté par un alternateur de secours 115/200 400 Hz entraîné par un moteur hydraulique.</a:t>
            </a:r>
          </a:p>
          <a:p>
            <a:pPr marL="285750" indent="-285750">
              <a:buFont typeface="Arial" panose="020B0604020202020204" pitchFamily="34" charset="0"/>
              <a:buChar char="•"/>
            </a:pPr>
            <a:r>
              <a:rPr lang="fr-FR" dirty="0"/>
              <a:t>L'alternateur de secours permet également d'alimenter également la bus essentielle alternatif en cas de besoin.</a:t>
            </a:r>
          </a:p>
          <a:p>
            <a:pPr marL="285750" indent="-285750">
              <a:buFont typeface="Arial" panose="020B0604020202020204" pitchFamily="34" charset="0"/>
              <a:buChar char="•"/>
            </a:pPr>
            <a:r>
              <a:rPr lang="fr-FR" dirty="0"/>
              <a:t>Les batteries sont connectées directement à la HOT BUS. En fonctionnement normal, elles sont rechargées à partir de la DC BAT BUS. En secours (BAT ONLY), elles alimentent la DC ESS BUS.</a:t>
            </a:r>
          </a:p>
          <a:p>
            <a:pPr marL="285750" indent="-285750">
              <a:buFont typeface="Arial" panose="020B0604020202020204" pitchFamily="34" charset="0"/>
              <a:buChar char="•"/>
            </a:pPr>
            <a:r>
              <a:rPr lang="fr-FR" dirty="0"/>
              <a:t>Cette bus alimente alors un convertisseur statique, qui transforme la source continue afin d'alimenter la bus essentielle alternatif (qui devient alors une bus secours sans en porter le nom).</a:t>
            </a:r>
          </a:p>
          <a:p>
            <a:pPr marL="285750" indent="-285750">
              <a:buFont typeface="Arial" panose="020B0604020202020204" pitchFamily="34" charset="0"/>
              <a:buChar char="•"/>
            </a:pPr>
            <a:r>
              <a:rPr lang="fr-FR" dirty="0"/>
              <a:t>Deux groupes de parc (GPU) peuvent être reliés à la bus de transfert. Les deux groupes ne peuvent jamais être connectés ensemble, mais ils peuvent alimenter chacun la moitié de la bus de couplage si le BTB est ouvert.</a:t>
            </a:r>
          </a:p>
          <a:p>
            <a:pPr marL="285750" indent="-285750">
              <a:buFont typeface="Arial" panose="020B0604020202020204" pitchFamily="34" charset="0"/>
              <a:buChar char="•"/>
            </a:pPr>
            <a:r>
              <a:rPr lang="fr-FR" dirty="0"/>
              <a:t>GPU ou APU et GEN ne peuvent jamais être connectés en même temps sur la bus de transfert.</a:t>
            </a:r>
          </a:p>
        </p:txBody>
      </p:sp>
    </p:spTree>
    <p:extLst>
      <p:ext uri="{BB962C8B-B14F-4D97-AF65-F5344CB8AC3E}">
        <p14:creationId xmlns:p14="http://schemas.microsoft.com/office/powerpoint/2010/main" val="949020703"/>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78973" y="1651052"/>
            <a:ext cx="11146970" cy="378885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En </a:t>
            </a:r>
            <a:r>
              <a:rPr lang="fr-FR" dirty="0"/>
              <a:t>général, on alimente en alternatif les gros consommateurs </a:t>
            </a:r>
            <a:r>
              <a:rPr lang="fr-FR" dirty="0" smtClean="0"/>
              <a:t>d'énergie:</a:t>
            </a:r>
            <a:endParaRPr lang="fr-FR" dirty="0"/>
          </a:p>
          <a:p>
            <a:pPr marL="285750" indent="-285750">
              <a:lnSpc>
                <a:spcPct val="150000"/>
              </a:lnSpc>
              <a:buFont typeface="Arial" panose="020B0604020202020204" pitchFamily="34" charset="0"/>
              <a:buChar char="•"/>
            </a:pPr>
            <a:r>
              <a:rPr lang="fr-FR" dirty="0" smtClean="0"/>
              <a:t>les </a:t>
            </a:r>
            <a:r>
              <a:rPr lang="fr-FR" dirty="0"/>
              <a:t>fours des </a:t>
            </a:r>
            <a:r>
              <a:rPr lang="fr-FR" dirty="0" err="1"/>
              <a:t>galleys</a:t>
            </a:r>
            <a:r>
              <a:rPr lang="fr-FR" dirty="0"/>
              <a:t> ;</a:t>
            </a:r>
          </a:p>
          <a:p>
            <a:pPr marL="285750" indent="-285750">
              <a:lnSpc>
                <a:spcPct val="150000"/>
              </a:lnSpc>
              <a:buFont typeface="Arial" panose="020B0604020202020204" pitchFamily="34" charset="0"/>
              <a:buChar char="•"/>
            </a:pPr>
            <a:r>
              <a:rPr lang="fr-FR" dirty="0" smtClean="0"/>
              <a:t>les </a:t>
            </a:r>
            <a:r>
              <a:rPr lang="fr-FR" dirty="0"/>
              <a:t>TRU chargés d'alimenter le sous réseau continu ;</a:t>
            </a:r>
          </a:p>
          <a:p>
            <a:pPr marL="285750" indent="-285750">
              <a:lnSpc>
                <a:spcPct val="150000"/>
              </a:lnSpc>
              <a:buFont typeface="Arial" panose="020B0604020202020204" pitchFamily="34" charset="0"/>
              <a:buChar char="•"/>
            </a:pPr>
            <a:r>
              <a:rPr lang="fr-FR" dirty="0" smtClean="0"/>
              <a:t>les </a:t>
            </a:r>
            <a:r>
              <a:rPr lang="fr-FR" dirty="0"/>
              <a:t>transformateurs des circuits d'éclairage sur certains aéronefs ;</a:t>
            </a:r>
          </a:p>
          <a:p>
            <a:pPr marL="285750" indent="-285750">
              <a:lnSpc>
                <a:spcPct val="150000"/>
              </a:lnSpc>
              <a:buFont typeface="Arial" panose="020B0604020202020204" pitchFamily="34" charset="0"/>
              <a:buChar char="•"/>
            </a:pPr>
            <a:r>
              <a:rPr lang="fr-FR" dirty="0" smtClean="0"/>
              <a:t>des </a:t>
            </a:r>
            <a:r>
              <a:rPr lang="fr-FR" dirty="0"/>
              <a:t>électropompes ;</a:t>
            </a:r>
          </a:p>
          <a:p>
            <a:pPr marL="285750" indent="-285750">
              <a:lnSpc>
                <a:spcPct val="150000"/>
              </a:lnSpc>
              <a:buFont typeface="Arial" panose="020B0604020202020204" pitchFamily="34" charset="0"/>
              <a:buChar char="•"/>
            </a:pPr>
            <a:r>
              <a:rPr lang="fr-FR" dirty="0" smtClean="0"/>
              <a:t>des </a:t>
            </a:r>
            <a:r>
              <a:rPr lang="fr-FR" dirty="0"/>
              <a:t>moteurs électriques.</a:t>
            </a:r>
          </a:p>
          <a:p>
            <a:pPr>
              <a:lnSpc>
                <a:spcPct val="150000"/>
              </a:lnSpc>
            </a:pPr>
            <a:r>
              <a:rPr lang="fr-FR" dirty="0" smtClean="0"/>
              <a:t>On </a:t>
            </a:r>
            <a:r>
              <a:rPr lang="fr-FR" dirty="0"/>
              <a:t>alimente aussi des consommateurs très peu gourmands, mais dont la technologie nécessite de </a:t>
            </a:r>
            <a:r>
              <a:rPr lang="fr-FR" dirty="0" smtClean="0"/>
              <a:t>l'alternatif:</a:t>
            </a:r>
          </a:p>
          <a:p>
            <a:pPr marL="285750" indent="-285750">
              <a:lnSpc>
                <a:spcPct val="150000"/>
              </a:lnSpc>
              <a:buFont typeface="Arial" panose="020B0604020202020204" pitchFamily="34" charset="0"/>
              <a:buChar char="•"/>
            </a:pPr>
            <a:r>
              <a:rPr lang="fr-FR" dirty="0" smtClean="0"/>
              <a:t>l'horizon </a:t>
            </a:r>
            <a:r>
              <a:rPr lang="fr-FR" dirty="0"/>
              <a:t>de secours (à travers un convertisseur statique) </a:t>
            </a:r>
            <a:endParaRPr lang="fr-FR" dirty="0" smtClean="0"/>
          </a:p>
          <a:p>
            <a:pPr marL="285750" indent="-285750">
              <a:lnSpc>
                <a:spcPct val="150000"/>
              </a:lnSpc>
              <a:buFont typeface="Arial" panose="020B0604020202020204" pitchFamily="34" charset="0"/>
              <a:buChar char="•"/>
            </a:pPr>
            <a:r>
              <a:rPr lang="fr-FR" dirty="0" smtClean="0"/>
              <a:t>les </a:t>
            </a:r>
            <a:r>
              <a:rPr lang="fr-FR" dirty="0"/>
              <a:t>circuits de mesure de quantité carburant à jauges capacitives.</a:t>
            </a:r>
          </a:p>
        </p:txBody>
      </p:sp>
      <p:sp>
        <p:nvSpPr>
          <p:cNvPr id="5" name="Rectangle 4"/>
          <p:cNvSpPr/>
          <p:nvPr/>
        </p:nvSpPr>
        <p:spPr>
          <a:xfrm>
            <a:off x="3750127" y="43916"/>
            <a:ext cx="377734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a:t>
            </a:r>
            <a:r>
              <a:rPr lang="fr-FR" dirty="0" smtClean="0"/>
              <a:t>alternatif</a:t>
            </a:r>
          </a:p>
        </p:txBody>
      </p:sp>
      <p:sp>
        <p:nvSpPr>
          <p:cNvPr id="7" name="Rectangle 6"/>
          <p:cNvSpPr/>
          <p:nvPr/>
        </p:nvSpPr>
        <p:spPr>
          <a:xfrm>
            <a:off x="3298369" y="543082"/>
            <a:ext cx="4329647" cy="369332"/>
          </a:xfrm>
          <a:prstGeom prst="rect">
            <a:avLst/>
          </a:prstGeom>
        </p:spPr>
        <p:txBody>
          <a:bodyPr wrap="none">
            <a:spAutoFit/>
          </a:bodyPr>
          <a:lstStyle/>
          <a:p>
            <a:r>
              <a:rPr lang="fr-FR" dirty="0"/>
              <a:t>5 - Exemple de consommateurs en alternatif</a:t>
            </a:r>
          </a:p>
        </p:txBody>
      </p:sp>
    </p:spTree>
    <p:extLst>
      <p:ext uri="{BB962C8B-B14F-4D97-AF65-F5344CB8AC3E}">
        <p14:creationId xmlns:p14="http://schemas.microsoft.com/office/powerpoint/2010/main" val="3570408093"/>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2056130" y="3786043"/>
            <a:ext cx="7437397" cy="2658300"/>
          </a:xfrm>
          <a:prstGeom prst="rect">
            <a:avLst/>
          </a:prstGeom>
        </p:spPr>
      </p:pic>
      <p:sp>
        <p:nvSpPr>
          <p:cNvPr id="4" name="Rectangle 3"/>
          <p:cNvSpPr/>
          <p:nvPr/>
        </p:nvSpPr>
        <p:spPr>
          <a:xfrm>
            <a:off x="195943" y="1260787"/>
            <a:ext cx="11527971"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Le </a:t>
            </a:r>
            <a:r>
              <a:rPr lang="fr-FR" dirty="0"/>
              <a:t>plus simple des organes de contrôle est le voyant lumineux. </a:t>
            </a:r>
            <a:endParaRPr lang="fr-FR" dirty="0" smtClean="0"/>
          </a:p>
          <a:p>
            <a:r>
              <a:rPr lang="fr-FR" dirty="0" smtClean="0"/>
              <a:t>Il </a:t>
            </a:r>
            <a:r>
              <a:rPr lang="fr-FR" dirty="0"/>
              <a:t>est de couleur </a:t>
            </a:r>
            <a:r>
              <a:rPr lang="fr-FR" dirty="0" smtClean="0"/>
              <a:t>normalisée:</a:t>
            </a:r>
            <a:endParaRPr lang="fr-FR" dirty="0"/>
          </a:p>
          <a:p>
            <a:pPr marL="285750" indent="-285750">
              <a:buFont typeface="Arial" panose="020B0604020202020204" pitchFamily="34" charset="0"/>
              <a:buChar char="•"/>
            </a:pPr>
            <a:r>
              <a:rPr lang="fr-FR" dirty="0" smtClean="0"/>
              <a:t>rouge </a:t>
            </a:r>
            <a:r>
              <a:rPr lang="fr-FR" dirty="0"/>
              <a:t>pour les alarmes demandant une action immédiate ;</a:t>
            </a:r>
          </a:p>
          <a:p>
            <a:pPr marL="285750" indent="-285750">
              <a:buFont typeface="Arial" panose="020B0604020202020204" pitchFamily="34" charset="0"/>
              <a:buChar char="•"/>
            </a:pPr>
            <a:r>
              <a:rPr lang="fr-FR" dirty="0" smtClean="0"/>
              <a:t>ambre </a:t>
            </a:r>
            <a:r>
              <a:rPr lang="fr-FR" dirty="0"/>
              <a:t>pour signaler les anomalies ;</a:t>
            </a:r>
          </a:p>
          <a:p>
            <a:pPr marL="285750" indent="-285750">
              <a:buFont typeface="Arial" panose="020B0604020202020204" pitchFamily="34" charset="0"/>
              <a:buChar char="•"/>
            </a:pPr>
            <a:r>
              <a:rPr lang="fr-FR" dirty="0" smtClean="0"/>
              <a:t>vert </a:t>
            </a:r>
            <a:r>
              <a:rPr lang="fr-FR" dirty="0"/>
              <a:t>pour signaler les bons fonctionnements ;</a:t>
            </a:r>
          </a:p>
          <a:p>
            <a:pPr marL="285750" indent="-285750">
              <a:buFont typeface="Arial" panose="020B0604020202020204" pitchFamily="34" charset="0"/>
              <a:buChar char="•"/>
            </a:pPr>
            <a:r>
              <a:rPr lang="fr-FR" dirty="0" smtClean="0"/>
              <a:t>bleu </a:t>
            </a:r>
            <a:r>
              <a:rPr lang="fr-FR" dirty="0"/>
              <a:t>pour signaler un accord du circuit avec sa commande (par exemple, le voyant GEN OFF BUS de la figure 9.242 signale en bleu que suite à une action OFF de l'interrupteur GEN 1, le relais du GEN 1 est bien ouvert) ;</a:t>
            </a:r>
          </a:p>
          <a:p>
            <a:pPr marL="285750" indent="-285750">
              <a:buFont typeface="Arial" panose="020B0604020202020204" pitchFamily="34" charset="0"/>
              <a:buChar char="•"/>
            </a:pPr>
            <a:r>
              <a:rPr lang="fr-FR" dirty="0" smtClean="0"/>
              <a:t>blanc </a:t>
            </a:r>
            <a:r>
              <a:rPr lang="fr-FR" dirty="0"/>
              <a:t>pour une information sans danger (par exemple, groupe de parc connecté).</a:t>
            </a:r>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7" name="Rectangle 6"/>
          <p:cNvSpPr/>
          <p:nvPr/>
        </p:nvSpPr>
        <p:spPr>
          <a:xfrm>
            <a:off x="4723131" y="522123"/>
            <a:ext cx="2080249" cy="369332"/>
          </a:xfrm>
          <a:prstGeom prst="rect">
            <a:avLst/>
          </a:prstGeom>
        </p:spPr>
        <p:txBody>
          <a:bodyPr wrap="none">
            <a:spAutoFit/>
          </a:bodyPr>
          <a:lstStyle/>
          <a:p>
            <a:r>
              <a:rPr lang="fr-FR" dirty="0"/>
              <a:t>Organes de contrôle</a:t>
            </a:r>
          </a:p>
        </p:txBody>
      </p:sp>
      <p:sp>
        <p:nvSpPr>
          <p:cNvPr id="2" name="Rectangle 1"/>
          <p:cNvSpPr/>
          <p:nvPr/>
        </p:nvSpPr>
        <p:spPr>
          <a:xfrm>
            <a:off x="4806043" y="824140"/>
            <a:ext cx="1888659" cy="369332"/>
          </a:xfrm>
          <a:prstGeom prst="rect">
            <a:avLst/>
          </a:prstGeom>
        </p:spPr>
        <p:txBody>
          <a:bodyPr wrap="none">
            <a:spAutoFit/>
          </a:bodyPr>
          <a:lstStyle/>
          <a:p>
            <a:r>
              <a:rPr lang="fr-FR" b="1" dirty="0"/>
              <a:t>Voyants lumineux</a:t>
            </a:r>
          </a:p>
        </p:txBody>
      </p:sp>
    </p:spTree>
    <p:extLst>
      <p:ext uri="{BB962C8B-B14F-4D97-AF65-F5344CB8AC3E}">
        <p14:creationId xmlns:p14="http://schemas.microsoft.com/office/powerpoint/2010/main" val="2613020683"/>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24542" y="1690688"/>
            <a:ext cx="11375572"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Les voyants de type C intègrent l'interrupteur et la signalisation.</a:t>
            </a:r>
          </a:p>
          <a:p>
            <a:pPr marL="285750" indent="-285750">
              <a:lnSpc>
                <a:spcPct val="150000"/>
              </a:lnSpc>
              <a:buFont typeface="Arial" panose="020B0604020202020204" pitchFamily="34" charset="0"/>
              <a:buChar char="•"/>
            </a:pPr>
            <a:r>
              <a:rPr lang="fr-FR" dirty="0" smtClean="0"/>
              <a:t>Les </a:t>
            </a:r>
            <a:r>
              <a:rPr lang="fr-FR" dirty="0"/>
              <a:t>voyants du type A sont partiellement </a:t>
            </a:r>
            <a:r>
              <a:rPr lang="fr-FR" dirty="0" err="1"/>
              <a:t>occultables</a:t>
            </a:r>
            <a:r>
              <a:rPr lang="fr-FR" dirty="0"/>
              <a:t> par un cache tournant intégré au voyant.</a:t>
            </a:r>
          </a:p>
          <a:p>
            <a:pPr marL="285750" indent="-285750">
              <a:lnSpc>
                <a:spcPct val="150000"/>
              </a:lnSpc>
              <a:buFont typeface="Arial" panose="020B0604020202020204" pitchFamily="34" charset="0"/>
              <a:buChar char="•"/>
            </a:pPr>
            <a:r>
              <a:rPr lang="fr-FR" dirty="0" smtClean="0"/>
              <a:t>Les </a:t>
            </a:r>
            <a:r>
              <a:rPr lang="fr-FR" dirty="0"/>
              <a:t>autres voyants sont alimentés par un circuit électronique permettant, à l'aide d'une commande (DIM), d'atténuer leur luminosité pour le vol de nuit.</a:t>
            </a:r>
          </a:p>
          <a:p>
            <a:pPr marL="285750" indent="-285750">
              <a:lnSpc>
                <a:spcPct val="150000"/>
              </a:lnSpc>
              <a:buFont typeface="Arial" panose="020B0604020202020204" pitchFamily="34" charset="0"/>
              <a:buChar char="•"/>
            </a:pPr>
            <a:r>
              <a:rPr lang="fr-FR" dirty="0" smtClean="0"/>
              <a:t>La </a:t>
            </a:r>
            <a:r>
              <a:rPr lang="fr-FR" dirty="0"/>
              <a:t>plupart des voyants sont testables. Une pression sur le cache les allume, testant l'ampoule et l'alimentation.</a:t>
            </a:r>
          </a:p>
          <a:p>
            <a:pPr marL="285750" indent="-285750">
              <a:lnSpc>
                <a:spcPct val="150000"/>
              </a:lnSpc>
              <a:buFont typeface="Arial" panose="020B0604020202020204" pitchFamily="34" charset="0"/>
              <a:buChar char="•"/>
            </a:pPr>
            <a:r>
              <a:rPr lang="fr-FR" dirty="0" smtClean="0"/>
              <a:t>Comme </a:t>
            </a:r>
            <a:r>
              <a:rPr lang="fr-FR" dirty="0"/>
              <a:t>pour les fusibles, une boîte d'ampoules de rechange est disponible au poste de pilotage.</a:t>
            </a:r>
          </a:p>
          <a:p>
            <a:pPr marL="285750" indent="-285750">
              <a:lnSpc>
                <a:spcPct val="150000"/>
              </a:lnSpc>
              <a:buFont typeface="Arial" panose="020B0604020202020204" pitchFamily="34" charset="0"/>
              <a:buChar char="•"/>
            </a:pPr>
            <a:r>
              <a:rPr lang="fr-FR" dirty="0" smtClean="0"/>
              <a:t>Il </a:t>
            </a:r>
            <a:r>
              <a:rPr lang="fr-FR" dirty="0"/>
              <a:t>existe également sur certains avions des voyants magnétiques. Une pièce mobile se déplaçant sous l'action d'un champ magnétique est visible derrière un cache transparent lorsque le circuit est sous tension.</a:t>
            </a:r>
          </a:p>
          <a:p>
            <a:pPr>
              <a:lnSpc>
                <a:spcPct val="150000"/>
              </a:lnSpc>
            </a:pPr>
            <a:r>
              <a:rPr lang="fr-FR" dirty="0" smtClean="0"/>
              <a:t>Ces </a:t>
            </a:r>
            <a:r>
              <a:rPr lang="fr-FR" dirty="0"/>
              <a:t>voyants sont maintenant obsolètes, mais vous pouvez en rencontrer sur certains types d'avions anciens.</a:t>
            </a:r>
          </a:p>
        </p:txBody>
      </p:sp>
      <p:sp>
        <p:nvSpPr>
          <p:cNvPr id="5" name="Rectangle 4"/>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6" name="Rectangle 5"/>
          <p:cNvSpPr/>
          <p:nvPr/>
        </p:nvSpPr>
        <p:spPr>
          <a:xfrm>
            <a:off x="4723131" y="522123"/>
            <a:ext cx="2080249" cy="369332"/>
          </a:xfrm>
          <a:prstGeom prst="rect">
            <a:avLst/>
          </a:prstGeom>
        </p:spPr>
        <p:txBody>
          <a:bodyPr wrap="none">
            <a:spAutoFit/>
          </a:bodyPr>
          <a:lstStyle/>
          <a:p>
            <a:r>
              <a:rPr lang="fr-FR" dirty="0"/>
              <a:t>Organes de contrôle</a:t>
            </a:r>
          </a:p>
        </p:txBody>
      </p:sp>
      <p:sp>
        <p:nvSpPr>
          <p:cNvPr id="7" name="Rectangle 6"/>
          <p:cNvSpPr/>
          <p:nvPr/>
        </p:nvSpPr>
        <p:spPr>
          <a:xfrm>
            <a:off x="4806043" y="824140"/>
            <a:ext cx="1888659" cy="369332"/>
          </a:xfrm>
          <a:prstGeom prst="rect">
            <a:avLst/>
          </a:prstGeom>
        </p:spPr>
        <p:txBody>
          <a:bodyPr wrap="none">
            <a:spAutoFit/>
          </a:bodyPr>
          <a:lstStyle/>
          <a:p>
            <a:r>
              <a:rPr lang="fr-FR" b="1" dirty="0"/>
              <a:t>Voyants lumineux</a:t>
            </a:r>
          </a:p>
        </p:txBody>
      </p:sp>
    </p:spTree>
    <p:extLst>
      <p:ext uri="{BB962C8B-B14F-4D97-AF65-F5344CB8AC3E}">
        <p14:creationId xmlns:p14="http://schemas.microsoft.com/office/powerpoint/2010/main" val="1023069868"/>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041571" y="2521561"/>
            <a:ext cx="5825562" cy="3282480"/>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73241" y="1285055"/>
            <a:ext cx="11693892"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Ces </a:t>
            </a:r>
            <a:r>
              <a:rPr lang="fr-FR" dirty="0"/>
              <a:t>instruments permettent de contrôler l'intensité (ampèremètre) ou la tension (voltmètre) d'un circuit. </a:t>
            </a:r>
            <a:endParaRPr lang="fr-FR" dirty="0" smtClean="0"/>
          </a:p>
          <a:p>
            <a:r>
              <a:rPr lang="fr-FR" dirty="0" smtClean="0"/>
              <a:t>Ils </a:t>
            </a:r>
            <a:r>
              <a:rPr lang="fr-FR" dirty="0"/>
              <a:t>sont constitués par un galvanomètre connecté de différentes manières à des résistances, selon l'instrument de contrôle à réaliser.</a:t>
            </a:r>
          </a:p>
        </p:txBody>
      </p:sp>
      <mc:AlternateContent xmlns:mc="http://schemas.openxmlformats.org/markup-compatibility/2006" xmlns:a14="http://schemas.microsoft.com/office/drawing/2010/main">
        <mc:Choice Requires="a14">
          <p:sp>
            <p:nvSpPr>
              <p:cNvPr id="6" name="Rectangle 5"/>
              <p:cNvSpPr/>
              <p:nvPr/>
            </p:nvSpPr>
            <p:spPr>
              <a:xfrm>
                <a:off x="173241" y="2521561"/>
                <a:ext cx="5590014"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Le </a:t>
                </a:r>
                <a:r>
                  <a:rPr lang="fr-FR" b="1" dirty="0"/>
                  <a:t>galvanomètre à cadre </a:t>
                </a:r>
                <a:r>
                  <a:rPr lang="fr-FR" b="1" dirty="0" smtClean="0"/>
                  <a:t>mobile</a:t>
                </a:r>
              </a:p>
              <a:p>
                <a:endParaRPr lang="fr-FR" b="1" dirty="0"/>
              </a:p>
              <a:p>
                <a:pPr marL="285750" indent="-285750" algn="just">
                  <a:buFont typeface="Arial" panose="020B0604020202020204" pitchFamily="34" charset="0"/>
                  <a:buChar char="•"/>
                </a:pPr>
                <a:r>
                  <a:rPr lang="fr-FR" dirty="0"/>
                  <a:t>Le galvanomètre à cadre mobile est constitué d'un enroulement de fil monté comme le rotor d'une génératrice entre </a:t>
                </a:r>
                <a:r>
                  <a:rPr lang="fr-FR" dirty="0" smtClean="0"/>
                  <a:t>les </a:t>
                </a:r>
                <a:r>
                  <a:rPr lang="fr-FR" dirty="0"/>
                  <a:t>pôles magnétiques d'un aimant permanent. </a:t>
                </a:r>
                <a:endParaRPr lang="fr-FR" dirty="0" smtClean="0"/>
              </a:p>
              <a:p>
                <a:pPr marL="285750" indent="-285750" algn="just">
                  <a:buFont typeface="Arial" panose="020B0604020202020204" pitchFamily="34" charset="0"/>
                  <a:buChar char="•"/>
                </a:pPr>
                <a:r>
                  <a:rPr lang="fr-FR" dirty="0" smtClean="0"/>
                  <a:t>Si </a:t>
                </a:r>
                <a:r>
                  <a:rPr lang="fr-FR" dirty="0"/>
                  <a:t>un courant traverse ce rotor appelé le cadre mobile, les conducteurs de ce cadre parcourus par un courant sont soumis à une force </a:t>
                </a:r>
                <a:r>
                  <a:rPr lang="fr-FR" dirty="0" smtClean="0"/>
                  <a:t>:force </a:t>
                </a:r>
                <a:r>
                  <a:rPr lang="fr-FR" dirty="0"/>
                  <a:t>de </a:t>
                </a:r>
                <a:r>
                  <a:rPr lang="fr-FR" dirty="0" smtClean="0"/>
                  <a:t>Laplace</a:t>
                </a:r>
              </a:p>
              <a:p>
                <a:pPr algn="ctr"/>
                <a:r>
                  <a:rPr lang="fr-FR" dirty="0" smtClean="0"/>
                  <a:t> </a:t>
                </a:r>
                <a14:m>
                  <m:oMath xmlns:m="http://schemas.openxmlformats.org/officeDocument/2006/math">
                    <m:r>
                      <a:rPr lang="fr-FR" i="1" dirty="0" smtClean="0">
                        <a:latin typeface="Cambria Math" panose="02040503050406030204" pitchFamily="18" charset="0"/>
                      </a:rPr>
                      <m:t>𝐹</m:t>
                    </m:r>
                    <m:r>
                      <a:rPr lang="fr-FR" i="1" dirty="0" smtClean="0">
                        <a:latin typeface="Cambria Math" panose="02040503050406030204" pitchFamily="18" charset="0"/>
                      </a:rPr>
                      <m:t> = </m:t>
                    </m:r>
                    <m:r>
                      <a:rPr lang="fr-FR" i="1" dirty="0" err="1">
                        <a:latin typeface="Cambria Math" panose="02040503050406030204" pitchFamily="18" charset="0"/>
                      </a:rPr>
                      <m:t>𝐵</m:t>
                    </m:r>
                    <m:r>
                      <a:rPr lang="fr-FR" i="1" dirty="0" smtClean="0">
                        <a:latin typeface="Cambria Math" panose="02040503050406030204" pitchFamily="18" charset="0"/>
                        <a:ea typeface="Cambria Math" panose="02040503050406030204" pitchFamily="18" charset="0"/>
                      </a:rPr>
                      <m:t>×</m:t>
                    </m:r>
                    <m:r>
                      <a:rPr lang="fr-FR" b="0" i="1" dirty="0" smtClean="0">
                        <a:latin typeface="Cambria Math" panose="02040503050406030204" pitchFamily="18" charset="0"/>
                      </a:rPr>
                      <m:t>𝐼</m:t>
                    </m:r>
                    <m:r>
                      <a:rPr lang="fr-FR" i="1" dirty="0" smtClean="0">
                        <a:latin typeface="Cambria Math" panose="02040503050406030204" pitchFamily="18" charset="0"/>
                        <a:ea typeface="Cambria Math" panose="02040503050406030204" pitchFamily="18" charset="0"/>
                      </a:rPr>
                      <m:t>×</m:t>
                    </m:r>
                    <m:r>
                      <a:rPr lang="fr-FR" i="1" dirty="0">
                        <a:latin typeface="Cambria Math" panose="02040503050406030204" pitchFamily="18" charset="0"/>
                      </a:rPr>
                      <m:t> </m:t>
                    </m:r>
                    <m:r>
                      <a:rPr lang="fr-FR" i="1" dirty="0">
                        <a:latin typeface="Cambria Math" panose="02040503050406030204" pitchFamily="18" charset="0"/>
                      </a:rPr>
                      <m:t>𝐿</m:t>
                    </m:r>
                    <m:r>
                      <a:rPr lang="fr-FR" i="1" dirty="0" smtClean="0">
                        <a:latin typeface="Cambria Math" panose="02040503050406030204" pitchFamily="18" charset="0"/>
                        <a:ea typeface="Cambria Math" panose="02040503050406030204" pitchFamily="18" charset="0"/>
                      </a:rPr>
                      <m:t>×</m:t>
                    </m:r>
                    <m:func>
                      <m:funcPr>
                        <m:ctrlPr>
                          <a:rPr lang="fr-FR" b="0" i="1" dirty="0" smtClean="0">
                            <a:latin typeface="Cambria Math" panose="02040503050406030204" pitchFamily="18" charset="0"/>
                          </a:rPr>
                        </m:ctrlPr>
                      </m:funcPr>
                      <m:fName>
                        <m:r>
                          <m:rPr>
                            <m:sty m:val="p"/>
                          </m:rPr>
                          <a:rPr lang="fr-FR" i="0" dirty="0" err="1">
                            <a:latin typeface="Cambria Math" panose="02040503050406030204" pitchFamily="18" charset="0"/>
                          </a:rPr>
                          <m:t>sin</m:t>
                        </m:r>
                      </m:fName>
                      <m:e>
                        <m:r>
                          <a:rPr lang="fr-FR" i="1" dirty="0">
                            <a:latin typeface="Cambria Math" panose="02040503050406030204" pitchFamily="18" charset="0"/>
                            <a:ea typeface="Cambria Math" panose="02040503050406030204" pitchFamily="18" charset="0"/>
                          </a:rPr>
                          <m:t>𝛼</m:t>
                        </m:r>
                      </m:e>
                    </m:func>
                  </m:oMath>
                </a14:m>
                <a:r>
                  <a:rPr lang="fr-FR" dirty="0" smtClean="0"/>
                  <a:t>.</a:t>
                </a:r>
                <a:endParaRPr lang="fr-FR" dirty="0"/>
              </a:p>
              <a:p>
                <a:pPr marL="285750" indent="-285750" algn="just">
                  <a:buFont typeface="Arial" panose="020B0604020202020204" pitchFamily="34" charset="0"/>
                  <a:buChar char="•"/>
                </a:pPr>
                <a:endParaRPr lang="fr-FR" dirty="0"/>
              </a:p>
            </p:txBody>
          </p:sp>
        </mc:Choice>
        <mc:Fallback xmlns="">
          <p:sp>
            <p:nvSpPr>
              <p:cNvPr id="6" name="Rectangle 5"/>
              <p:cNvSpPr>
                <a:spLocks noRot="1" noChangeAspect="1" noMove="1" noResize="1" noEditPoints="1" noAdjustHandles="1" noChangeArrowheads="1" noChangeShapeType="1" noTextEdit="1"/>
              </p:cNvSpPr>
              <p:nvPr/>
            </p:nvSpPr>
            <p:spPr>
              <a:xfrm>
                <a:off x="173241" y="2521561"/>
                <a:ext cx="5590014" cy="3139321"/>
              </a:xfrm>
              <a:prstGeom prst="rect">
                <a:avLst/>
              </a:prstGeom>
              <a:blipFill>
                <a:blip r:embed="rId3"/>
                <a:stretch>
                  <a:fillRect l="-762" t="-967" r="-871"/>
                </a:stretch>
              </a:blipFill>
            </p:spPr>
            <p:txBody>
              <a:bodyPr/>
              <a:lstStyle/>
              <a:p>
                <a:r>
                  <a:rPr lang="fr-FR">
                    <a:noFill/>
                  </a:rPr>
                  <a:t> </a:t>
                </a:r>
              </a:p>
            </p:txBody>
          </p:sp>
        </mc:Fallback>
      </mc:AlternateContent>
      <p:sp>
        <p:nvSpPr>
          <p:cNvPr id="7" name="Rectangle 6"/>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8" name="Rectangle 7"/>
          <p:cNvSpPr/>
          <p:nvPr/>
        </p:nvSpPr>
        <p:spPr>
          <a:xfrm>
            <a:off x="4723131" y="522123"/>
            <a:ext cx="2080249" cy="369332"/>
          </a:xfrm>
          <a:prstGeom prst="rect">
            <a:avLst/>
          </a:prstGeom>
        </p:spPr>
        <p:txBody>
          <a:bodyPr wrap="none">
            <a:spAutoFit/>
          </a:bodyPr>
          <a:lstStyle/>
          <a:p>
            <a:r>
              <a:rPr lang="fr-FR" dirty="0"/>
              <a:t>Organes de contrôle</a:t>
            </a:r>
          </a:p>
        </p:txBody>
      </p:sp>
      <p:sp>
        <p:nvSpPr>
          <p:cNvPr id="9" name="Rectangle 8"/>
          <p:cNvSpPr/>
          <p:nvPr/>
        </p:nvSpPr>
        <p:spPr>
          <a:xfrm>
            <a:off x="4431885" y="802326"/>
            <a:ext cx="2763705" cy="369332"/>
          </a:xfrm>
          <a:prstGeom prst="rect">
            <a:avLst/>
          </a:prstGeom>
        </p:spPr>
        <p:txBody>
          <a:bodyPr wrap="none">
            <a:spAutoFit/>
          </a:bodyPr>
          <a:lstStyle/>
          <a:p>
            <a:r>
              <a:rPr lang="fr-FR" b="1" dirty="0" smtClean="0"/>
              <a:t>Ampèremètre </a:t>
            </a:r>
            <a:r>
              <a:rPr lang="fr-FR" b="1" dirty="0"/>
              <a:t>et voltmètre</a:t>
            </a:r>
          </a:p>
        </p:txBody>
      </p:sp>
    </p:spTree>
    <p:extLst>
      <p:ext uri="{BB962C8B-B14F-4D97-AF65-F5344CB8AC3E}">
        <p14:creationId xmlns:p14="http://schemas.microsoft.com/office/powerpoint/2010/main" val="30694848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rotWithShape="1">
          <a:blip r:embed="rId2"/>
          <a:srcRect l="7909" r="51603"/>
          <a:stretch/>
        </p:blipFill>
        <p:spPr>
          <a:xfrm>
            <a:off x="9377898" y="1790975"/>
            <a:ext cx="2707574" cy="2591840"/>
          </a:xfrm>
          <a:prstGeom prst="rect">
            <a:avLst/>
          </a:prstGeom>
        </p:spPr>
      </p:pic>
      <p:sp>
        <p:nvSpPr>
          <p:cNvPr id="5" name="Rectangle 4"/>
          <p:cNvSpPr/>
          <p:nvPr/>
        </p:nvSpPr>
        <p:spPr>
          <a:xfrm>
            <a:off x="232042" y="1722526"/>
            <a:ext cx="8935153" cy="503535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On peut penser qu'il suffit alors de caler les charbons sur la nouvelle position de la ligne neutre, </a:t>
            </a:r>
          </a:p>
          <a:p>
            <a:pPr marL="285750" indent="-285750" algn="just">
              <a:lnSpc>
                <a:spcPct val="150000"/>
              </a:lnSpc>
              <a:buFont typeface="Arial" panose="020B0604020202020204" pitchFamily="34" charset="0"/>
              <a:buChar char="•"/>
            </a:pPr>
            <a:r>
              <a:rPr lang="fr-FR" dirty="0" smtClean="0"/>
              <a:t>Mais lorsque le courant dans les conducteurs d'induit augmente ou diminue dans de grandes proportions (débit différent de la génératrice, lorsque le nombre de charges varie), ces conducteurs génèrent un champ magnétique différent.</a:t>
            </a:r>
          </a:p>
          <a:p>
            <a:pPr marL="285750" indent="-285750" algn="just">
              <a:lnSpc>
                <a:spcPct val="150000"/>
              </a:lnSpc>
              <a:buFont typeface="Arial" panose="020B0604020202020204" pitchFamily="34" charset="0"/>
              <a:buChar char="•"/>
            </a:pPr>
            <a:r>
              <a:rPr lang="fr-FR" dirty="0" smtClean="0"/>
              <a:t>La combinaison du champ inducteur et du champ créé par l'induit donnera une distorsion du champ total différente et, par conséquent, un nouveau décalage de la ligne neutre (dans le sens de la rotation).</a:t>
            </a:r>
          </a:p>
          <a:p>
            <a:pPr marL="285750" indent="-285750" algn="just">
              <a:lnSpc>
                <a:spcPct val="150000"/>
              </a:lnSpc>
              <a:buFont typeface="Arial" panose="020B0604020202020204" pitchFamily="34" charset="0"/>
              <a:buChar char="•"/>
            </a:pPr>
            <a:r>
              <a:rPr lang="fr-FR" dirty="0" smtClean="0"/>
              <a:t>Les charbons n'étant plus sur cette ligne neutre commuteront des conducteurs parcourus par une intensité importante donnant des arcs électriques destructeurs.</a:t>
            </a:r>
          </a:p>
          <a:p>
            <a:pPr marL="285750" indent="-285750" algn="just">
              <a:lnSpc>
                <a:spcPct val="150000"/>
              </a:lnSpc>
              <a:buFont typeface="Arial" panose="020B0604020202020204" pitchFamily="34" charset="0"/>
              <a:buChar char="•"/>
            </a:pPr>
            <a:r>
              <a:rPr lang="fr-FR" dirty="0" smtClean="0"/>
              <a:t>On y remédie, sur les machines de forte puissance, par l'adjonction d'enroulements de commutation.</a:t>
            </a:r>
            <a:endParaRPr lang="fr-FR" dirty="0"/>
          </a:p>
        </p:txBody>
      </p:sp>
      <p:pic>
        <p:nvPicPr>
          <p:cNvPr id="7" name="Image 6"/>
          <p:cNvPicPr>
            <a:picLocks noChangeAspect="1"/>
          </p:cNvPicPr>
          <p:nvPr/>
        </p:nvPicPr>
        <p:blipFill>
          <a:blip r:embed="rId3"/>
          <a:stretch>
            <a:fillRect/>
          </a:stretch>
        </p:blipFill>
        <p:spPr>
          <a:xfrm>
            <a:off x="8050520" y="329168"/>
            <a:ext cx="4034952" cy="1374974"/>
          </a:xfrm>
          <a:prstGeom prst="rect">
            <a:avLst/>
          </a:prstGeom>
        </p:spPr>
      </p:pic>
      <p:sp>
        <p:nvSpPr>
          <p:cNvPr id="8" name="Rectangle 7"/>
          <p:cNvSpPr/>
          <p:nvPr/>
        </p:nvSpPr>
        <p:spPr>
          <a:xfrm>
            <a:off x="4699618" y="831989"/>
            <a:ext cx="2959015" cy="369332"/>
          </a:xfrm>
          <a:prstGeom prst="rect">
            <a:avLst/>
          </a:prstGeom>
        </p:spPr>
        <p:txBody>
          <a:bodyPr wrap="none">
            <a:spAutoFit/>
          </a:bodyPr>
          <a:lstStyle/>
          <a:p>
            <a:r>
              <a:rPr lang="fr-FR" dirty="0" smtClean="0"/>
              <a:t>Réaction magnétique d'induit</a:t>
            </a:r>
          </a:p>
        </p:txBody>
      </p:sp>
      <p:pic>
        <p:nvPicPr>
          <p:cNvPr id="9" name="Espace réservé du contenu 5"/>
          <p:cNvPicPr>
            <a:picLocks noChangeAspect="1"/>
          </p:cNvPicPr>
          <p:nvPr/>
        </p:nvPicPr>
        <p:blipFill rotWithShape="1">
          <a:blip r:embed="rId2"/>
          <a:srcRect l="52072" r="6907"/>
          <a:stretch/>
        </p:blipFill>
        <p:spPr>
          <a:xfrm>
            <a:off x="9360084" y="4166039"/>
            <a:ext cx="2743201" cy="2591840"/>
          </a:xfrm>
          <a:prstGeom prst="rect">
            <a:avLst/>
          </a:prstGeom>
        </p:spPr>
      </p:pic>
      <p:sp>
        <p:nvSpPr>
          <p:cNvPr id="10" name="Rectangle 9"/>
          <p:cNvSpPr/>
          <p:nvPr/>
        </p:nvSpPr>
        <p:spPr>
          <a:xfrm>
            <a:off x="5377560" y="505057"/>
            <a:ext cx="1380058" cy="369332"/>
          </a:xfrm>
          <a:prstGeom prst="rect">
            <a:avLst/>
          </a:prstGeom>
        </p:spPr>
        <p:txBody>
          <a:bodyPr wrap="none">
            <a:spAutoFit/>
          </a:bodyPr>
          <a:lstStyle/>
          <a:p>
            <a:r>
              <a:rPr lang="fr-FR" dirty="0" smtClean="0"/>
              <a:t>Génératrices</a:t>
            </a:r>
          </a:p>
        </p:txBody>
      </p:sp>
      <p:sp>
        <p:nvSpPr>
          <p:cNvPr id="11" name="Rectangle 10"/>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2952064453"/>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903509" y="2267631"/>
            <a:ext cx="5101393" cy="2304369"/>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566057" y="1451861"/>
            <a:ext cx="6096000" cy="4801314"/>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b="1" dirty="0"/>
              <a:t>Le galvanomètre à cadre mobile</a:t>
            </a:r>
          </a:p>
          <a:p>
            <a:pPr marL="285750" indent="-285750" algn="just">
              <a:buFont typeface="Arial" panose="020B0604020202020204" pitchFamily="34" charset="0"/>
              <a:buChar char="•"/>
            </a:pPr>
            <a:r>
              <a:rPr lang="el-GR" dirty="0" smtClean="0"/>
              <a:t>α</a:t>
            </a:r>
            <a:r>
              <a:rPr lang="fr-FR" dirty="0" smtClean="0"/>
              <a:t> </a:t>
            </a:r>
            <a:r>
              <a:rPr lang="fr-FR" dirty="0"/>
              <a:t>: angle entre L et B.</a:t>
            </a:r>
          </a:p>
          <a:p>
            <a:pPr marL="285750" indent="-285750" algn="just">
              <a:buFont typeface="Arial" panose="020B0604020202020204" pitchFamily="34" charset="0"/>
              <a:buChar char="•"/>
            </a:pPr>
            <a:r>
              <a:rPr lang="fr-FR" dirty="0" smtClean="0"/>
              <a:t>Les </a:t>
            </a:r>
            <a:r>
              <a:rPr lang="fr-FR" dirty="0"/>
              <a:t>forces développées proportionnelles à I entraînent le cadre en rotation. </a:t>
            </a:r>
            <a:endParaRPr lang="fr-FR" dirty="0" smtClean="0"/>
          </a:p>
          <a:p>
            <a:pPr marL="285750" indent="-285750" algn="just">
              <a:buFont typeface="Arial" panose="020B0604020202020204" pitchFamily="34" charset="0"/>
              <a:buChar char="•"/>
            </a:pPr>
            <a:r>
              <a:rPr lang="fr-FR" dirty="0" smtClean="0"/>
              <a:t>Le </a:t>
            </a:r>
            <a:r>
              <a:rPr lang="fr-FR" dirty="0"/>
              <a:t>mouvement de rotation est contré par un ressort antagoniste. </a:t>
            </a:r>
            <a:endParaRPr lang="fr-FR" dirty="0" smtClean="0"/>
          </a:p>
          <a:p>
            <a:pPr marL="285750" indent="-285750" algn="just">
              <a:buFont typeface="Arial" panose="020B0604020202020204" pitchFamily="34" charset="0"/>
              <a:buChar char="•"/>
            </a:pPr>
            <a:r>
              <a:rPr lang="fr-FR" dirty="0" smtClean="0"/>
              <a:t>Pour </a:t>
            </a:r>
            <a:r>
              <a:rPr lang="fr-FR" dirty="0"/>
              <a:t>un courant I, le cadre tourne d'un angle </a:t>
            </a:r>
            <a:r>
              <a:rPr lang="el-GR" dirty="0" smtClean="0"/>
              <a:t>α</a:t>
            </a:r>
            <a:r>
              <a:rPr lang="fr-FR" dirty="0" smtClean="0"/>
              <a:t>, </a:t>
            </a:r>
            <a:r>
              <a:rPr lang="fr-FR" dirty="0"/>
              <a:t>où s'établit un équilibre entre couple moteur et couple antagoniste.</a:t>
            </a:r>
          </a:p>
          <a:p>
            <a:pPr marL="285750" indent="-285750" algn="just">
              <a:buFont typeface="Arial" panose="020B0604020202020204" pitchFamily="34" charset="0"/>
              <a:buChar char="•"/>
            </a:pPr>
            <a:r>
              <a:rPr lang="fr-FR" dirty="0" smtClean="0"/>
              <a:t>Pour </a:t>
            </a:r>
            <a:r>
              <a:rPr lang="fr-FR" dirty="0"/>
              <a:t>un courant </a:t>
            </a:r>
            <a:r>
              <a:rPr lang="fr-FR" dirty="0" smtClean="0"/>
              <a:t>I</a:t>
            </a:r>
            <a:r>
              <a:rPr lang="fr-FR" baseline="-25000" dirty="0" smtClean="0"/>
              <a:t>max</a:t>
            </a:r>
            <a:r>
              <a:rPr lang="fr-FR" dirty="0" smtClean="0"/>
              <a:t>, </a:t>
            </a:r>
            <a:r>
              <a:rPr lang="fr-FR" dirty="0"/>
              <a:t>l'aiguille dévie d'un angle α</a:t>
            </a:r>
            <a:r>
              <a:rPr lang="fr-FR" baseline="-25000" dirty="0" smtClean="0"/>
              <a:t>max</a:t>
            </a:r>
            <a:r>
              <a:rPr lang="fr-FR" dirty="0" smtClean="0"/>
              <a:t>. </a:t>
            </a:r>
            <a:r>
              <a:rPr lang="fr-FR" dirty="0"/>
              <a:t>L'instrument est en pleine déviation pour un courant nominal très faible. </a:t>
            </a:r>
            <a:endParaRPr lang="fr-FR" dirty="0" smtClean="0"/>
          </a:p>
          <a:p>
            <a:pPr marL="285750" indent="-285750" algn="just">
              <a:buFont typeface="Arial" panose="020B0604020202020204" pitchFamily="34" charset="0"/>
              <a:buChar char="•"/>
            </a:pPr>
            <a:r>
              <a:rPr lang="fr-FR" dirty="0" smtClean="0"/>
              <a:t>Il </a:t>
            </a:r>
            <a:r>
              <a:rPr lang="fr-FR" dirty="0"/>
              <a:t>ne doit pas être parcouru par un courant supérieur au courant de déviation maximum sous peine d'endommager le mécanisme (aiguille tordue, par exemple), voire même de détruire le bobinage du cadre mobile.</a:t>
            </a:r>
          </a:p>
          <a:p>
            <a:pPr marL="285750" indent="-285750" algn="just">
              <a:buFont typeface="Arial" panose="020B0604020202020204" pitchFamily="34" charset="0"/>
              <a:buChar char="•"/>
            </a:pPr>
            <a:r>
              <a:rPr lang="fr-FR" dirty="0" smtClean="0"/>
              <a:t>Le </a:t>
            </a:r>
            <a:r>
              <a:rPr lang="fr-FR" dirty="0"/>
              <a:t>cadre présentant une résistance r, la tension à ses bornes ne doit pas dépasser </a:t>
            </a:r>
            <a:r>
              <a:rPr lang="fr-FR" dirty="0" err="1"/>
              <a:t>U</a:t>
            </a:r>
            <a:r>
              <a:rPr lang="fr-FR" baseline="-25000" dirty="0" err="1"/>
              <a:t>max</a:t>
            </a:r>
            <a:r>
              <a:rPr lang="fr-FR" dirty="0"/>
              <a:t> = </a:t>
            </a:r>
            <a:r>
              <a:rPr lang="fr-FR" dirty="0" err="1" smtClean="0"/>
              <a:t>rI</a:t>
            </a:r>
            <a:r>
              <a:rPr lang="fr-FR" baseline="-25000" dirty="0" err="1" smtClean="0"/>
              <a:t>max</a:t>
            </a:r>
            <a:endParaRPr lang="fr-FR" baseline="-25000" dirty="0"/>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7" name="Rectangle 6"/>
          <p:cNvSpPr/>
          <p:nvPr/>
        </p:nvSpPr>
        <p:spPr>
          <a:xfrm>
            <a:off x="4723131" y="522123"/>
            <a:ext cx="2080249" cy="369332"/>
          </a:xfrm>
          <a:prstGeom prst="rect">
            <a:avLst/>
          </a:prstGeom>
        </p:spPr>
        <p:txBody>
          <a:bodyPr wrap="none">
            <a:spAutoFit/>
          </a:bodyPr>
          <a:lstStyle/>
          <a:p>
            <a:r>
              <a:rPr lang="fr-FR" dirty="0"/>
              <a:t>Organes de contrôle</a:t>
            </a:r>
          </a:p>
        </p:txBody>
      </p:sp>
      <p:sp>
        <p:nvSpPr>
          <p:cNvPr id="8" name="Rectangle 7"/>
          <p:cNvSpPr/>
          <p:nvPr/>
        </p:nvSpPr>
        <p:spPr>
          <a:xfrm>
            <a:off x="4431885" y="802326"/>
            <a:ext cx="2763705" cy="369332"/>
          </a:xfrm>
          <a:prstGeom prst="rect">
            <a:avLst/>
          </a:prstGeom>
        </p:spPr>
        <p:txBody>
          <a:bodyPr wrap="none">
            <a:spAutoFit/>
          </a:bodyPr>
          <a:lstStyle/>
          <a:p>
            <a:r>
              <a:rPr lang="fr-FR" b="1" dirty="0" smtClean="0"/>
              <a:t>Ampèremètre </a:t>
            </a:r>
            <a:r>
              <a:rPr lang="fr-FR" b="1" dirty="0"/>
              <a:t>et voltmètre</a:t>
            </a:r>
          </a:p>
        </p:txBody>
      </p:sp>
    </p:spTree>
    <p:extLst>
      <p:ext uri="{BB962C8B-B14F-4D97-AF65-F5344CB8AC3E}">
        <p14:creationId xmlns:p14="http://schemas.microsoft.com/office/powerpoint/2010/main" val="3665853687"/>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8342484" y="70356"/>
            <a:ext cx="2136240" cy="1432711"/>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315684" y="2290775"/>
            <a:ext cx="6096000" cy="4247317"/>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b="1" dirty="0" smtClean="0"/>
              <a:t>Ampèremètre</a:t>
            </a:r>
            <a:endParaRPr lang="fr-FR" b="1" dirty="0"/>
          </a:p>
          <a:p>
            <a:pPr marL="285750" indent="-285750" algn="just">
              <a:buFont typeface="Arial" panose="020B0604020202020204" pitchFamily="34" charset="0"/>
              <a:buChar char="•"/>
            </a:pPr>
            <a:r>
              <a:rPr lang="fr-FR" dirty="0"/>
              <a:t>L'ampèremètre devant mesurer une intensité doit être branché en série dans le circuit à contrôler.</a:t>
            </a:r>
          </a:p>
          <a:p>
            <a:pPr marL="285750" indent="-285750" algn="just">
              <a:buFont typeface="Arial" panose="020B0604020202020204" pitchFamily="34" charset="0"/>
              <a:buChar char="•"/>
            </a:pPr>
            <a:r>
              <a:rPr lang="fr-FR" dirty="0" smtClean="0"/>
              <a:t>Le </a:t>
            </a:r>
            <a:r>
              <a:rPr lang="fr-FR" dirty="0"/>
              <a:t>galvanomètre ne peut supporter qu'un faible courant, il est donc hors de question qu'il soit traversé par la totalité du courant I qui peut être très élevé.</a:t>
            </a:r>
          </a:p>
          <a:p>
            <a:pPr marL="285750" indent="-285750" algn="just">
              <a:buFont typeface="Arial" panose="020B0604020202020204" pitchFamily="34" charset="0"/>
              <a:buChar char="•"/>
            </a:pPr>
            <a:r>
              <a:rPr lang="fr-FR" dirty="0" smtClean="0"/>
              <a:t>On </a:t>
            </a:r>
            <a:r>
              <a:rPr lang="fr-FR" dirty="0"/>
              <a:t>va donc le brancher en parallèle sur un circuit chargé de dériver la plus grande partie du courant.</a:t>
            </a:r>
          </a:p>
          <a:p>
            <a:pPr marL="285750" indent="-285750" algn="just">
              <a:buFont typeface="Arial" panose="020B0604020202020204" pitchFamily="34" charset="0"/>
              <a:buChar char="•"/>
            </a:pPr>
            <a:r>
              <a:rPr lang="fr-FR" dirty="0" smtClean="0"/>
              <a:t>Cette </a:t>
            </a:r>
            <a:r>
              <a:rPr lang="fr-FR" dirty="0"/>
              <a:t>résistance de dérivation est appelée un shunt. </a:t>
            </a:r>
            <a:endParaRPr lang="fr-FR" dirty="0" smtClean="0"/>
          </a:p>
          <a:p>
            <a:pPr marL="285750" indent="-285750" algn="just">
              <a:buFont typeface="Arial" panose="020B0604020202020204" pitchFamily="34" charset="0"/>
              <a:buChar char="•"/>
            </a:pPr>
            <a:r>
              <a:rPr lang="fr-FR" dirty="0" smtClean="0"/>
              <a:t>Un </a:t>
            </a:r>
            <a:r>
              <a:rPr lang="fr-FR" dirty="0"/>
              <a:t>shunt est une résistance de très faible valeur.</a:t>
            </a:r>
          </a:p>
          <a:p>
            <a:pPr marL="285750" indent="-285750" algn="just">
              <a:buFont typeface="Arial" panose="020B0604020202020204" pitchFamily="34" charset="0"/>
              <a:buChar char="•"/>
            </a:pPr>
            <a:r>
              <a:rPr lang="fr-FR" dirty="0" smtClean="0"/>
              <a:t>Il </a:t>
            </a:r>
            <a:r>
              <a:rPr lang="fr-FR" dirty="0"/>
              <a:t>est en général réalisé par une plaquette de matériau conducteur (très faible résistance), dont on augmente la résistance jusqu'à la résistance voulue en pratiquant des encoches dans la matière, donc en diminuant sa surface (revoyez la formule de R fonction de P).</a:t>
            </a:r>
          </a:p>
        </p:txBody>
      </p:sp>
      <p:pic>
        <p:nvPicPr>
          <p:cNvPr id="6" name="Image 5"/>
          <p:cNvPicPr>
            <a:picLocks noChangeAspect="1"/>
          </p:cNvPicPr>
          <p:nvPr/>
        </p:nvPicPr>
        <p:blipFill rotWithShape="1">
          <a:blip r:embed="rId3"/>
          <a:srcRect t="28922"/>
          <a:stretch/>
        </p:blipFill>
        <p:spPr>
          <a:xfrm>
            <a:off x="6879771" y="1610213"/>
            <a:ext cx="5225144" cy="3006739"/>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8" name="Rectangle 7"/>
          <p:cNvSpPr/>
          <p:nvPr/>
        </p:nvSpPr>
        <p:spPr>
          <a:xfrm>
            <a:off x="4723131" y="522123"/>
            <a:ext cx="2080249" cy="369332"/>
          </a:xfrm>
          <a:prstGeom prst="rect">
            <a:avLst/>
          </a:prstGeom>
        </p:spPr>
        <p:txBody>
          <a:bodyPr wrap="none">
            <a:spAutoFit/>
          </a:bodyPr>
          <a:lstStyle/>
          <a:p>
            <a:r>
              <a:rPr lang="fr-FR" dirty="0"/>
              <a:t>Organes de contrôle</a:t>
            </a:r>
          </a:p>
        </p:txBody>
      </p:sp>
      <p:sp>
        <p:nvSpPr>
          <p:cNvPr id="9" name="Rectangle 8"/>
          <p:cNvSpPr/>
          <p:nvPr/>
        </p:nvSpPr>
        <p:spPr>
          <a:xfrm>
            <a:off x="4431885" y="802326"/>
            <a:ext cx="2763705" cy="369332"/>
          </a:xfrm>
          <a:prstGeom prst="rect">
            <a:avLst/>
          </a:prstGeom>
        </p:spPr>
        <p:txBody>
          <a:bodyPr wrap="none">
            <a:spAutoFit/>
          </a:bodyPr>
          <a:lstStyle/>
          <a:p>
            <a:r>
              <a:rPr lang="fr-FR" b="1" dirty="0" smtClean="0"/>
              <a:t>Ampèremètre </a:t>
            </a:r>
            <a:r>
              <a:rPr lang="fr-FR" b="1" dirty="0"/>
              <a:t>et voltmètre</a:t>
            </a:r>
          </a:p>
        </p:txBody>
      </p:sp>
      <p:pic>
        <p:nvPicPr>
          <p:cNvPr id="3" name="Image 2"/>
          <p:cNvPicPr>
            <a:picLocks noChangeAspect="1"/>
          </p:cNvPicPr>
          <p:nvPr/>
        </p:nvPicPr>
        <p:blipFill>
          <a:blip r:embed="rId4"/>
          <a:stretch>
            <a:fillRect/>
          </a:stretch>
        </p:blipFill>
        <p:spPr>
          <a:xfrm>
            <a:off x="116020" y="1300536"/>
            <a:ext cx="6687360" cy="861360"/>
          </a:xfrm>
          <a:prstGeom prst="rect">
            <a:avLst/>
          </a:prstGeom>
        </p:spPr>
        <p:style>
          <a:lnRef idx="2">
            <a:schemeClr val="accent2"/>
          </a:lnRef>
          <a:fillRef idx="1">
            <a:schemeClr val="lt1"/>
          </a:fillRef>
          <a:effectRef idx="0">
            <a:schemeClr val="accent2"/>
          </a:effectRef>
          <a:fontRef idx="minor">
            <a:schemeClr val="dk1"/>
          </a:fontRef>
        </p:style>
      </p:pic>
      <mc:AlternateContent xmlns:mc="http://schemas.openxmlformats.org/markup-compatibility/2006" xmlns:a14="http://schemas.microsoft.com/office/drawing/2010/main">
        <mc:Choice Requires="a14">
          <p:sp>
            <p:nvSpPr>
              <p:cNvPr id="10" name="Rectangle 9"/>
              <p:cNvSpPr/>
              <p:nvPr/>
            </p:nvSpPr>
            <p:spPr>
              <a:xfrm>
                <a:off x="6879771" y="4697311"/>
                <a:ext cx="5225143" cy="102617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I</a:t>
                </a:r>
                <a:r>
                  <a:rPr lang="fr-FR" baseline="-25000" dirty="0"/>
                  <a:t>T</a:t>
                </a:r>
                <a:r>
                  <a:rPr lang="fr-FR" dirty="0"/>
                  <a:t> = I</a:t>
                </a:r>
                <a:r>
                  <a:rPr lang="fr-FR" baseline="-25000" dirty="0"/>
                  <a:t>G</a:t>
                </a:r>
                <a:r>
                  <a:rPr lang="fr-FR" dirty="0"/>
                  <a:t> + I</a:t>
                </a:r>
                <a:r>
                  <a:rPr lang="fr-FR" baseline="-25000" dirty="0"/>
                  <a:t>s</a:t>
                </a:r>
                <a:r>
                  <a:rPr lang="fr-FR" dirty="0"/>
                  <a:t>, </a:t>
                </a:r>
                <a:endParaRPr lang="fr-FR" dirty="0" smtClean="0"/>
              </a:p>
              <a:p>
                <a:r>
                  <a:rPr lang="fr-FR" dirty="0" smtClean="0"/>
                  <a:t>r </a:t>
                </a:r>
                <a:r>
                  <a:rPr lang="fr-FR" dirty="0"/>
                  <a:t>est en parallèle sur S, </a:t>
                </a:r>
                <a:endParaRPr lang="fr-FR" dirty="0" smtClean="0"/>
              </a:p>
              <a:p>
                <a:r>
                  <a:rPr lang="fr-FR" dirty="0" smtClean="0"/>
                  <a:t>La </a:t>
                </a:r>
                <a:r>
                  <a:rPr lang="fr-FR" dirty="0"/>
                  <a:t>résistance équivalente de r et S est </a:t>
                </a:r>
                <a:r>
                  <a:rPr lang="fr-FR" dirty="0" smtClean="0"/>
                  <a:t>: </a:t>
                </a:r>
                <a14:m>
                  <m:oMath xmlns:m="http://schemas.openxmlformats.org/officeDocument/2006/math">
                    <m:f>
                      <m:fPr>
                        <m:ctrlPr>
                          <a:rPr lang="fr-FR" i="1" smtClean="0">
                            <a:latin typeface="Cambria Math" panose="02040503050406030204" pitchFamily="18" charset="0"/>
                          </a:rPr>
                        </m:ctrlPr>
                      </m:fPr>
                      <m:num>
                        <m:r>
                          <a:rPr lang="fr-FR" b="0" i="1" smtClean="0">
                            <a:latin typeface="Cambria Math" panose="02040503050406030204" pitchFamily="18" charset="0"/>
                          </a:rPr>
                          <m:t>𝑟</m:t>
                        </m:r>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𝑠</m:t>
                        </m:r>
                      </m:num>
                      <m:den>
                        <m:r>
                          <a:rPr lang="fr-FR" b="0" i="1" smtClean="0">
                            <a:latin typeface="Cambria Math" panose="02040503050406030204" pitchFamily="18" charset="0"/>
                          </a:rPr>
                          <m:t>𝑟</m:t>
                        </m:r>
                        <m:r>
                          <a:rPr lang="fr-FR" b="0" i="1" smtClean="0">
                            <a:latin typeface="Cambria Math" panose="02040503050406030204" pitchFamily="18" charset="0"/>
                          </a:rPr>
                          <m:t>+</m:t>
                        </m:r>
                        <m:r>
                          <a:rPr lang="fr-FR" b="0" i="1" smtClean="0">
                            <a:latin typeface="Cambria Math" panose="02040503050406030204" pitchFamily="18" charset="0"/>
                          </a:rPr>
                          <m:t>𝑠</m:t>
                        </m:r>
                      </m:den>
                    </m:f>
                  </m:oMath>
                </a14:m>
                <a:endParaRPr lang="fr-FR" dirty="0"/>
              </a:p>
            </p:txBody>
          </p:sp>
        </mc:Choice>
        <mc:Fallback xmlns="">
          <p:sp>
            <p:nvSpPr>
              <p:cNvPr id="10" name="Rectangle 9"/>
              <p:cNvSpPr>
                <a:spLocks noRot="1" noChangeAspect="1" noMove="1" noResize="1" noEditPoints="1" noAdjustHandles="1" noChangeArrowheads="1" noChangeShapeType="1" noTextEdit="1"/>
              </p:cNvSpPr>
              <p:nvPr/>
            </p:nvSpPr>
            <p:spPr>
              <a:xfrm>
                <a:off x="6879771" y="4697311"/>
                <a:ext cx="5225143" cy="1026178"/>
              </a:xfrm>
              <a:prstGeom prst="rect">
                <a:avLst/>
              </a:prstGeom>
              <a:blipFill>
                <a:blip r:embed="rId5"/>
                <a:stretch>
                  <a:fillRect l="-931" t="-2941" b="-2941"/>
                </a:stretch>
              </a:blipFill>
            </p:spPr>
            <p:txBody>
              <a:bodyPr/>
              <a:lstStyle/>
              <a:p>
                <a:r>
                  <a:rPr lang="fr-FR">
                    <a:noFill/>
                  </a:rPr>
                  <a:t> </a:t>
                </a:r>
              </a:p>
            </p:txBody>
          </p:sp>
        </mc:Fallback>
      </mc:AlternateContent>
      <p:sp>
        <p:nvSpPr>
          <p:cNvPr id="11" name="Rectangle 10"/>
          <p:cNvSpPr/>
          <p:nvPr/>
        </p:nvSpPr>
        <p:spPr>
          <a:xfrm>
            <a:off x="6879770" y="5803849"/>
            <a:ext cx="5225143"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La résistance du shunt doit être très faible, de façon à ce que l'appareil de mesure ne se comporte pas comme une résistance venant diminuer I.</a:t>
            </a:r>
          </a:p>
        </p:txBody>
      </p:sp>
    </p:spTree>
    <p:extLst>
      <p:ext uri="{BB962C8B-B14F-4D97-AF65-F5344CB8AC3E}">
        <p14:creationId xmlns:p14="http://schemas.microsoft.com/office/powerpoint/2010/main" val="77307764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1973639" y="1295200"/>
            <a:ext cx="7573132" cy="3353000"/>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433833" y="5148215"/>
            <a:ext cx="8652744"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a:t>Ampèremètre</a:t>
            </a:r>
          </a:p>
          <a:p>
            <a:r>
              <a:rPr lang="fr-FR" dirty="0" smtClean="0"/>
              <a:t>Il </a:t>
            </a:r>
            <a:r>
              <a:rPr lang="fr-FR" dirty="0"/>
              <a:t>existe deux types d'indicateurs d'intensité basés sur le galvanomètre à </a:t>
            </a:r>
            <a:r>
              <a:rPr lang="fr-FR" dirty="0" smtClean="0"/>
              <a:t>cadre</a:t>
            </a:r>
            <a:endParaRPr lang="fr-FR" dirty="0"/>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7" name="Rectangle 6"/>
          <p:cNvSpPr/>
          <p:nvPr/>
        </p:nvSpPr>
        <p:spPr>
          <a:xfrm>
            <a:off x="4723131" y="522123"/>
            <a:ext cx="2080249" cy="369332"/>
          </a:xfrm>
          <a:prstGeom prst="rect">
            <a:avLst/>
          </a:prstGeom>
        </p:spPr>
        <p:txBody>
          <a:bodyPr wrap="none">
            <a:spAutoFit/>
          </a:bodyPr>
          <a:lstStyle/>
          <a:p>
            <a:r>
              <a:rPr lang="fr-FR" dirty="0"/>
              <a:t>Organes de contrôle</a:t>
            </a:r>
          </a:p>
        </p:txBody>
      </p:sp>
      <p:sp>
        <p:nvSpPr>
          <p:cNvPr id="8" name="Rectangle 7"/>
          <p:cNvSpPr/>
          <p:nvPr/>
        </p:nvSpPr>
        <p:spPr>
          <a:xfrm>
            <a:off x="4431885" y="802326"/>
            <a:ext cx="2763705" cy="369332"/>
          </a:xfrm>
          <a:prstGeom prst="rect">
            <a:avLst/>
          </a:prstGeom>
        </p:spPr>
        <p:txBody>
          <a:bodyPr wrap="none">
            <a:spAutoFit/>
          </a:bodyPr>
          <a:lstStyle/>
          <a:p>
            <a:r>
              <a:rPr lang="fr-FR" b="1" dirty="0" smtClean="0"/>
              <a:t>Ampèremètre </a:t>
            </a:r>
            <a:r>
              <a:rPr lang="fr-FR" b="1" dirty="0"/>
              <a:t>et voltmètre</a:t>
            </a:r>
          </a:p>
        </p:txBody>
      </p:sp>
    </p:spTree>
    <p:extLst>
      <p:ext uri="{BB962C8B-B14F-4D97-AF65-F5344CB8AC3E}">
        <p14:creationId xmlns:p14="http://schemas.microsoft.com/office/powerpoint/2010/main" val="3669492596"/>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690875" y="2363277"/>
            <a:ext cx="4935068" cy="2557066"/>
          </a:xfrm>
          <a:prstGeom prst="rect">
            <a:avLst/>
          </a:prstGeom>
        </p:spPr>
        <p:style>
          <a:lnRef idx="2">
            <a:schemeClr val="accent2"/>
          </a:lnRef>
          <a:fillRef idx="1">
            <a:schemeClr val="lt1"/>
          </a:fillRef>
          <a:effectRef idx="0">
            <a:schemeClr val="accent2"/>
          </a:effectRef>
          <a:fontRef idx="minor">
            <a:schemeClr val="dk1"/>
          </a:fontRef>
        </p:style>
      </p:pic>
      <mc:AlternateContent xmlns:mc="http://schemas.openxmlformats.org/markup-compatibility/2006" xmlns:a14="http://schemas.microsoft.com/office/drawing/2010/main">
        <mc:Choice Requires="a14">
          <p:sp>
            <p:nvSpPr>
              <p:cNvPr id="4" name="Rectangle 3"/>
              <p:cNvSpPr/>
              <p:nvPr/>
            </p:nvSpPr>
            <p:spPr>
              <a:xfrm>
                <a:off x="435429" y="1828063"/>
                <a:ext cx="6096000" cy="3379067"/>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gn="just"/>
                <a:r>
                  <a:rPr lang="fr-FR" b="1" dirty="0" smtClean="0"/>
                  <a:t>Voltmètre</a:t>
                </a:r>
              </a:p>
              <a:p>
                <a:pPr algn="just"/>
                <a:r>
                  <a:rPr lang="fr-FR" dirty="0" smtClean="0"/>
                  <a:t>Le </a:t>
                </a:r>
                <a:r>
                  <a:rPr lang="fr-FR" dirty="0"/>
                  <a:t>galvanomètre doit être branché en dérivation aux bornes de l'élément dont on veut mesurer la tension.</a:t>
                </a:r>
              </a:p>
              <a:p>
                <a:pPr algn="just"/>
                <a:r>
                  <a:rPr lang="fr-FR" dirty="0" smtClean="0"/>
                  <a:t>Nous </a:t>
                </a:r>
                <a:r>
                  <a:rPr lang="fr-FR" dirty="0"/>
                  <a:t>avons vu que le cadre du galvanomètre ne peut supporter qu'un courant </a:t>
                </a:r>
                <a:r>
                  <a:rPr lang="fr-FR" dirty="0" smtClean="0"/>
                  <a:t>I</a:t>
                </a:r>
                <a:r>
                  <a:rPr lang="fr-FR" baseline="-25000" dirty="0" smtClean="0"/>
                  <a:t>max</a:t>
                </a:r>
                <a:r>
                  <a:rPr lang="fr-FR" dirty="0" smtClean="0"/>
                  <a:t> </a:t>
                </a:r>
                <a:r>
                  <a:rPr lang="fr-FR" dirty="0"/>
                  <a:t>de faible valeur. </a:t>
                </a:r>
                <a:endParaRPr lang="fr-FR" dirty="0" smtClean="0"/>
              </a:p>
              <a:p>
                <a:pPr algn="just"/>
                <a:r>
                  <a:rPr lang="fr-FR" dirty="0" smtClean="0"/>
                  <a:t>Si </a:t>
                </a:r>
                <a:r>
                  <a:rPr lang="fr-FR" dirty="0"/>
                  <a:t>la tension U est importante, le courant dans le cadre </a:t>
                </a:r>
                <a:r>
                  <a:rPr lang="fr-FR" dirty="0" smtClean="0"/>
                  <a:t>sera</a:t>
                </a:r>
              </a:p>
              <a:p>
                <a:pPr algn="just"/>
                <a14:m>
                  <m:oMathPara xmlns:m="http://schemas.openxmlformats.org/officeDocument/2006/math">
                    <m:oMathParaPr>
                      <m:jc m:val="centerGroup"/>
                    </m:oMathParaPr>
                    <m:oMath xmlns:m="http://schemas.openxmlformats.org/officeDocument/2006/math">
                      <m:r>
                        <a:rPr lang="fr-FR" b="0" i="1" smtClean="0">
                          <a:latin typeface="Cambria Math" panose="02040503050406030204" pitchFamily="18" charset="0"/>
                        </a:rPr>
                        <m:t>𝐼</m:t>
                      </m:r>
                      <m:r>
                        <a:rPr lang="fr-FR" b="0" i="1" smtClean="0">
                          <a:latin typeface="Cambria Math" panose="02040503050406030204" pitchFamily="18" charset="0"/>
                        </a:rPr>
                        <m:t>=</m:t>
                      </m:r>
                      <m:f>
                        <m:fPr>
                          <m:ctrlPr>
                            <a:rPr lang="fr-FR" b="0" i="1" smtClean="0">
                              <a:latin typeface="Cambria Math" panose="02040503050406030204" pitchFamily="18" charset="0"/>
                            </a:rPr>
                          </m:ctrlPr>
                        </m:fPr>
                        <m:num>
                          <m:r>
                            <a:rPr lang="fr-FR" b="0" i="1" smtClean="0">
                              <a:latin typeface="Cambria Math" panose="02040503050406030204" pitchFamily="18" charset="0"/>
                            </a:rPr>
                            <m:t>𝑈</m:t>
                          </m:r>
                        </m:num>
                        <m:den>
                          <m:r>
                            <a:rPr lang="fr-FR" b="0" i="1" smtClean="0">
                              <a:latin typeface="Cambria Math" panose="02040503050406030204" pitchFamily="18" charset="0"/>
                            </a:rPr>
                            <m:t>𝑟</m:t>
                          </m:r>
                        </m:den>
                      </m:f>
                      <m:r>
                        <a:rPr lang="fr-FR" b="0" i="1" smtClean="0">
                          <a:latin typeface="Cambria Math" panose="02040503050406030204" pitchFamily="18" charset="0"/>
                          <a:ea typeface="Cambria Math" panose="02040503050406030204" pitchFamily="18" charset="0"/>
                        </a:rPr>
                        <m:t>&gt;</m:t>
                      </m:r>
                      <m:sSub>
                        <m:sSubPr>
                          <m:ctrlPr>
                            <a:rPr lang="fr-FR" b="0" i="1" smtClean="0">
                              <a:latin typeface="Cambria Math" panose="02040503050406030204" pitchFamily="18" charset="0"/>
                              <a:ea typeface="Cambria Math" panose="02040503050406030204" pitchFamily="18" charset="0"/>
                            </a:rPr>
                          </m:ctrlPr>
                        </m:sSubPr>
                        <m:e>
                          <m:r>
                            <a:rPr lang="fr-FR" b="0" i="1" smtClean="0">
                              <a:latin typeface="Cambria Math" panose="02040503050406030204" pitchFamily="18" charset="0"/>
                              <a:ea typeface="Cambria Math" panose="02040503050406030204" pitchFamily="18" charset="0"/>
                            </a:rPr>
                            <m:t>𝐼</m:t>
                          </m:r>
                        </m:e>
                        <m:sub>
                          <m:r>
                            <a:rPr lang="fr-FR" b="0" i="1" smtClean="0">
                              <a:latin typeface="Cambria Math" panose="02040503050406030204" pitchFamily="18" charset="0"/>
                              <a:ea typeface="Cambria Math" panose="02040503050406030204" pitchFamily="18" charset="0"/>
                            </a:rPr>
                            <m:t>𝑚𝑎𝑥</m:t>
                          </m:r>
                        </m:sub>
                      </m:sSub>
                    </m:oMath>
                  </m:oMathPara>
                </a14:m>
                <a:endParaRPr lang="fr-FR" dirty="0" smtClean="0"/>
              </a:p>
              <a:p>
                <a:pPr algn="just"/>
                <a:r>
                  <a:rPr lang="fr-FR" dirty="0" smtClean="0"/>
                  <a:t>Il </a:t>
                </a:r>
                <a:r>
                  <a:rPr lang="fr-FR" dirty="0"/>
                  <a:t>faut donc limiter ce courant.</a:t>
                </a:r>
              </a:p>
              <a:p>
                <a:pPr algn="just"/>
                <a:r>
                  <a:rPr lang="fr-FR" dirty="0" smtClean="0"/>
                  <a:t>Pour </a:t>
                </a:r>
                <a:r>
                  <a:rPr lang="fr-FR" dirty="0"/>
                  <a:t>ce faire, on va adjoindre au cadre de résistance r une résistance de forte valeur (R</a:t>
                </a:r>
                <a:r>
                  <a:rPr lang="fr-FR" baseline="-25000" dirty="0"/>
                  <a:t>ADD</a:t>
                </a:r>
                <a:r>
                  <a:rPr lang="fr-FR" dirty="0"/>
                  <a:t>) branchée en série avec le cadre, le tout étant en parallèle sur l'élément à mesurer.</a:t>
                </a:r>
              </a:p>
            </p:txBody>
          </p:sp>
        </mc:Choice>
        <mc:Fallback xmlns="">
          <p:sp>
            <p:nvSpPr>
              <p:cNvPr id="4" name="Rectangle 3"/>
              <p:cNvSpPr>
                <a:spLocks noRot="1" noChangeAspect="1" noMove="1" noResize="1" noEditPoints="1" noAdjustHandles="1" noChangeArrowheads="1" noChangeShapeType="1" noTextEdit="1"/>
              </p:cNvSpPr>
              <p:nvPr/>
            </p:nvSpPr>
            <p:spPr>
              <a:xfrm>
                <a:off x="435429" y="1828063"/>
                <a:ext cx="6096000" cy="3379067"/>
              </a:xfrm>
              <a:prstGeom prst="rect">
                <a:avLst/>
              </a:prstGeom>
              <a:blipFill>
                <a:blip r:embed="rId3"/>
                <a:stretch>
                  <a:fillRect l="-699" t="-899" r="-798" b="-1799"/>
                </a:stretch>
              </a:blipFill>
            </p:spPr>
            <p:txBody>
              <a:bodyPr/>
              <a:lstStyle/>
              <a:p>
                <a:r>
                  <a:rPr lang="fr-FR">
                    <a:noFill/>
                  </a:rPr>
                  <a:t> </a:t>
                </a:r>
              </a:p>
            </p:txBody>
          </p:sp>
        </mc:Fallback>
      </mc:AlternateContent>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7" name="Rectangle 6"/>
          <p:cNvSpPr/>
          <p:nvPr/>
        </p:nvSpPr>
        <p:spPr>
          <a:xfrm>
            <a:off x="4723131" y="522123"/>
            <a:ext cx="2080249" cy="369332"/>
          </a:xfrm>
          <a:prstGeom prst="rect">
            <a:avLst/>
          </a:prstGeom>
        </p:spPr>
        <p:txBody>
          <a:bodyPr wrap="none">
            <a:spAutoFit/>
          </a:bodyPr>
          <a:lstStyle/>
          <a:p>
            <a:r>
              <a:rPr lang="fr-FR" dirty="0"/>
              <a:t>Organes de contrôle</a:t>
            </a:r>
          </a:p>
        </p:txBody>
      </p:sp>
      <p:sp>
        <p:nvSpPr>
          <p:cNvPr id="8" name="Rectangle 7"/>
          <p:cNvSpPr/>
          <p:nvPr/>
        </p:nvSpPr>
        <p:spPr>
          <a:xfrm>
            <a:off x="4431885" y="802326"/>
            <a:ext cx="2763705" cy="369332"/>
          </a:xfrm>
          <a:prstGeom prst="rect">
            <a:avLst/>
          </a:prstGeom>
        </p:spPr>
        <p:txBody>
          <a:bodyPr wrap="none">
            <a:spAutoFit/>
          </a:bodyPr>
          <a:lstStyle/>
          <a:p>
            <a:r>
              <a:rPr lang="fr-FR" b="1" dirty="0" smtClean="0"/>
              <a:t>Ampèremètre </a:t>
            </a:r>
            <a:r>
              <a:rPr lang="fr-FR" b="1" dirty="0"/>
              <a:t>et voltmètre</a:t>
            </a:r>
          </a:p>
        </p:txBody>
      </p:sp>
    </p:spTree>
    <p:extLst>
      <p:ext uri="{BB962C8B-B14F-4D97-AF65-F5344CB8AC3E}">
        <p14:creationId xmlns:p14="http://schemas.microsoft.com/office/powerpoint/2010/main" val="1738486423"/>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7043080" y="1229022"/>
            <a:ext cx="5007405" cy="3395225"/>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246959" y="1207928"/>
            <a:ext cx="6632811"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On retrouve </a:t>
            </a:r>
            <a:r>
              <a:rPr lang="fr-FR" dirty="0" smtClean="0"/>
              <a:t>le </a:t>
            </a:r>
            <a:r>
              <a:rPr lang="fr-FR" dirty="0"/>
              <a:t>diviseur de </a:t>
            </a:r>
            <a:r>
              <a:rPr lang="fr-FR" dirty="0" smtClean="0"/>
              <a:t>tension: U2 </a:t>
            </a:r>
            <a:r>
              <a:rPr lang="fr-FR" dirty="0"/>
              <a:t>= k x U ; </a:t>
            </a:r>
            <a:endParaRPr lang="fr-FR" dirty="0" smtClean="0"/>
          </a:p>
          <a:p>
            <a:pPr marL="285750" indent="-285750" algn="just">
              <a:buFont typeface="Arial" panose="020B0604020202020204" pitchFamily="34" charset="0"/>
              <a:buChar char="•"/>
            </a:pPr>
            <a:r>
              <a:rPr lang="fr-FR" dirty="0" smtClean="0"/>
              <a:t>R</a:t>
            </a:r>
            <a:r>
              <a:rPr lang="fr-FR" baseline="-25000" dirty="0" smtClean="0"/>
              <a:t>ADD</a:t>
            </a:r>
            <a:r>
              <a:rPr lang="fr-FR" dirty="0" smtClean="0"/>
              <a:t> </a:t>
            </a:r>
            <a:r>
              <a:rPr lang="fr-FR" dirty="0"/>
              <a:t>est appelée parfois résistance multiplicatrice. </a:t>
            </a:r>
            <a:endParaRPr lang="fr-FR" dirty="0" smtClean="0"/>
          </a:p>
          <a:p>
            <a:pPr marL="285750" indent="-285750" algn="just">
              <a:buFont typeface="Arial" panose="020B0604020202020204" pitchFamily="34" charset="0"/>
              <a:buChar char="•"/>
            </a:pPr>
            <a:r>
              <a:rPr lang="fr-FR" dirty="0" smtClean="0"/>
              <a:t>On </a:t>
            </a:r>
            <a:r>
              <a:rPr lang="fr-FR" dirty="0"/>
              <a:t>note que U2 sera bien proportionnelle à U. </a:t>
            </a:r>
            <a:endParaRPr lang="fr-FR" dirty="0" smtClean="0"/>
          </a:p>
          <a:p>
            <a:pPr marL="285750" indent="-285750" algn="just">
              <a:buFont typeface="Arial" panose="020B0604020202020204" pitchFamily="34" charset="0"/>
              <a:buChar char="•"/>
            </a:pPr>
            <a:r>
              <a:rPr lang="fr-FR" dirty="0" smtClean="0"/>
              <a:t>Il </a:t>
            </a:r>
            <a:r>
              <a:rPr lang="fr-FR" dirty="0"/>
              <a:t>ne reste qu'à graduer le cadran de l'instrument en conséquence.</a:t>
            </a:r>
          </a:p>
          <a:p>
            <a:pPr marL="285750" indent="-285750" algn="just">
              <a:buFont typeface="Arial" panose="020B0604020202020204" pitchFamily="34" charset="0"/>
              <a:buChar char="•"/>
            </a:pPr>
            <a:r>
              <a:rPr lang="fr-FR" dirty="0" smtClean="0"/>
              <a:t>R</a:t>
            </a:r>
            <a:r>
              <a:rPr lang="fr-FR" baseline="-25000" dirty="0" smtClean="0"/>
              <a:t>ADD</a:t>
            </a:r>
            <a:r>
              <a:rPr lang="fr-FR" dirty="0" smtClean="0"/>
              <a:t> </a:t>
            </a:r>
            <a:r>
              <a:rPr lang="fr-FR" dirty="0"/>
              <a:t>sera calculée de façon à ce que U2 ne dépasse pas </a:t>
            </a:r>
            <a:r>
              <a:rPr lang="fr-FR" dirty="0" err="1" smtClean="0"/>
              <a:t>r.I</a:t>
            </a:r>
            <a:r>
              <a:rPr lang="fr-FR" baseline="-25000" dirty="0" err="1" smtClean="0"/>
              <a:t>max</a:t>
            </a:r>
            <a:r>
              <a:rPr lang="fr-FR" dirty="0" smtClean="0"/>
              <a:t> </a:t>
            </a:r>
            <a:r>
              <a:rPr lang="fr-FR" dirty="0"/>
              <a:t>du cadre mobile.</a:t>
            </a:r>
          </a:p>
          <a:p>
            <a:pPr marL="285750" indent="-285750" algn="just">
              <a:buFont typeface="Arial" panose="020B0604020202020204" pitchFamily="34" charset="0"/>
              <a:buChar char="•"/>
            </a:pPr>
            <a:r>
              <a:rPr lang="fr-FR" dirty="0" smtClean="0"/>
              <a:t>On </a:t>
            </a:r>
            <a:r>
              <a:rPr lang="fr-FR" dirty="0"/>
              <a:t>a intérêt à avoir </a:t>
            </a:r>
            <a:r>
              <a:rPr lang="fr-FR" dirty="0" smtClean="0"/>
              <a:t>R</a:t>
            </a:r>
            <a:r>
              <a:rPr lang="fr-FR" baseline="-25000" dirty="0" smtClean="0"/>
              <a:t>ADD</a:t>
            </a:r>
            <a:r>
              <a:rPr lang="fr-FR" dirty="0" smtClean="0"/>
              <a:t> </a:t>
            </a:r>
            <a:r>
              <a:rPr lang="fr-FR" dirty="0"/>
              <a:t>+ r très grand devant </a:t>
            </a:r>
            <a:r>
              <a:rPr lang="fr-FR" dirty="0" smtClean="0"/>
              <a:t>R:</a:t>
            </a:r>
          </a:p>
          <a:p>
            <a:pPr marL="285750" indent="-285750" algn="just">
              <a:buFont typeface="Arial" panose="020B0604020202020204" pitchFamily="34" charset="0"/>
              <a:buChar char="•"/>
            </a:pPr>
            <a:r>
              <a:rPr lang="fr-FR" dirty="0" smtClean="0"/>
              <a:t>de </a:t>
            </a:r>
            <a:r>
              <a:rPr lang="fr-FR" dirty="0"/>
              <a:t>façon à ce que la résistance équivalente du circuit reste près de R, sinon on fausse la mesure.</a:t>
            </a:r>
          </a:p>
          <a:p>
            <a:pPr marL="285750" indent="-285750" algn="just">
              <a:buFont typeface="Arial" panose="020B0604020202020204" pitchFamily="34" charset="0"/>
              <a:buChar char="•"/>
            </a:pPr>
            <a:r>
              <a:rPr lang="fr-FR" dirty="0" smtClean="0"/>
              <a:t>Pour </a:t>
            </a:r>
            <a:r>
              <a:rPr lang="fr-FR" dirty="0"/>
              <a:t>ces deux instruments basés sur le cadre mobile, on veillera à mettre le galvanomètre à l'abri des champs magnétiques perturbateurs grâce à un boîtier en fer doux.</a:t>
            </a:r>
          </a:p>
        </p:txBody>
      </p:sp>
      <p:pic>
        <p:nvPicPr>
          <p:cNvPr id="7" name="Image 6"/>
          <p:cNvPicPr>
            <a:picLocks noChangeAspect="1"/>
          </p:cNvPicPr>
          <p:nvPr/>
        </p:nvPicPr>
        <p:blipFill>
          <a:blip r:embed="rId3"/>
          <a:stretch>
            <a:fillRect/>
          </a:stretch>
        </p:blipFill>
        <p:spPr>
          <a:xfrm>
            <a:off x="7043079" y="4746170"/>
            <a:ext cx="5007407" cy="1979977"/>
          </a:xfrm>
          <a:prstGeom prst="rect">
            <a:avLst/>
          </a:prstGeom>
        </p:spPr>
        <p:style>
          <a:lnRef idx="2">
            <a:schemeClr val="accent2"/>
          </a:lnRef>
          <a:fillRef idx="1">
            <a:schemeClr val="lt1"/>
          </a:fillRef>
          <a:effectRef idx="0">
            <a:schemeClr val="accent2"/>
          </a:effectRef>
          <a:fontRef idx="minor">
            <a:schemeClr val="dk1"/>
          </a:fontRef>
        </p:style>
      </p:pic>
      <p:sp>
        <p:nvSpPr>
          <p:cNvPr id="9" name="Rectangle 8"/>
          <p:cNvSpPr/>
          <p:nvPr/>
        </p:nvSpPr>
        <p:spPr>
          <a:xfrm>
            <a:off x="246959" y="4993580"/>
            <a:ext cx="6096000" cy="923330"/>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dirty="0"/>
              <a:t>Nous pouvons maintenant </a:t>
            </a:r>
            <a:r>
              <a:rPr lang="fr-FR" dirty="0" smtClean="0"/>
              <a:t>contrôler</a:t>
            </a:r>
          </a:p>
          <a:p>
            <a:pPr marL="285750" indent="-285750">
              <a:buFont typeface="Arial" panose="020B0604020202020204" pitchFamily="34" charset="0"/>
              <a:buChar char="•"/>
            </a:pPr>
            <a:r>
              <a:rPr lang="fr-FR" dirty="0" smtClean="0"/>
              <a:t> </a:t>
            </a:r>
            <a:r>
              <a:rPr lang="fr-FR" dirty="0"/>
              <a:t>la tension de sortie de notre génératrice </a:t>
            </a:r>
            <a:endParaRPr lang="fr-FR" dirty="0" smtClean="0"/>
          </a:p>
          <a:p>
            <a:pPr marL="285750" indent="-285750">
              <a:buFont typeface="Arial" panose="020B0604020202020204" pitchFamily="34" charset="0"/>
              <a:buChar char="•"/>
            </a:pPr>
            <a:r>
              <a:rPr lang="fr-FR" dirty="0" smtClean="0"/>
              <a:t> </a:t>
            </a:r>
            <a:r>
              <a:rPr lang="fr-FR" dirty="0"/>
              <a:t>l'intensité absorbée par les servitudes du réseau de bord.</a:t>
            </a:r>
          </a:p>
        </p:txBody>
      </p:sp>
      <p:sp>
        <p:nvSpPr>
          <p:cNvPr id="8" name="Rectangle 7"/>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10" name="Rectangle 9"/>
          <p:cNvSpPr/>
          <p:nvPr/>
        </p:nvSpPr>
        <p:spPr>
          <a:xfrm>
            <a:off x="4723131" y="522123"/>
            <a:ext cx="2080249" cy="369332"/>
          </a:xfrm>
          <a:prstGeom prst="rect">
            <a:avLst/>
          </a:prstGeom>
        </p:spPr>
        <p:txBody>
          <a:bodyPr wrap="none">
            <a:spAutoFit/>
          </a:bodyPr>
          <a:lstStyle/>
          <a:p>
            <a:r>
              <a:rPr lang="fr-FR" dirty="0"/>
              <a:t>Organes de contrôle</a:t>
            </a:r>
          </a:p>
        </p:txBody>
      </p:sp>
      <p:sp>
        <p:nvSpPr>
          <p:cNvPr id="11" name="Rectangle 10"/>
          <p:cNvSpPr/>
          <p:nvPr/>
        </p:nvSpPr>
        <p:spPr>
          <a:xfrm>
            <a:off x="4431885" y="802326"/>
            <a:ext cx="2763705" cy="369332"/>
          </a:xfrm>
          <a:prstGeom prst="rect">
            <a:avLst/>
          </a:prstGeom>
        </p:spPr>
        <p:txBody>
          <a:bodyPr wrap="none">
            <a:spAutoFit/>
          </a:bodyPr>
          <a:lstStyle/>
          <a:p>
            <a:r>
              <a:rPr lang="fr-FR" b="1" dirty="0" smtClean="0"/>
              <a:t>Ampèremètre </a:t>
            </a:r>
            <a:r>
              <a:rPr lang="fr-FR" b="1" dirty="0"/>
              <a:t>et voltmètre</a:t>
            </a:r>
          </a:p>
        </p:txBody>
      </p:sp>
      <p:sp>
        <p:nvSpPr>
          <p:cNvPr id="3" name="Rectangle 2"/>
          <p:cNvSpPr/>
          <p:nvPr/>
        </p:nvSpPr>
        <p:spPr>
          <a:xfrm>
            <a:off x="352276" y="838596"/>
            <a:ext cx="1146019" cy="369332"/>
          </a:xfrm>
          <a:prstGeom prst="rect">
            <a:avLst/>
          </a:prstGeom>
        </p:spPr>
        <p:txBody>
          <a:bodyPr wrap="none">
            <a:spAutoFit/>
          </a:bodyPr>
          <a:lstStyle/>
          <a:p>
            <a:pPr algn="just"/>
            <a:r>
              <a:rPr lang="fr-FR" b="1" dirty="0"/>
              <a:t>Voltmètre</a:t>
            </a:r>
          </a:p>
        </p:txBody>
      </p:sp>
    </p:spTree>
    <p:extLst>
      <p:ext uri="{BB962C8B-B14F-4D97-AF65-F5344CB8AC3E}">
        <p14:creationId xmlns:p14="http://schemas.microsoft.com/office/powerpoint/2010/main" val="3098802203"/>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3657" y="1728988"/>
            <a:ext cx="11310257" cy="39703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Surveillance batterie</a:t>
            </a:r>
          </a:p>
          <a:p>
            <a:pPr marL="285750" indent="-285750">
              <a:buFont typeface="Arial" panose="020B0604020202020204" pitchFamily="34" charset="0"/>
              <a:buChar char="•"/>
            </a:pPr>
            <a:r>
              <a:rPr lang="fr-FR" dirty="0" smtClean="0"/>
              <a:t>Voltmètre et ampèremètre sont les moyens principaux de contrôle des batteries. </a:t>
            </a:r>
          </a:p>
          <a:p>
            <a:pPr marL="285750" indent="-285750">
              <a:buFont typeface="Arial" panose="020B0604020202020204" pitchFamily="34" charset="0"/>
              <a:buChar char="•"/>
            </a:pPr>
            <a:r>
              <a:rPr lang="fr-FR" dirty="0" smtClean="0"/>
              <a:t>Le voltmètre mesure la tension: pour que ce contrôle soit efficace, il est nécessaire de faire une mesure de tension batterie à vide puis en charge lors de la visite </a:t>
            </a:r>
            <a:r>
              <a:rPr lang="fr-FR" dirty="0" err="1" smtClean="0"/>
              <a:t>prévol</a:t>
            </a:r>
            <a:r>
              <a:rPr lang="fr-FR" dirty="0" smtClean="0"/>
              <a:t>. </a:t>
            </a:r>
          </a:p>
          <a:p>
            <a:pPr marL="285750" indent="-285750">
              <a:buFont typeface="Arial" panose="020B0604020202020204" pitchFamily="34" charset="0"/>
              <a:buChar char="•"/>
            </a:pPr>
            <a:r>
              <a:rPr lang="fr-FR" dirty="0" smtClean="0"/>
              <a:t>L'ampèremètre permet de surveiller le courant de charge et décharge de la batterie.</a:t>
            </a:r>
          </a:p>
          <a:p>
            <a:pPr marL="285750" indent="-285750">
              <a:buFont typeface="Arial" panose="020B0604020202020204" pitchFamily="34" charset="0"/>
              <a:buChar char="•"/>
            </a:pPr>
            <a:r>
              <a:rPr lang="fr-FR" dirty="0"/>
              <a:t>Les batteries au plomb utilisent un chargeur à tension constante.</a:t>
            </a:r>
          </a:p>
          <a:p>
            <a:pPr marL="285750" indent="-285750">
              <a:buFont typeface="Arial" panose="020B0604020202020204" pitchFamily="34" charset="0"/>
              <a:buChar char="•"/>
            </a:pPr>
            <a:r>
              <a:rPr lang="fr-FR" dirty="0" smtClean="0"/>
              <a:t>Les </a:t>
            </a:r>
            <a:r>
              <a:rPr lang="fr-FR" dirty="0"/>
              <a:t>batteries Ni-Cd utilisent un chargeur évolué à courant constant. </a:t>
            </a:r>
            <a:r>
              <a:rPr lang="fr-FR" dirty="0" smtClean="0"/>
              <a:t>Lorsque </a:t>
            </a:r>
            <a:r>
              <a:rPr lang="fr-FR" dirty="0"/>
              <a:t>la batterie est presque chargée, le chargeur continue la charge par impulsion. </a:t>
            </a:r>
            <a:endParaRPr lang="fr-FR" dirty="0" smtClean="0"/>
          </a:p>
          <a:p>
            <a:pPr marL="285750" indent="-285750">
              <a:buFont typeface="Arial" panose="020B0604020202020204" pitchFamily="34" charset="0"/>
              <a:buChar char="•"/>
            </a:pPr>
            <a:r>
              <a:rPr lang="fr-FR" dirty="0" smtClean="0"/>
              <a:t>Le </a:t>
            </a:r>
            <a:r>
              <a:rPr lang="fr-FR" dirty="0"/>
              <a:t>chargeur est également équipé d'un contrôleur de température batterie, stoppant la charge en cas d'emballement thermique. </a:t>
            </a:r>
            <a:endParaRPr lang="fr-FR" dirty="0" smtClean="0"/>
          </a:p>
          <a:p>
            <a:pPr marL="285750" indent="-285750">
              <a:buFont typeface="Arial" panose="020B0604020202020204" pitchFamily="34" charset="0"/>
              <a:buChar char="•"/>
            </a:pPr>
            <a:r>
              <a:rPr lang="fr-FR" dirty="0" smtClean="0"/>
              <a:t>Un </a:t>
            </a:r>
            <a:r>
              <a:rPr lang="fr-FR" dirty="0"/>
              <a:t>voyant de température excessive peut aussi prévenir l'équipage.</a:t>
            </a:r>
          </a:p>
          <a:p>
            <a:pPr marL="285750" indent="-285750">
              <a:buFont typeface="Arial" panose="020B0604020202020204" pitchFamily="34" charset="0"/>
              <a:buChar char="•"/>
            </a:pPr>
            <a:r>
              <a:rPr lang="fr-FR" dirty="0" smtClean="0"/>
              <a:t>S'il </a:t>
            </a:r>
            <a:r>
              <a:rPr lang="fr-FR" dirty="0"/>
              <a:t>subsiste un courant de charge élevé avant le décollage, suspecter un problème de chargeur batterie et suspendre le décollage, </a:t>
            </a:r>
            <a:endParaRPr lang="fr-FR" dirty="0" smtClean="0"/>
          </a:p>
          <a:p>
            <a:pPr marL="285750" indent="-285750">
              <a:buFont typeface="Arial" panose="020B0604020202020204" pitchFamily="34" charset="0"/>
              <a:buChar char="•"/>
            </a:pPr>
            <a:r>
              <a:rPr lang="fr-FR" dirty="0" smtClean="0"/>
              <a:t>un </a:t>
            </a:r>
            <a:r>
              <a:rPr lang="fr-FR" dirty="0"/>
              <a:t>emballement thermique en vol pouvant se révéler catastrophique</a:t>
            </a:r>
            <a:r>
              <a:rPr lang="fr-FR" dirty="0" smtClean="0"/>
              <a:t>.</a:t>
            </a:r>
            <a:endParaRPr lang="fr-FR" dirty="0"/>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7" name="Rectangle 6"/>
          <p:cNvSpPr/>
          <p:nvPr/>
        </p:nvSpPr>
        <p:spPr>
          <a:xfrm>
            <a:off x="4723131" y="522123"/>
            <a:ext cx="2080249" cy="369332"/>
          </a:xfrm>
          <a:prstGeom prst="rect">
            <a:avLst/>
          </a:prstGeom>
        </p:spPr>
        <p:txBody>
          <a:bodyPr wrap="none">
            <a:spAutoFit/>
          </a:bodyPr>
          <a:lstStyle/>
          <a:p>
            <a:r>
              <a:rPr lang="fr-FR" dirty="0"/>
              <a:t>Organes de contrôle</a:t>
            </a:r>
          </a:p>
        </p:txBody>
      </p:sp>
      <p:sp>
        <p:nvSpPr>
          <p:cNvPr id="8" name="Rectangle 7"/>
          <p:cNvSpPr/>
          <p:nvPr/>
        </p:nvSpPr>
        <p:spPr>
          <a:xfrm>
            <a:off x="4431885" y="802326"/>
            <a:ext cx="2763705" cy="369332"/>
          </a:xfrm>
          <a:prstGeom prst="rect">
            <a:avLst/>
          </a:prstGeom>
        </p:spPr>
        <p:txBody>
          <a:bodyPr wrap="none">
            <a:spAutoFit/>
          </a:bodyPr>
          <a:lstStyle/>
          <a:p>
            <a:r>
              <a:rPr lang="fr-FR" b="1" dirty="0" smtClean="0"/>
              <a:t>Ampèremètre </a:t>
            </a:r>
            <a:r>
              <a:rPr lang="fr-FR" b="1" dirty="0"/>
              <a:t>et voltmètre</a:t>
            </a:r>
          </a:p>
        </p:txBody>
      </p:sp>
    </p:spTree>
    <p:extLst>
      <p:ext uri="{BB962C8B-B14F-4D97-AF65-F5344CB8AC3E}">
        <p14:creationId xmlns:p14="http://schemas.microsoft.com/office/powerpoint/2010/main" val="3290256960"/>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641772" y="2336211"/>
            <a:ext cx="4317274" cy="2709529"/>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298760" y="1260787"/>
            <a:ext cx="7168840"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Wattmètre</a:t>
            </a:r>
            <a:endParaRPr lang="fr-FR" b="1" dirty="0"/>
          </a:p>
          <a:p>
            <a:pPr marL="285750" indent="-285750">
              <a:buFont typeface="Arial" panose="020B0604020202020204" pitchFamily="34" charset="0"/>
              <a:buChar char="•"/>
            </a:pPr>
            <a:r>
              <a:rPr lang="fr-FR" dirty="0"/>
              <a:t>Dans une génération courant continu, on ne surveille que courant et tension. </a:t>
            </a:r>
            <a:endParaRPr lang="fr-FR" dirty="0" smtClean="0"/>
          </a:p>
          <a:p>
            <a:pPr marL="285750" indent="-285750">
              <a:buFont typeface="Arial" panose="020B0604020202020204" pitchFamily="34" charset="0"/>
              <a:buChar char="•"/>
            </a:pPr>
            <a:r>
              <a:rPr lang="fr-FR" dirty="0" smtClean="0"/>
              <a:t>Dans </a:t>
            </a:r>
            <a:r>
              <a:rPr lang="fr-FR" dirty="0"/>
              <a:t>une génération à courant alternatif, on mesure la tension et la fréquence des alternateurs, mais aussi la puissance absorbée par le réseau à l'aide d'un wattmètre.</a:t>
            </a:r>
          </a:p>
          <a:p>
            <a:pPr marL="285750" indent="-285750">
              <a:buFont typeface="Arial" panose="020B0604020202020204" pitchFamily="34" charset="0"/>
              <a:buChar char="•"/>
            </a:pPr>
            <a:r>
              <a:rPr lang="fr-FR" dirty="0" smtClean="0"/>
              <a:t>Le </a:t>
            </a:r>
            <a:r>
              <a:rPr lang="fr-FR" dirty="0"/>
              <a:t>wattmètre est tout à la fois un ampèremètre et un voltmètre qui, par un procédé interne, fait dévier l'aiguille en fonction du produit U x I. </a:t>
            </a:r>
            <a:endParaRPr lang="fr-FR" dirty="0" smtClean="0"/>
          </a:p>
          <a:p>
            <a:pPr marL="285750" indent="-285750">
              <a:buFont typeface="Arial" panose="020B0604020202020204" pitchFamily="34" charset="0"/>
              <a:buChar char="•"/>
            </a:pPr>
            <a:r>
              <a:rPr lang="fr-FR" dirty="0" smtClean="0"/>
              <a:t>Il </a:t>
            </a:r>
            <a:r>
              <a:rPr lang="fr-FR" dirty="0"/>
              <a:t>mesure donc la puissance active, puisque P = U x I</a:t>
            </a:r>
          </a:p>
          <a:p>
            <a:pPr marL="285750" indent="-285750">
              <a:buFont typeface="Arial" panose="020B0604020202020204" pitchFamily="34" charset="0"/>
              <a:buChar char="•"/>
            </a:pPr>
            <a:r>
              <a:rPr lang="fr-FR" dirty="0" smtClean="0"/>
              <a:t>Il </a:t>
            </a:r>
            <a:r>
              <a:rPr lang="fr-FR" dirty="0"/>
              <a:t>est cependant facile de le transformer en </a:t>
            </a:r>
            <a:r>
              <a:rPr lang="fr-FR" dirty="0" err="1"/>
              <a:t>varmètre</a:t>
            </a:r>
            <a:r>
              <a:rPr lang="fr-FR" dirty="0"/>
              <a:t> afin de mesurer des puissances réactives en incorporant un circuit de déphasage dans le circuit </a:t>
            </a:r>
            <a:r>
              <a:rPr lang="fr-FR" dirty="0" smtClean="0"/>
              <a:t>tension.</a:t>
            </a:r>
            <a:endParaRPr lang="fr-FR" dirty="0"/>
          </a:p>
          <a:p>
            <a:pPr marL="285750" indent="-285750">
              <a:buFont typeface="Arial" panose="020B0604020202020204" pitchFamily="34" charset="0"/>
              <a:buChar char="•"/>
            </a:pPr>
            <a:r>
              <a:rPr lang="fr-FR" dirty="0"/>
              <a:t>Le circuit intensité </a:t>
            </a:r>
            <a:r>
              <a:rPr lang="fr-FR" dirty="0" smtClean="0"/>
              <a:t>est </a:t>
            </a:r>
            <a:r>
              <a:rPr lang="fr-FR" dirty="0"/>
              <a:t>parcouru par I et crée une induction B fonction de I. Un cadre mobile et sa résistance additionnelle </a:t>
            </a:r>
            <a:r>
              <a:rPr lang="fr-FR" dirty="0" smtClean="0"/>
              <a:t>sont </a:t>
            </a:r>
            <a:r>
              <a:rPr lang="fr-FR" dirty="0"/>
              <a:t>soumis à la tension U.</a:t>
            </a:r>
          </a:p>
          <a:p>
            <a:pPr marL="285750" indent="-285750">
              <a:buFont typeface="Arial" panose="020B0604020202020204" pitchFamily="34" charset="0"/>
              <a:buChar char="•"/>
            </a:pPr>
            <a:r>
              <a:rPr lang="fr-FR" dirty="0" smtClean="0"/>
              <a:t>Il </a:t>
            </a:r>
            <a:r>
              <a:rPr lang="fr-FR" dirty="0"/>
              <a:t>est donc parcouru par un courant i fonction de U.</a:t>
            </a:r>
          </a:p>
          <a:p>
            <a:pPr marL="285750" indent="-285750">
              <a:buFont typeface="Arial" panose="020B0604020202020204" pitchFamily="34" charset="0"/>
              <a:buChar char="•"/>
            </a:pPr>
            <a:r>
              <a:rPr lang="fr-FR" dirty="0" smtClean="0"/>
              <a:t>Le </a:t>
            </a:r>
            <a:r>
              <a:rPr lang="fr-FR" dirty="0"/>
              <a:t>cadre est alors soumis à un couple fonction de </a:t>
            </a:r>
            <a:r>
              <a:rPr lang="fr-FR" dirty="0" err="1" smtClean="0"/>
              <a:t>B.i.L</a:t>
            </a:r>
            <a:r>
              <a:rPr lang="fr-FR" dirty="0" smtClean="0"/>
              <a:t>.</a:t>
            </a:r>
            <a:endParaRPr lang="fr-FR" dirty="0"/>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7" name="Rectangle 6"/>
          <p:cNvSpPr/>
          <p:nvPr/>
        </p:nvSpPr>
        <p:spPr>
          <a:xfrm>
            <a:off x="4723131" y="522123"/>
            <a:ext cx="2080249" cy="369332"/>
          </a:xfrm>
          <a:prstGeom prst="rect">
            <a:avLst/>
          </a:prstGeom>
        </p:spPr>
        <p:txBody>
          <a:bodyPr wrap="none">
            <a:spAutoFit/>
          </a:bodyPr>
          <a:lstStyle/>
          <a:p>
            <a:r>
              <a:rPr lang="fr-FR" dirty="0"/>
              <a:t>Organes de contrôle</a:t>
            </a:r>
          </a:p>
        </p:txBody>
      </p:sp>
      <p:sp>
        <p:nvSpPr>
          <p:cNvPr id="8" name="Rectangle 7"/>
          <p:cNvSpPr/>
          <p:nvPr/>
        </p:nvSpPr>
        <p:spPr>
          <a:xfrm>
            <a:off x="4431885" y="802326"/>
            <a:ext cx="2763705" cy="369332"/>
          </a:xfrm>
          <a:prstGeom prst="rect">
            <a:avLst/>
          </a:prstGeom>
        </p:spPr>
        <p:txBody>
          <a:bodyPr wrap="none">
            <a:spAutoFit/>
          </a:bodyPr>
          <a:lstStyle/>
          <a:p>
            <a:r>
              <a:rPr lang="fr-FR" b="1" dirty="0" smtClean="0"/>
              <a:t>Ampèremètre </a:t>
            </a:r>
            <a:r>
              <a:rPr lang="fr-FR" b="1" dirty="0"/>
              <a:t>et voltmètre</a:t>
            </a:r>
          </a:p>
        </p:txBody>
      </p:sp>
    </p:spTree>
    <p:extLst>
      <p:ext uri="{BB962C8B-B14F-4D97-AF65-F5344CB8AC3E}">
        <p14:creationId xmlns:p14="http://schemas.microsoft.com/office/powerpoint/2010/main" val="2051288037"/>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696605" y="1977202"/>
            <a:ext cx="4332110" cy="3173604"/>
          </a:xfrm>
          <a:prstGeom prst="rect">
            <a:avLst/>
          </a:prstGeom>
        </p:spPr>
      </p:pic>
      <p:sp>
        <p:nvSpPr>
          <p:cNvPr id="4" name="Rectangle 3"/>
          <p:cNvSpPr/>
          <p:nvPr/>
        </p:nvSpPr>
        <p:spPr>
          <a:xfrm>
            <a:off x="114276" y="1173062"/>
            <a:ext cx="7429524" cy="535531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Avion </a:t>
            </a:r>
            <a:r>
              <a:rPr lang="fr-FR" b="1" dirty="0"/>
              <a:t>classique (partie alternatif)</a:t>
            </a:r>
          </a:p>
          <a:p>
            <a:pPr marL="285750" indent="-285750" algn="just">
              <a:lnSpc>
                <a:spcPct val="150000"/>
              </a:lnSpc>
              <a:buFont typeface="Arial" panose="020B0604020202020204" pitchFamily="34" charset="0"/>
              <a:buChar char="•"/>
            </a:pPr>
            <a:r>
              <a:rPr lang="fr-FR" dirty="0" smtClean="0"/>
              <a:t>Un </a:t>
            </a:r>
            <a:r>
              <a:rPr lang="fr-FR" dirty="0"/>
              <a:t>voltmètre avec sélecteur permet de mesurer la tension sur chaque phase et également de contrôler la tension délivrée par le </a:t>
            </a:r>
            <a:r>
              <a:rPr lang="fr-FR" dirty="0" smtClean="0"/>
              <a:t>PMG.</a:t>
            </a:r>
            <a:endParaRPr lang="fr-FR" dirty="0"/>
          </a:p>
          <a:p>
            <a:pPr marL="285750" indent="-285750">
              <a:lnSpc>
                <a:spcPct val="150000"/>
              </a:lnSpc>
              <a:buFont typeface="Arial" panose="020B0604020202020204" pitchFamily="34" charset="0"/>
              <a:buChar char="•"/>
            </a:pPr>
            <a:r>
              <a:rPr lang="fr-FR" dirty="0" smtClean="0"/>
              <a:t>Un </a:t>
            </a:r>
            <a:r>
              <a:rPr lang="fr-FR" dirty="0"/>
              <a:t>wattmètre permet de contrôler la puissance active (W) en permanence et la puissance réactive (VAR) après appui sur un bouton, délivrées par chaque alternateur.</a:t>
            </a:r>
          </a:p>
          <a:p>
            <a:pPr marL="285750" indent="-285750">
              <a:lnSpc>
                <a:spcPct val="150000"/>
              </a:lnSpc>
              <a:buFont typeface="Arial" panose="020B0604020202020204" pitchFamily="34" charset="0"/>
              <a:buChar char="•"/>
            </a:pPr>
            <a:r>
              <a:rPr lang="fr-FR" dirty="0" smtClean="0"/>
              <a:t>Un </a:t>
            </a:r>
            <a:r>
              <a:rPr lang="fr-FR" dirty="0"/>
              <a:t>fréquencemètre (non apparent) permet de visualiser la fréquence.</a:t>
            </a:r>
          </a:p>
          <a:p>
            <a:pPr marL="285750" indent="-285750">
              <a:lnSpc>
                <a:spcPct val="150000"/>
              </a:lnSpc>
              <a:buFont typeface="Arial" panose="020B0604020202020204" pitchFamily="34" charset="0"/>
              <a:buChar char="•"/>
            </a:pPr>
            <a:r>
              <a:rPr lang="fr-FR" dirty="0" smtClean="0"/>
              <a:t>Sur </a:t>
            </a:r>
            <a:r>
              <a:rPr lang="fr-FR" dirty="0"/>
              <a:t>les avions modernes, les commandes sont réduites à un simple bouton « ON/OFF » et un circuit logique contrôle les paramètres.</a:t>
            </a:r>
          </a:p>
          <a:p>
            <a:pPr marL="285750" indent="-285750">
              <a:lnSpc>
                <a:spcPct val="150000"/>
              </a:lnSpc>
              <a:buFont typeface="Arial" panose="020B0604020202020204" pitchFamily="34" charset="0"/>
              <a:buChar char="•"/>
            </a:pPr>
            <a:r>
              <a:rPr lang="fr-FR" dirty="0" smtClean="0"/>
              <a:t>Sur </a:t>
            </a:r>
            <a:r>
              <a:rPr lang="fr-FR" dirty="0"/>
              <a:t>« ON » : le relais d'excitation est fermé par la logique et lorsque tension et fréquence sont correctes, le relais de ligne (RL) se ferme.</a:t>
            </a:r>
          </a:p>
          <a:p>
            <a:pPr marL="285750" indent="-285750">
              <a:lnSpc>
                <a:spcPct val="150000"/>
              </a:lnSpc>
              <a:buFont typeface="Arial" panose="020B0604020202020204" pitchFamily="34" charset="0"/>
              <a:buChar char="•"/>
            </a:pPr>
            <a:r>
              <a:rPr lang="fr-FR" dirty="0" smtClean="0"/>
              <a:t>Sur </a:t>
            </a:r>
            <a:r>
              <a:rPr lang="fr-FR" dirty="0"/>
              <a:t>« OFF » : le relais d'excitation (RE) s'ouvre, tension et fréquence chutent, la logique ouvre le relais de ligne.</a:t>
            </a:r>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7" name="Rectangle 6"/>
          <p:cNvSpPr/>
          <p:nvPr/>
        </p:nvSpPr>
        <p:spPr>
          <a:xfrm>
            <a:off x="4723131" y="522123"/>
            <a:ext cx="2080249" cy="369332"/>
          </a:xfrm>
          <a:prstGeom prst="rect">
            <a:avLst/>
          </a:prstGeom>
        </p:spPr>
        <p:txBody>
          <a:bodyPr wrap="none">
            <a:spAutoFit/>
          </a:bodyPr>
          <a:lstStyle/>
          <a:p>
            <a:r>
              <a:rPr lang="fr-FR" dirty="0"/>
              <a:t>Organes de contrôle</a:t>
            </a:r>
          </a:p>
        </p:txBody>
      </p:sp>
      <p:sp>
        <p:nvSpPr>
          <p:cNvPr id="8" name="Rectangle 7"/>
          <p:cNvSpPr/>
          <p:nvPr/>
        </p:nvSpPr>
        <p:spPr>
          <a:xfrm>
            <a:off x="4431885" y="802326"/>
            <a:ext cx="2763705" cy="369332"/>
          </a:xfrm>
          <a:prstGeom prst="rect">
            <a:avLst/>
          </a:prstGeom>
        </p:spPr>
        <p:txBody>
          <a:bodyPr wrap="none">
            <a:spAutoFit/>
          </a:bodyPr>
          <a:lstStyle/>
          <a:p>
            <a:r>
              <a:rPr lang="fr-FR" b="1" dirty="0" smtClean="0"/>
              <a:t>Ampèremètre </a:t>
            </a:r>
            <a:r>
              <a:rPr lang="fr-FR" b="1" dirty="0"/>
              <a:t>et voltmètre</a:t>
            </a:r>
          </a:p>
        </p:txBody>
      </p:sp>
    </p:spTree>
    <p:extLst>
      <p:ext uri="{BB962C8B-B14F-4D97-AF65-F5344CB8AC3E}">
        <p14:creationId xmlns:p14="http://schemas.microsoft.com/office/powerpoint/2010/main" val="3509879893"/>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8044544" y="1356962"/>
            <a:ext cx="4005942" cy="5228895"/>
          </a:xfrm>
          <a:prstGeom prst="rect">
            <a:avLst/>
          </a:prstGeom>
        </p:spPr>
      </p:pic>
      <p:sp>
        <p:nvSpPr>
          <p:cNvPr id="5" name="Rectangle 4"/>
          <p:cNvSpPr/>
          <p:nvPr/>
        </p:nvSpPr>
        <p:spPr>
          <a:xfrm>
            <a:off x="121276" y="1986250"/>
            <a:ext cx="7803658" cy="369331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Avion </a:t>
            </a:r>
            <a:r>
              <a:rPr lang="fr-FR" b="1" dirty="0"/>
              <a:t>EFIS</a:t>
            </a:r>
          </a:p>
          <a:p>
            <a:pPr marL="285750" indent="-285750">
              <a:buFont typeface="Arial" panose="020B0604020202020204" pitchFamily="34" charset="0"/>
              <a:buChar char="•"/>
            </a:pPr>
            <a:r>
              <a:rPr lang="fr-FR" dirty="0"/>
              <a:t>Les indicateurs précédents sont appelés indicateurs analogiques.</a:t>
            </a:r>
          </a:p>
          <a:p>
            <a:pPr marL="285750" indent="-285750">
              <a:buFont typeface="Arial" panose="020B0604020202020204" pitchFamily="34" charset="0"/>
              <a:buChar char="•"/>
            </a:pPr>
            <a:r>
              <a:rPr lang="fr-FR" dirty="0" smtClean="0"/>
              <a:t>On </a:t>
            </a:r>
            <a:r>
              <a:rPr lang="fr-FR" dirty="0"/>
              <a:t>trouve de plus en plus des indications numériques.</a:t>
            </a:r>
          </a:p>
          <a:p>
            <a:pPr marL="285750" indent="-285750">
              <a:buFont typeface="Arial" panose="020B0604020202020204" pitchFamily="34" charset="0"/>
              <a:buChar char="•"/>
            </a:pPr>
            <a:r>
              <a:rPr lang="fr-FR" dirty="0" smtClean="0"/>
              <a:t>L'illustration donne </a:t>
            </a:r>
            <a:r>
              <a:rPr lang="fr-FR" dirty="0"/>
              <a:t>un exemple d'indication numérique intermédiaire, entre l'analogique et les avions EFIS, </a:t>
            </a:r>
            <a:endParaRPr lang="fr-FR" dirty="0" smtClean="0"/>
          </a:p>
          <a:p>
            <a:pPr marL="285750" indent="-285750">
              <a:buFont typeface="Arial" panose="020B0604020202020204" pitchFamily="34" charset="0"/>
              <a:buChar char="•"/>
            </a:pPr>
            <a:r>
              <a:rPr lang="fr-FR" dirty="0" smtClean="0"/>
              <a:t>Le </a:t>
            </a:r>
            <a:r>
              <a:rPr lang="fr-FR" dirty="0"/>
              <a:t>sélecteur de gauche permet de mesurer les paramètres de la génération continue.</a:t>
            </a:r>
          </a:p>
          <a:p>
            <a:pPr marL="285750" indent="-285750">
              <a:buFont typeface="Arial" panose="020B0604020202020204" pitchFamily="34" charset="0"/>
              <a:buChar char="•"/>
            </a:pPr>
            <a:r>
              <a:rPr lang="fr-FR" dirty="0" smtClean="0"/>
              <a:t>Sur </a:t>
            </a:r>
            <a:r>
              <a:rPr lang="fr-FR" dirty="0"/>
              <a:t>l'image, « BAT » est sélecté et nous voyons « tension batterie : 28 V » et « débit : 0 ampère ».</a:t>
            </a:r>
          </a:p>
          <a:p>
            <a:pPr marL="285750" indent="-285750">
              <a:buFont typeface="Arial" panose="020B0604020202020204" pitchFamily="34" charset="0"/>
              <a:buChar char="•"/>
            </a:pPr>
            <a:r>
              <a:rPr lang="fr-FR" dirty="0" smtClean="0"/>
              <a:t>Certains </a:t>
            </a:r>
            <a:r>
              <a:rPr lang="fr-FR" dirty="0"/>
              <a:t>aéronefs peuvent disposer d'un voyant surchauffe batterie s'allumant en cas d'emballage thermique.</a:t>
            </a:r>
          </a:p>
          <a:p>
            <a:pPr marL="285750" indent="-285750">
              <a:buFont typeface="Arial" panose="020B0604020202020204" pitchFamily="34" charset="0"/>
              <a:buChar char="•"/>
            </a:pPr>
            <a:r>
              <a:rPr lang="fr-FR" dirty="0" smtClean="0"/>
              <a:t>Le </a:t>
            </a:r>
            <a:r>
              <a:rPr lang="fr-FR" dirty="0"/>
              <a:t>sélecteur de droite permet de mesurer les paramètres de la partie alternative</a:t>
            </a:r>
            <a:r>
              <a:rPr lang="fr-FR" dirty="0" smtClean="0"/>
              <a:t>.</a:t>
            </a:r>
            <a:endParaRPr lang="fr-FR" dirty="0"/>
          </a:p>
        </p:txBody>
      </p:sp>
      <p:sp>
        <p:nvSpPr>
          <p:cNvPr id="7" name="Rectangle 6"/>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8" name="Rectangle 7"/>
          <p:cNvSpPr/>
          <p:nvPr/>
        </p:nvSpPr>
        <p:spPr>
          <a:xfrm>
            <a:off x="4723131" y="522123"/>
            <a:ext cx="2080249" cy="369332"/>
          </a:xfrm>
          <a:prstGeom prst="rect">
            <a:avLst/>
          </a:prstGeom>
        </p:spPr>
        <p:txBody>
          <a:bodyPr wrap="none">
            <a:spAutoFit/>
          </a:bodyPr>
          <a:lstStyle/>
          <a:p>
            <a:r>
              <a:rPr lang="fr-FR" dirty="0"/>
              <a:t>Organes de contrôle</a:t>
            </a:r>
          </a:p>
        </p:txBody>
      </p:sp>
      <p:sp>
        <p:nvSpPr>
          <p:cNvPr id="9" name="Rectangle 8"/>
          <p:cNvSpPr/>
          <p:nvPr/>
        </p:nvSpPr>
        <p:spPr>
          <a:xfrm>
            <a:off x="4431885" y="802326"/>
            <a:ext cx="2763705" cy="369332"/>
          </a:xfrm>
          <a:prstGeom prst="rect">
            <a:avLst/>
          </a:prstGeom>
        </p:spPr>
        <p:txBody>
          <a:bodyPr wrap="none">
            <a:spAutoFit/>
          </a:bodyPr>
          <a:lstStyle/>
          <a:p>
            <a:r>
              <a:rPr lang="fr-FR" b="1" dirty="0" smtClean="0"/>
              <a:t>Ampèremètre </a:t>
            </a:r>
            <a:r>
              <a:rPr lang="fr-FR" b="1" dirty="0"/>
              <a:t>et voltmètre</a:t>
            </a:r>
          </a:p>
        </p:txBody>
      </p:sp>
    </p:spTree>
    <p:extLst>
      <p:ext uri="{BB962C8B-B14F-4D97-AF65-F5344CB8AC3E}">
        <p14:creationId xmlns:p14="http://schemas.microsoft.com/office/powerpoint/2010/main" val="2755290227"/>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716485" y="935969"/>
            <a:ext cx="5372099" cy="2892707"/>
          </a:xfrm>
          <a:prstGeom prst="rect">
            <a:avLst/>
          </a:prstGeom>
        </p:spPr>
      </p:pic>
      <p:sp>
        <p:nvSpPr>
          <p:cNvPr id="5" name="Rectangle 4"/>
          <p:cNvSpPr/>
          <p:nvPr/>
        </p:nvSpPr>
        <p:spPr>
          <a:xfrm>
            <a:off x="119743" y="1260787"/>
            <a:ext cx="6487886"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Sur A340, la plupart des contacteurs sont commandés par les </a:t>
            </a:r>
            <a:r>
              <a:rPr lang="fr-FR" dirty="0" err="1"/>
              <a:t>Electrical</a:t>
            </a:r>
            <a:r>
              <a:rPr lang="fr-FR" dirty="0"/>
              <a:t> </a:t>
            </a:r>
            <a:r>
              <a:rPr lang="fr-FR" dirty="0" err="1"/>
              <a:t>Contactor</a:t>
            </a:r>
            <a:r>
              <a:rPr lang="fr-FR" dirty="0"/>
              <a:t> Management </a:t>
            </a:r>
            <a:r>
              <a:rPr lang="fr-FR" dirty="0" err="1"/>
              <a:t>Units</a:t>
            </a:r>
            <a:r>
              <a:rPr lang="fr-FR" dirty="0"/>
              <a:t> (ECMU).</a:t>
            </a:r>
          </a:p>
          <a:p>
            <a:r>
              <a:rPr lang="fr-FR" dirty="0" smtClean="0"/>
              <a:t>Ces </a:t>
            </a:r>
            <a:r>
              <a:rPr lang="fr-FR" dirty="0"/>
              <a:t>ECMU reçoivent les informations suivantes : </a:t>
            </a:r>
            <a:endParaRPr lang="fr-FR" dirty="0" smtClean="0"/>
          </a:p>
          <a:p>
            <a:pPr marL="285750" indent="-285750">
              <a:buFont typeface="Arial" panose="020B0604020202020204" pitchFamily="34" charset="0"/>
              <a:buChar char="•"/>
            </a:pPr>
            <a:r>
              <a:rPr lang="fr-FR" dirty="0" smtClean="0"/>
              <a:t>tension </a:t>
            </a:r>
            <a:r>
              <a:rPr lang="fr-FR" dirty="0"/>
              <a:t>de toutes les bus normales ; </a:t>
            </a:r>
            <a:endParaRPr lang="fr-FR" dirty="0" smtClean="0"/>
          </a:p>
          <a:p>
            <a:pPr marL="285750" indent="-285750">
              <a:buFont typeface="Arial" panose="020B0604020202020204" pitchFamily="34" charset="0"/>
              <a:buChar char="•"/>
            </a:pPr>
            <a:r>
              <a:rPr lang="fr-FR" dirty="0" smtClean="0"/>
              <a:t>position </a:t>
            </a:r>
            <a:r>
              <a:rPr lang="fr-FR" dirty="0"/>
              <a:t>de tous les contacteurs AC et DC ;</a:t>
            </a:r>
          </a:p>
          <a:p>
            <a:pPr marL="285750" indent="-285750">
              <a:buFont typeface="Arial" panose="020B0604020202020204" pitchFamily="34" charset="0"/>
              <a:buChar char="•"/>
            </a:pPr>
            <a:r>
              <a:rPr lang="fr-FR" dirty="0" smtClean="0"/>
              <a:t>disponibilité </a:t>
            </a:r>
            <a:r>
              <a:rPr lang="fr-FR" dirty="0"/>
              <a:t>de toutes les sources de tensions (via les GCU ou GPCU) ; </a:t>
            </a:r>
            <a:endParaRPr lang="fr-FR" dirty="0" smtClean="0"/>
          </a:p>
          <a:p>
            <a:pPr marL="285750" indent="-285750">
              <a:buFont typeface="Arial" panose="020B0604020202020204" pitchFamily="34" charset="0"/>
              <a:buChar char="•"/>
            </a:pPr>
            <a:r>
              <a:rPr lang="fr-FR" dirty="0" smtClean="0"/>
              <a:t>position </a:t>
            </a:r>
            <a:r>
              <a:rPr lang="fr-FR" dirty="0"/>
              <a:t>des interrupteurs </a:t>
            </a:r>
            <a:r>
              <a:rPr lang="fr-FR" dirty="0" err="1"/>
              <a:t>galleys</a:t>
            </a:r>
            <a:r>
              <a:rPr lang="fr-FR" dirty="0"/>
              <a:t> ;</a:t>
            </a:r>
          </a:p>
          <a:p>
            <a:pPr marL="285750" indent="-285750">
              <a:buFont typeface="Arial" panose="020B0604020202020204" pitchFamily="34" charset="0"/>
              <a:buChar char="•"/>
            </a:pPr>
            <a:r>
              <a:rPr lang="fr-FR" dirty="0" smtClean="0"/>
              <a:t>état </a:t>
            </a:r>
            <a:r>
              <a:rPr lang="fr-FR" dirty="0"/>
              <a:t>des TR ;</a:t>
            </a:r>
          </a:p>
          <a:p>
            <a:pPr marL="285750" indent="-285750">
              <a:buFont typeface="Arial" panose="020B0604020202020204" pitchFamily="34" charset="0"/>
              <a:buChar char="•"/>
            </a:pPr>
            <a:r>
              <a:rPr lang="fr-FR" dirty="0" smtClean="0"/>
              <a:t>position </a:t>
            </a:r>
            <a:r>
              <a:rPr lang="fr-FR" dirty="0"/>
              <a:t>sol ou vol de l'avion.</a:t>
            </a:r>
          </a:p>
          <a:p>
            <a:r>
              <a:rPr lang="fr-FR" dirty="0" smtClean="0"/>
              <a:t>Chaque </a:t>
            </a:r>
            <a:r>
              <a:rPr lang="fr-FR" dirty="0"/>
              <a:t>ECMU envoie des informations à l'ECAM pour information à l'équipage : </a:t>
            </a:r>
            <a:endParaRPr lang="fr-FR" dirty="0" smtClean="0"/>
          </a:p>
          <a:p>
            <a:pPr marL="285750" indent="-285750">
              <a:buFont typeface="Arial" panose="020B0604020202020204" pitchFamily="34" charset="0"/>
              <a:buChar char="•"/>
            </a:pPr>
            <a:r>
              <a:rPr lang="fr-FR" dirty="0" smtClean="0"/>
              <a:t>bus </a:t>
            </a:r>
            <a:r>
              <a:rPr lang="fr-FR" dirty="0"/>
              <a:t>alimentées ou non ; </a:t>
            </a:r>
            <a:endParaRPr lang="fr-FR" dirty="0" smtClean="0"/>
          </a:p>
          <a:p>
            <a:pPr marL="285750" indent="-285750">
              <a:buFont typeface="Arial" panose="020B0604020202020204" pitchFamily="34" charset="0"/>
              <a:buChar char="•"/>
            </a:pPr>
            <a:r>
              <a:rPr lang="fr-FR" dirty="0" smtClean="0"/>
              <a:t>position </a:t>
            </a:r>
            <a:r>
              <a:rPr lang="fr-FR" dirty="0"/>
              <a:t>des contacteurs (BTC,GLC...) ;</a:t>
            </a:r>
          </a:p>
          <a:p>
            <a:pPr marL="285750" indent="-285750">
              <a:buFont typeface="Arial" panose="020B0604020202020204" pitchFamily="34" charset="0"/>
              <a:buChar char="•"/>
            </a:pPr>
            <a:r>
              <a:rPr lang="fr-FR" dirty="0" err="1" smtClean="0"/>
              <a:t>galley</a:t>
            </a:r>
            <a:r>
              <a:rPr lang="fr-FR" dirty="0" smtClean="0"/>
              <a:t> </a:t>
            </a:r>
            <a:r>
              <a:rPr lang="fr-FR" dirty="0"/>
              <a:t>ON ou OFF.</a:t>
            </a:r>
          </a:p>
        </p:txBody>
      </p:sp>
      <p:pic>
        <p:nvPicPr>
          <p:cNvPr id="6" name="Image 5"/>
          <p:cNvPicPr>
            <a:picLocks noChangeAspect="1"/>
          </p:cNvPicPr>
          <p:nvPr/>
        </p:nvPicPr>
        <p:blipFill>
          <a:blip r:embed="rId3"/>
          <a:stretch>
            <a:fillRect/>
          </a:stretch>
        </p:blipFill>
        <p:spPr>
          <a:xfrm>
            <a:off x="6716485" y="3873190"/>
            <a:ext cx="5372100" cy="2848511"/>
          </a:xfrm>
          <a:prstGeom prst="rect">
            <a:avLst/>
          </a:prstGeom>
        </p:spPr>
      </p:pic>
      <p:sp>
        <p:nvSpPr>
          <p:cNvPr id="7" name="Rectangle 6"/>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8" name="Rectangle 7"/>
          <p:cNvSpPr/>
          <p:nvPr/>
        </p:nvSpPr>
        <p:spPr>
          <a:xfrm>
            <a:off x="4723131" y="522123"/>
            <a:ext cx="2080249" cy="369332"/>
          </a:xfrm>
          <a:prstGeom prst="rect">
            <a:avLst/>
          </a:prstGeom>
        </p:spPr>
        <p:txBody>
          <a:bodyPr wrap="none">
            <a:spAutoFit/>
          </a:bodyPr>
          <a:lstStyle/>
          <a:p>
            <a:r>
              <a:rPr lang="fr-FR" dirty="0"/>
              <a:t>Organes de contrôle</a:t>
            </a:r>
          </a:p>
        </p:txBody>
      </p:sp>
    </p:spTree>
    <p:extLst>
      <p:ext uri="{BB962C8B-B14F-4D97-AF65-F5344CB8AC3E}">
        <p14:creationId xmlns:p14="http://schemas.microsoft.com/office/powerpoint/2010/main" val="35724800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6301691" y="1690688"/>
            <a:ext cx="5684617" cy="4351338"/>
          </a:xfrm>
          <a:prstGeom prst="rect">
            <a:avLst/>
          </a:prstGeom>
        </p:spPr>
      </p:pic>
      <p:sp>
        <p:nvSpPr>
          <p:cNvPr id="5" name="Rectangle 4"/>
          <p:cNvSpPr/>
          <p:nvPr/>
        </p:nvSpPr>
        <p:spPr>
          <a:xfrm>
            <a:off x="205691" y="2488319"/>
            <a:ext cx="5981353" cy="254236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On y remédie, sur les machines de forte puissance, par l'adjonction d'enroulements de commutation.</a:t>
            </a:r>
          </a:p>
          <a:p>
            <a:pPr marL="285750" indent="-285750" algn="just">
              <a:lnSpc>
                <a:spcPct val="150000"/>
              </a:lnSpc>
              <a:buFont typeface="Arial" panose="020B0604020202020204" pitchFamily="34" charset="0"/>
              <a:buChar char="•"/>
            </a:pPr>
            <a:r>
              <a:rPr lang="fr-FR" dirty="0" smtClean="0"/>
              <a:t>Ce sont des enroulements branchés en série avec le rotor.</a:t>
            </a:r>
          </a:p>
          <a:p>
            <a:pPr marL="285750" indent="-285750" algn="just">
              <a:lnSpc>
                <a:spcPct val="150000"/>
              </a:lnSpc>
              <a:buFont typeface="Arial" panose="020B0604020202020204" pitchFamily="34" charset="0"/>
              <a:buChar char="•"/>
            </a:pPr>
            <a:r>
              <a:rPr lang="fr-FR" dirty="0" smtClean="0"/>
              <a:t>Ils sont donc parcourus par le courant I débité par la génératrice, de telle manière qu'ils génèrent un champ venant s'opposer à la réaction magnétique d'induit.</a:t>
            </a:r>
            <a:endParaRPr lang="fr-FR" dirty="0"/>
          </a:p>
        </p:txBody>
      </p:sp>
      <p:sp>
        <p:nvSpPr>
          <p:cNvPr id="7" name="Rectangle 6"/>
          <p:cNvSpPr/>
          <p:nvPr/>
        </p:nvSpPr>
        <p:spPr>
          <a:xfrm>
            <a:off x="4699618" y="831989"/>
            <a:ext cx="2959015" cy="369332"/>
          </a:xfrm>
          <a:prstGeom prst="rect">
            <a:avLst/>
          </a:prstGeom>
        </p:spPr>
        <p:txBody>
          <a:bodyPr wrap="none">
            <a:spAutoFit/>
          </a:bodyPr>
          <a:lstStyle/>
          <a:p>
            <a:r>
              <a:rPr lang="fr-FR" dirty="0" smtClean="0"/>
              <a:t>Réaction magnétique d'induit</a:t>
            </a:r>
          </a:p>
        </p:txBody>
      </p:sp>
      <p:sp>
        <p:nvSpPr>
          <p:cNvPr id="8" name="Rectangle 7"/>
          <p:cNvSpPr/>
          <p:nvPr/>
        </p:nvSpPr>
        <p:spPr>
          <a:xfrm>
            <a:off x="5377560" y="505057"/>
            <a:ext cx="1380058" cy="369332"/>
          </a:xfrm>
          <a:prstGeom prst="rect">
            <a:avLst/>
          </a:prstGeom>
        </p:spPr>
        <p:txBody>
          <a:bodyPr wrap="none">
            <a:spAutoFit/>
          </a:bodyPr>
          <a:lstStyle/>
          <a:p>
            <a:r>
              <a:rPr lang="fr-FR" dirty="0" smtClean="0"/>
              <a:t>Génératrices</a:t>
            </a:r>
          </a:p>
        </p:txBody>
      </p:sp>
      <p:sp>
        <p:nvSpPr>
          <p:cNvPr id="9" name="Rectangle 8"/>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1991713531"/>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510465" y="3324289"/>
            <a:ext cx="4136011" cy="3446626"/>
          </a:xfrm>
          <a:prstGeom prst="rect">
            <a:avLst/>
          </a:prstGeom>
        </p:spPr>
      </p:pic>
      <p:sp>
        <p:nvSpPr>
          <p:cNvPr id="5" name="Rectangle 4"/>
          <p:cNvSpPr/>
          <p:nvPr/>
        </p:nvSpPr>
        <p:spPr>
          <a:xfrm>
            <a:off x="1426030" y="953710"/>
            <a:ext cx="9143999"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Tous les disjoncteurs (</a:t>
            </a:r>
            <a:r>
              <a:rPr lang="fr-FR" dirty="0" err="1"/>
              <a:t>breakers</a:t>
            </a:r>
            <a:r>
              <a:rPr lang="fr-FR" dirty="0"/>
              <a:t>) sont situés dans la soute électronique. </a:t>
            </a:r>
            <a:endParaRPr lang="fr-FR" dirty="0" smtClean="0"/>
          </a:p>
          <a:p>
            <a:pPr marL="285750" indent="-285750">
              <a:buFont typeface="Arial" panose="020B0604020202020204" pitchFamily="34" charset="0"/>
              <a:buChar char="•"/>
            </a:pPr>
            <a:r>
              <a:rPr lang="fr-FR" dirty="0" smtClean="0"/>
              <a:t>Leur </a:t>
            </a:r>
            <a:r>
              <a:rPr lang="fr-FR" dirty="0"/>
              <a:t>statut (ouvert/fermé) est envoyé à un Circuit </a:t>
            </a:r>
            <a:r>
              <a:rPr lang="fr-FR" dirty="0" err="1"/>
              <a:t>Breakers</a:t>
            </a:r>
            <a:r>
              <a:rPr lang="fr-FR" dirty="0"/>
              <a:t> Monitoring Circuit Unit (CBMU).</a:t>
            </a:r>
          </a:p>
          <a:p>
            <a:pPr marL="285750" indent="-285750">
              <a:buFont typeface="Arial" panose="020B0604020202020204" pitchFamily="34" charset="0"/>
              <a:buChar char="•"/>
            </a:pPr>
            <a:r>
              <a:rPr lang="fr-FR" dirty="0" smtClean="0"/>
              <a:t>Le </a:t>
            </a:r>
            <a:r>
              <a:rPr lang="fr-FR" dirty="0"/>
              <a:t>CBMU envoie également ses informations à l'ECAM pour affichage.</a:t>
            </a:r>
          </a:p>
          <a:p>
            <a:pPr marL="285750" indent="-285750">
              <a:buFont typeface="Arial" panose="020B0604020202020204" pitchFamily="34" charset="0"/>
              <a:buChar char="•"/>
            </a:pPr>
            <a:r>
              <a:rPr lang="fr-FR" dirty="0" smtClean="0"/>
              <a:t>Le </a:t>
            </a:r>
            <a:r>
              <a:rPr lang="fr-FR" dirty="0"/>
              <a:t>panneau supérieur pilote regroupe les commandes et alarmes. </a:t>
            </a:r>
            <a:endParaRPr lang="fr-FR" dirty="0" smtClean="0"/>
          </a:p>
          <a:p>
            <a:pPr marL="285750" indent="-285750">
              <a:buFont typeface="Arial" panose="020B0604020202020204" pitchFamily="34" charset="0"/>
              <a:buChar char="•"/>
            </a:pPr>
            <a:r>
              <a:rPr lang="fr-FR" dirty="0" smtClean="0"/>
              <a:t>Les </a:t>
            </a:r>
            <a:r>
              <a:rPr lang="fr-FR" dirty="0"/>
              <a:t>push buttons de commande sont éteints si tout est normal</a:t>
            </a:r>
            <a:r>
              <a:rPr lang="fr-FR" dirty="0" smtClean="0"/>
              <a:t>.</a:t>
            </a:r>
          </a:p>
          <a:p>
            <a:pPr marL="285750" indent="-285750">
              <a:buFont typeface="Arial" panose="020B0604020202020204" pitchFamily="34" charset="0"/>
              <a:buChar char="•"/>
            </a:pPr>
            <a:r>
              <a:rPr lang="fr-FR" dirty="0" smtClean="0"/>
              <a:t> </a:t>
            </a:r>
            <a:r>
              <a:rPr lang="fr-FR" dirty="0"/>
              <a:t>Ils s'illuminent en blanc si OFF est activé par pression sur le bouton. </a:t>
            </a:r>
            <a:endParaRPr lang="fr-FR" dirty="0" smtClean="0"/>
          </a:p>
          <a:p>
            <a:pPr marL="285750" indent="-285750">
              <a:buFont typeface="Arial" panose="020B0604020202020204" pitchFamily="34" charset="0"/>
              <a:buChar char="•"/>
            </a:pPr>
            <a:r>
              <a:rPr lang="fr-FR" dirty="0" smtClean="0"/>
              <a:t>Le </a:t>
            </a:r>
            <a:r>
              <a:rPr lang="fr-FR" dirty="0"/>
              <a:t>FAULT s'illumine ambre pour signaler une anomalie.</a:t>
            </a:r>
          </a:p>
          <a:p>
            <a:pPr marL="285750" indent="-285750">
              <a:buFont typeface="Arial" panose="020B0604020202020204" pitchFamily="34" charset="0"/>
              <a:buChar char="•"/>
            </a:pPr>
            <a:r>
              <a:rPr lang="fr-FR" dirty="0"/>
              <a:t>Le panneau de la figure 9.257 symbolise la distribution développée précédemment.</a:t>
            </a:r>
          </a:p>
        </p:txBody>
      </p:sp>
      <p:pic>
        <p:nvPicPr>
          <p:cNvPr id="6" name="Image 5"/>
          <p:cNvPicPr>
            <a:picLocks noChangeAspect="1"/>
          </p:cNvPicPr>
          <p:nvPr/>
        </p:nvPicPr>
        <p:blipFill>
          <a:blip r:embed="rId3"/>
          <a:stretch>
            <a:fillRect/>
          </a:stretch>
        </p:blipFill>
        <p:spPr>
          <a:xfrm>
            <a:off x="5026311" y="3324288"/>
            <a:ext cx="6996961" cy="3446627"/>
          </a:xfrm>
          <a:prstGeom prst="rect">
            <a:avLst/>
          </a:prstGeom>
        </p:spPr>
      </p:pic>
      <p:sp>
        <p:nvSpPr>
          <p:cNvPr id="7" name="Rectangle 6"/>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protections</a:t>
            </a:r>
          </a:p>
        </p:txBody>
      </p:sp>
      <p:sp>
        <p:nvSpPr>
          <p:cNvPr id="8" name="Rectangle 7"/>
          <p:cNvSpPr/>
          <p:nvPr/>
        </p:nvSpPr>
        <p:spPr>
          <a:xfrm>
            <a:off x="4723131" y="522123"/>
            <a:ext cx="2080249" cy="369332"/>
          </a:xfrm>
          <a:prstGeom prst="rect">
            <a:avLst/>
          </a:prstGeom>
        </p:spPr>
        <p:txBody>
          <a:bodyPr wrap="none">
            <a:spAutoFit/>
          </a:bodyPr>
          <a:lstStyle/>
          <a:p>
            <a:r>
              <a:rPr lang="fr-FR" dirty="0"/>
              <a:t>Organes de contrôle</a:t>
            </a:r>
          </a:p>
        </p:txBody>
      </p:sp>
    </p:spTree>
    <p:extLst>
      <p:ext uri="{BB962C8B-B14F-4D97-AF65-F5344CB8AC3E}">
        <p14:creationId xmlns:p14="http://schemas.microsoft.com/office/powerpoint/2010/main" val="3434234953"/>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15687" y="1213505"/>
            <a:ext cx="11038113"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Les </a:t>
            </a:r>
            <a:r>
              <a:rPr lang="fr-FR" dirty="0"/>
              <a:t>charges connectées sur le réseau de bord supportent en général assez mal les variations de tension. </a:t>
            </a:r>
            <a:endParaRPr lang="fr-FR" dirty="0" smtClean="0"/>
          </a:p>
          <a:p>
            <a:pPr>
              <a:lnSpc>
                <a:spcPct val="150000"/>
              </a:lnSpc>
            </a:pPr>
            <a:r>
              <a:rPr lang="fr-FR" dirty="0" smtClean="0"/>
              <a:t>Un </a:t>
            </a:r>
            <a:r>
              <a:rPr lang="fr-FR" dirty="0"/>
              <a:t>court-circuit accidentel ou un échauffement anormal d'un élément peuvent se produire.</a:t>
            </a:r>
          </a:p>
          <a:p>
            <a:pPr>
              <a:lnSpc>
                <a:spcPct val="150000"/>
              </a:lnSpc>
            </a:pPr>
            <a:r>
              <a:rPr lang="fr-FR" dirty="0" smtClean="0"/>
              <a:t>Il </a:t>
            </a:r>
            <a:r>
              <a:rPr lang="fr-FR" dirty="0"/>
              <a:t>faut donc, afin de protéger les générateurs ou l'aéronef (incendie), des organes de protections sensibles :</a:t>
            </a:r>
          </a:p>
          <a:p>
            <a:pPr marL="285750" indent="-285750">
              <a:lnSpc>
                <a:spcPct val="150000"/>
              </a:lnSpc>
              <a:buFont typeface="Arial" panose="020B0604020202020204" pitchFamily="34" charset="0"/>
              <a:buChar char="•"/>
            </a:pPr>
            <a:r>
              <a:rPr lang="fr-FR" dirty="0" smtClean="0"/>
              <a:t>aux </a:t>
            </a:r>
            <a:r>
              <a:rPr lang="fr-FR" dirty="0"/>
              <a:t>surtensions (c'est le rôle du régulateur de tension étudié précédemment) ;</a:t>
            </a:r>
          </a:p>
          <a:p>
            <a:pPr marL="285750" indent="-285750">
              <a:lnSpc>
                <a:spcPct val="150000"/>
              </a:lnSpc>
              <a:buFont typeface="Arial" panose="020B0604020202020204" pitchFamily="34" charset="0"/>
              <a:buChar char="•"/>
            </a:pPr>
            <a:r>
              <a:rPr lang="fr-FR" dirty="0" smtClean="0"/>
              <a:t>aux </a:t>
            </a:r>
            <a:r>
              <a:rPr lang="fr-FR" dirty="0"/>
              <a:t>sous-tensions ;</a:t>
            </a:r>
          </a:p>
          <a:p>
            <a:pPr marL="285750" indent="-285750">
              <a:lnSpc>
                <a:spcPct val="150000"/>
              </a:lnSpc>
              <a:buFont typeface="Arial" panose="020B0604020202020204" pitchFamily="34" charset="0"/>
              <a:buChar char="•"/>
            </a:pPr>
            <a:r>
              <a:rPr lang="fr-FR" dirty="0" smtClean="0"/>
              <a:t>aux </a:t>
            </a:r>
            <a:r>
              <a:rPr lang="fr-FR" dirty="0"/>
              <a:t>inversions de tension ou de courant ;</a:t>
            </a:r>
          </a:p>
          <a:p>
            <a:pPr marL="285750" indent="-285750">
              <a:lnSpc>
                <a:spcPct val="150000"/>
              </a:lnSpc>
              <a:buFont typeface="Arial" panose="020B0604020202020204" pitchFamily="34" charset="0"/>
              <a:buChar char="•"/>
            </a:pPr>
            <a:r>
              <a:rPr lang="fr-FR" dirty="0" smtClean="0"/>
              <a:t>aux </a:t>
            </a:r>
            <a:r>
              <a:rPr lang="fr-FR" dirty="0"/>
              <a:t>surintensités (source potentielle d'incendie) ;</a:t>
            </a:r>
          </a:p>
          <a:p>
            <a:pPr marL="285750" indent="-285750">
              <a:lnSpc>
                <a:spcPct val="150000"/>
              </a:lnSpc>
              <a:buFont typeface="Arial" panose="020B0604020202020204" pitchFamily="34" charset="0"/>
              <a:buChar char="•"/>
            </a:pPr>
            <a:r>
              <a:rPr lang="fr-FR" dirty="0" smtClean="0"/>
              <a:t>aux </a:t>
            </a:r>
            <a:r>
              <a:rPr lang="fr-FR" dirty="0"/>
              <a:t>températures excessives (dégradation ou incendie, selon la température</a:t>
            </a:r>
            <a:r>
              <a:rPr lang="fr-FR" dirty="0" smtClean="0"/>
              <a:t>).</a:t>
            </a:r>
            <a:endParaRPr lang="fr-FR" dirty="0"/>
          </a:p>
        </p:txBody>
      </p:sp>
      <p:sp>
        <p:nvSpPr>
          <p:cNvPr id="5" name="Rectangle 4"/>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6" name="Rectangle 5"/>
          <p:cNvSpPr/>
          <p:nvPr/>
        </p:nvSpPr>
        <p:spPr>
          <a:xfrm>
            <a:off x="4694462" y="498482"/>
            <a:ext cx="2280561" cy="369332"/>
          </a:xfrm>
          <a:prstGeom prst="rect">
            <a:avLst/>
          </a:prstGeom>
        </p:spPr>
        <p:txBody>
          <a:bodyPr wrap="none">
            <a:spAutoFit/>
          </a:bodyPr>
          <a:lstStyle/>
          <a:p>
            <a:r>
              <a:rPr lang="fr-FR" dirty="0" smtClean="0"/>
              <a:t>Organes </a:t>
            </a:r>
            <a:r>
              <a:rPr lang="fr-FR" dirty="0"/>
              <a:t>de protection</a:t>
            </a:r>
          </a:p>
        </p:txBody>
      </p:sp>
    </p:spTree>
    <p:extLst>
      <p:ext uri="{BB962C8B-B14F-4D97-AF65-F5344CB8AC3E}">
        <p14:creationId xmlns:p14="http://schemas.microsoft.com/office/powerpoint/2010/main" val="2474753965"/>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2143" y="1627030"/>
            <a:ext cx="11038113" cy="286232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Protection </a:t>
            </a:r>
            <a:r>
              <a:rPr lang="fr-FR" b="1" dirty="0"/>
              <a:t>surtension</a:t>
            </a:r>
          </a:p>
          <a:p>
            <a:r>
              <a:rPr lang="fr-FR" dirty="0" smtClean="0"/>
              <a:t>La </a:t>
            </a:r>
            <a:r>
              <a:rPr lang="fr-FR" dirty="0"/>
              <a:t>surtension peut provoquer la détérioration des équipements de bord et être éventuellement source d'incendie. Afin de se prémunir contre ce type d'incidents, on va mesurer en permanence la tension de la génératrice par un système qui coupe son excitation dès que la tension délivrée atteint 32 volts. </a:t>
            </a:r>
            <a:endParaRPr lang="fr-FR" dirty="0" smtClean="0"/>
          </a:p>
          <a:p>
            <a:r>
              <a:rPr lang="fr-FR" dirty="0" smtClean="0"/>
              <a:t>Un </a:t>
            </a:r>
            <a:r>
              <a:rPr lang="fr-FR" dirty="0"/>
              <a:t>voyant pourra signaler le défaut.</a:t>
            </a:r>
          </a:p>
          <a:p>
            <a:r>
              <a:rPr lang="fr-FR" dirty="0" smtClean="0"/>
              <a:t>L'excitation </a:t>
            </a:r>
            <a:r>
              <a:rPr lang="fr-FR" dirty="0"/>
              <a:t>ayant disparu, la tension de la génératrice chute vers zéro et entraîne l'ouverture du conjoncteur-disjoncteur par courant inverse. </a:t>
            </a:r>
            <a:endParaRPr lang="fr-FR" dirty="0" smtClean="0"/>
          </a:p>
          <a:p>
            <a:r>
              <a:rPr lang="fr-FR" dirty="0" smtClean="0"/>
              <a:t>Le </a:t>
            </a:r>
            <a:r>
              <a:rPr lang="fr-FR" dirty="0"/>
              <a:t>voltmètre et l'ampèremètre doivent indiquer zéro.</a:t>
            </a:r>
          </a:p>
          <a:p>
            <a:r>
              <a:rPr lang="fr-FR" dirty="0" smtClean="0"/>
              <a:t>Il </a:t>
            </a:r>
            <a:r>
              <a:rPr lang="fr-FR" dirty="0"/>
              <a:t>existe en général un circuit de réarmement de la génératrice, mais un défaut de surtension provenant en général d'un défaut interne au régulateur de tension, la surtension risque fort de réapparaître instantanément</a:t>
            </a:r>
            <a:r>
              <a:rPr lang="fr-FR" dirty="0" smtClean="0"/>
              <a:t>.</a:t>
            </a:r>
            <a:endParaRPr lang="fr-FR" dirty="0"/>
          </a:p>
        </p:txBody>
      </p:sp>
      <p:sp>
        <p:nvSpPr>
          <p:cNvPr id="5" name="Rectangle 4"/>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6" name="Rectangle 5"/>
          <p:cNvSpPr/>
          <p:nvPr/>
        </p:nvSpPr>
        <p:spPr>
          <a:xfrm>
            <a:off x="3625639" y="522123"/>
            <a:ext cx="4331122"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a:t>
            </a:r>
            <a:r>
              <a:rPr lang="fr-FR" dirty="0" smtClean="0"/>
              <a:t>continue</a:t>
            </a:r>
            <a:endParaRPr lang="fr-FR" dirty="0"/>
          </a:p>
        </p:txBody>
      </p:sp>
    </p:spTree>
    <p:extLst>
      <p:ext uri="{BB962C8B-B14F-4D97-AF65-F5344CB8AC3E}">
        <p14:creationId xmlns:p14="http://schemas.microsoft.com/office/powerpoint/2010/main" val="347827063"/>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317450" y="902520"/>
            <a:ext cx="5696640" cy="2842166"/>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141514" y="826139"/>
            <a:ext cx="6096000" cy="3139321"/>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b="1" dirty="0" smtClean="0"/>
              <a:t>Défaut feeder</a:t>
            </a:r>
          </a:p>
          <a:p>
            <a:pPr marL="285750" indent="-285750">
              <a:buFont typeface="Arial" panose="020B0604020202020204" pitchFamily="34" charset="0"/>
              <a:buChar char="•"/>
            </a:pPr>
            <a:r>
              <a:rPr lang="fr-FR" dirty="0" smtClean="0"/>
              <a:t>On appelle feeder le câble de grosse section reliant la génératrice à la bus via le conjoncteur-disjoncteur. </a:t>
            </a:r>
          </a:p>
          <a:p>
            <a:pPr marL="285750" indent="-285750">
              <a:buFont typeface="Arial" panose="020B0604020202020204" pitchFamily="34" charset="0"/>
              <a:buChar char="•"/>
            </a:pPr>
            <a:r>
              <a:rPr lang="fr-FR" dirty="0" smtClean="0"/>
              <a:t>Ce câble transporte toute l'énergie fournie au réseau. </a:t>
            </a:r>
          </a:p>
          <a:p>
            <a:pPr marL="285750" indent="-285750">
              <a:buFont typeface="Arial" panose="020B0604020202020204" pitchFamily="34" charset="0"/>
              <a:buChar char="•"/>
            </a:pPr>
            <a:r>
              <a:rPr lang="fr-FR" dirty="0" smtClean="0"/>
              <a:t>Un défaut feeder est un court-circuit entre ce câble et la masse (structure de l'avion). </a:t>
            </a:r>
          </a:p>
          <a:p>
            <a:pPr marL="285750" indent="-285750">
              <a:buFont typeface="Arial" panose="020B0604020202020204" pitchFamily="34" charset="0"/>
              <a:buChar char="•"/>
            </a:pPr>
            <a:r>
              <a:rPr lang="fr-FR" dirty="0" smtClean="0"/>
              <a:t>C'est un risque d'incendie très grave.</a:t>
            </a:r>
          </a:p>
          <a:p>
            <a:pPr marL="285750" indent="-285750">
              <a:buFont typeface="Arial" panose="020B0604020202020204" pitchFamily="34" charset="0"/>
              <a:buChar char="•"/>
            </a:pPr>
            <a:r>
              <a:rPr lang="fr-FR" dirty="0"/>
              <a:t>En fonctionnement normal, le courant débité par la génératrice traverse la spire </a:t>
            </a:r>
            <a:r>
              <a:rPr lang="fr-FR" dirty="0" smtClean="0"/>
              <a:t>S, </a:t>
            </a:r>
            <a:r>
              <a:rPr lang="fr-FR" dirty="0"/>
              <a:t>puis le C/D et revient à la génératrice par la masse puis les enroulements de compensation</a:t>
            </a:r>
            <a:r>
              <a:rPr lang="fr-FR" dirty="0" smtClean="0"/>
              <a:t>.</a:t>
            </a:r>
            <a:endParaRPr lang="fr-FR" dirty="0"/>
          </a:p>
        </p:txBody>
      </p:sp>
      <p:sp>
        <p:nvSpPr>
          <p:cNvPr id="7" name="Rectangle 6"/>
          <p:cNvSpPr/>
          <p:nvPr/>
        </p:nvSpPr>
        <p:spPr>
          <a:xfrm>
            <a:off x="141514" y="3966611"/>
            <a:ext cx="11872576" cy="286232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La bobine polarisée B est soumise à la tension développée aux bornes desdits enroulements. </a:t>
            </a:r>
            <a:endParaRPr lang="fr-FR" dirty="0" smtClean="0"/>
          </a:p>
          <a:p>
            <a:pPr marL="285750" indent="-285750">
              <a:buFont typeface="Arial" panose="020B0604020202020204" pitchFamily="34" charset="0"/>
              <a:buChar char="•"/>
            </a:pPr>
            <a:r>
              <a:rPr lang="fr-FR" dirty="0" smtClean="0"/>
              <a:t>Le </a:t>
            </a:r>
            <a:r>
              <a:rPr lang="fr-FR" dirty="0"/>
              <a:t>flux développé dans cette bobine B est égal et opposé au flux développé par la spire </a:t>
            </a:r>
            <a:r>
              <a:rPr lang="fr-FR" dirty="0" smtClean="0"/>
              <a:t>S. </a:t>
            </a:r>
          </a:p>
          <a:p>
            <a:pPr marL="285750" indent="-285750">
              <a:buFont typeface="Arial" panose="020B0604020202020204" pitchFamily="34" charset="0"/>
              <a:buChar char="•"/>
            </a:pPr>
            <a:r>
              <a:rPr lang="fr-FR" dirty="0" smtClean="0"/>
              <a:t>Ces </a:t>
            </a:r>
            <a:r>
              <a:rPr lang="fr-FR" dirty="0"/>
              <a:t>flux s'annulent, laissant les contacts Ex et EQUI fermés. </a:t>
            </a:r>
            <a:endParaRPr lang="fr-FR" dirty="0" smtClean="0"/>
          </a:p>
          <a:p>
            <a:pPr marL="285750" indent="-285750">
              <a:buFont typeface="Arial" panose="020B0604020202020204" pitchFamily="34" charset="0"/>
              <a:buChar char="•"/>
            </a:pPr>
            <a:r>
              <a:rPr lang="fr-FR" dirty="0" smtClean="0"/>
              <a:t>Si </a:t>
            </a:r>
            <a:r>
              <a:rPr lang="fr-FR" dirty="0"/>
              <a:t>un court-circuit accidentel se produit sur le feeder, avant la spire S, le flux de S ne contrarie plus le flux de B et les contacts s'ouvrent.</a:t>
            </a:r>
          </a:p>
          <a:p>
            <a:pPr marL="285750" indent="-285750">
              <a:buFont typeface="Arial" panose="020B0604020202020204" pitchFamily="34" charset="0"/>
              <a:buChar char="•"/>
            </a:pPr>
            <a:r>
              <a:rPr lang="fr-FR" dirty="0" smtClean="0"/>
              <a:t>La </a:t>
            </a:r>
            <a:r>
              <a:rPr lang="fr-FR" dirty="0"/>
              <a:t>génératrice est désexcitée, la ligne d'équilibrage ouverte et les contacts sont verrouillés mécaniquement. </a:t>
            </a:r>
            <a:endParaRPr lang="fr-FR" dirty="0" smtClean="0"/>
          </a:p>
          <a:p>
            <a:pPr marL="285750" indent="-285750">
              <a:buFont typeface="Arial" panose="020B0604020202020204" pitchFamily="34" charset="0"/>
              <a:buChar char="•"/>
            </a:pPr>
            <a:r>
              <a:rPr lang="fr-FR" dirty="0" smtClean="0"/>
              <a:t>Une </a:t>
            </a:r>
            <a:r>
              <a:rPr lang="fr-FR" dirty="0"/>
              <a:t>alarme visuelle signale l'anomalie à l'équipage.</a:t>
            </a:r>
          </a:p>
          <a:p>
            <a:pPr marL="285750" indent="-285750">
              <a:buFont typeface="Arial" panose="020B0604020202020204" pitchFamily="34" charset="0"/>
              <a:buChar char="•"/>
            </a:pPr>
            <a:r>
              <a:rPr lang="fr-FR" dirty="0" smtClean="0"/>
              <a:t>Le </a:t>
            </a:r>
            <a:r>
              <a:rPr lang="fr-FR" dirty="0"/>
              <a:t>circuit ne peut pas se réarmer automatiquement et une seule tentative de réarmement manuel est autorisée.</a:t>
            </a:r>
          </a:p>
          <a:p>
            <a:pPr marL="285750" indent="-285750">
              <a:buFont typeface="Arial" panose="020B0604020202020204" pitchFamily="34" charset="0"/>
              <a:buChar char="•"/>
            </a:pPr>
            <a:r>
              <a:rPr lang="fr-FR" dirty="0" smtClean="0"/>
              <a:t>Le </a:t>
            </a:r>
            <a:r>
              <a:rPr lang="fr-FR" dirty="0"/>
              <a:t>principe étudié ici implique que, pour protéger le feeder sur la longueur maximale, il faut que la détection par la spire S se fasse au plus près de la bus.</a:t>
            </a:r>
          </a:p>
        </p:txBody>
      </p:sp>
      <p:sp>
        <p:nvSpPr>
          <p:cNvPr id="8" name="Rectangle 7"/>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9" name="Rectangle 8"/>
          <p:cNvSpPr/>
          <p:nvPr/>
        </p:nvSpPr>
        <p:spPr>
          <a:xfrm>
            <a:off x="3625639" y="489465"/>
            <a:ext cx="4331122"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a:t>
            </a:r>
            <a:r>
              <a:rPr lang="fr-FR" dirty="0" smtClean="0"/>
              <a:t>continue</a:t>
            </a:r>
            <a:endParaRPr lang="fr-FR" dirty="0"/>
          </a:p>
        </p:txBody>
      </p:sp>
    </p:spTree>
    <p:extLst>
      <p:ext uri="{BB962C8B-B14F-4D97-AF65-F5344CB8AC3E}">
        <p14:creationId xmlns:p14="http://schemas.microsoft.com/office/powerpoint/2010/main" val="3005056478"/>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55815" y="1195471"/>
            <a:ext cx="11838214"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Surcharge </a:t>
            </a:r>
            <a:r>
              <a:rPr lang="fr-FR" b="1" dirty="0"/>
              <a:t>génératrice</a:t>
            </a:r>
          </a:p>
          <a:p>
            <a:r>
              <a:rPr lang="fr-FR" dirty="0" smtClean="0"/>
              <a:t>Il </a:t>
            </a:r>
            <a:r>
              <a:rPr lang="fr-FR" dirty="0"/>
              <a:t>existe également une protection surcharge de la génératrice, qui signale à l'équipage que la génératrice débite au-delà de son intensité nominale. </a:t>
            </a:r>
            <a:endParaRPr lang="fr-FR" dirty="0" smtClean="0"/>
          </a:p>
          <a:p>
            <a:r>
              <a:rPr lang="fr-FR" dirty="0" smtClean="0"/>
              <a:t>Cette </a:t>
            </a:r>
            <a:r>
              <a:rPr lang="fr-FR" dirty="0"/>
              <a:t>protection est basée sur la mesure permanente de l'intensité débitée à travers la spire S chargée d'activer l'alarme</a:t>
            </a:r>
            <a:r>
              <a:rPr lang="fr-FR" dirty="0" smtClean="0"/>
              <a:t>.</a:t>
            </a:r>
            <a:endParaRPr lang="fr-FR" dirty="0"/>
          </a:p>
        </p:txBody>
      </p:sp>
      <p:sp>
        <p:nvSpPr>
          <p:cNvPr id="5" name="Rectangle 4"/>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6" name="Rectangle 5"/>
          <p:cNvSpPr/>
          <p:nvPr/>
        </p:nvSpPr>
        <p:spPr>
          <a:xfrm>
            <a:off x="3625639" y="489465"/>
            <a:ext cx="4331122"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a:t>
            </a:r>
            <a:r>
              <a:rPr lang="fr-FR" dirty="0" smtClean="0"/>
              <a:t>continue</a:t>
            </a:r>
            <a:endParaRPr lang="fr-FR" dirty="0"/>
          </a:p>
        </p:txBody>
      </p:sp>
    </p:spTree>
    <p:extLst>
      <p:ext uri="{BB962C8B-B14F-4D97-AF65-F5344CB8AC3E}">
        <p14:creationId xmlns:p14="http://schemas.microsoft.com/office/powerpoint/2010/main" val="3863347384"/>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fr-FR"/>
          </a:p>
        </p:txBody>
      </p:sp>
      <p:sp>
        <p:nvSpPr>
          <p:cNvPr id="4" name="Rectangle 3"/>
          <p:cNvSpPr/>
          <p:nvPr/>
        </p:nvSpPr>
        <p:spPr>
          <a:xfrm>
            <a:off x="337457" y="1246868"/>
            <a:ext cx="11517085"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Surchauffe </a:t>
            </a:r>
            <a:r>
              <a:rPr lang="fr-FR" b="1" dirty="0"/>
              <a:t>génératrice</a:t>
            </a:r>
          </a:p>
          <a:p>
            <a:pPr marL="285750" indent="-285750">
              <a:buFont typeface="Arial" panose="020B0604020202020204" pitchFamily="34" charset="0"/>
              <a:buChar char="•"/>
            </a:pPr>
            <a:r>
              <a:rPr lang="fr-FR" dirty="0"/>
              <a:t>La surchauffe peut avoir pour causes :</a:t>
            </a:r>
          </a:p>
          <a:p>
            <a:pPr marL="742950" lvl="1" indent="-285750">
              <a:buFont typeface="Courier New" panose="02070309020205020404" pitchFamily="49" charset="0"/>
              <a:buChar char="o"/>
            </a:pPr>
            <a:r>
              <a:rPr lang="fr-FR" dirty="0" smtClean="0"/>
              <a:t>un </a:t>
            </a:r>
            <a:r>
              <a:rPr lang="fr-FR" dirty="0"/>
              <a:t>débit permanent trop important (surcharge) ;</a:t>
            </a:r>
          </a:p>
          <a:p>
            <a:pPr marL="742950" lvl="1" indent="-285750">
              <a:buFont typeface="Courier New" panose="02070309020205020404" pitchFamily="49" charset="0"/>
              <a:buChar char="o"/>
            </a:pPr>
            <a:r>
              <a:rPr lang="fr-FR" dirty="0" smtClean="0"/>
              <a:t>un </a:t>
            </a:r>
            <a:r>
              <a:rPr lang="fr-FR" dirty="0"/>
              <a:t>défaut de ventilation ;</a:t>
            </a:r>
          </a:p>
          <a:p>
            <a:pPr marL="742950" lvl="1" indent="-285750">
              <a:buFont typeface="Courier New" panose="02070309020205020404" pitchFamily="49" charset="0"/>
              <a:buChar char="o"/>
            </a:pPr>
            <a:r>
              <a:rPr lang="fr-FR" dirty="0"/>
              <a:t>un problème mécanique (frottements) ;</a:t>
            </a:r>
          </a:p>
          <a:p>
            <a:pPr marL="742950" lvl="1" indent="-285750">
              <a:buFont typeface="Courier New" panose="02070309020205020404" pitchFamily="49" charset="0"/>
              <a:buChar char="o"/>
            </a:pPr>
            <a:r>
              <a:rPr lang="fr-FR" dirty="0" smtClean="0"/>
              <a:t>une </a:t>
            </a:r>
            <a:r>
              <a:rPr lang="fr-FR" dirty="0"/>
              <a:t>mauvaise régulation ;</a:t>
            </a:r>
          </a:p>
          <a:p>
            <a:pPr marL="742950" lvl="1" indent="-285750">
              <a:buFont typeface="Courier New" panose="02070309020205020404" pitchFamily="49" charset="0"/>
              <a:buChar char="o"/>
            </a:pPr>
            <a:r>
              <a:rPr lang="fr-FR" dirty="0" smtClean="0"/>
              <a:t>un </a:t>
            </a:r>
            <a:r>
              <a:rPr lang="fr-FR" dirty="0"/>
              <a:t>problème de conjonction-disjonction.</a:t>
            </a:r>
          </a:p>
          <a:p>
            <a:pPr marL="285750" indent="-285750">
              <a:buFont typeface="Arial" panose="020B0604020202020204" pitchFamily="34" charset="0"/>
              <a:buChar char="•"/>
            </a:pPr>
            <a:r>
              <a:rPr lang="fr-FR" dirty="0"/>
              <a:t>La surcharge </a:t>
            </a:r>
            <a:r>
              <a:rPr lang="fr-FR" dirty="0" smtClean="0"/>
              <a:t>détectée sera </a:t>
            </a:r>
            <a:r>
              <a:rPr lang="fr-FR" dirty="0"/>
              <a:t>traitée en coupant l'alimentation de servitudes non nécessaires au vol.</a:t>
            </a:r>
          </a:p>
          <a:p>
            <a:pPr marL="285750" indent="-285750">
              <a:buFont typeface="Arial" panose="020B0604020202020204" pitchFamily="34" charset="0"/>
              <a:buChar char="•"/>
            </a:pPr>
            <a:r>
              <a:rPr lang="fr-FR" dirty="0"/>
              <a:t>La mauvaise régulation </a:t>
            </a:r>
            <a:r>
              <a:rPr lang="fr-FR" dirty="0" smtClean="0"/>
              <a:t>devrait </a:t>
            </a:r>
            <a:r>
              <a:rPr lang="fr-FR" dirty="0"/>
              <a:t>se traiter automatiquement en désexcitant la </a:t>
            </a:r>
            <a:r>
              <a:rPr lang="fr-FR" dirty="0" smtClean="0"/>
              <a:t>génératrice.</a:t>
            </a:r>
            <a:endParaRPr lang="fr-FR" dirty="0"/>
          </a:p>
          <a:p>
            <a:pPr marL="285750" indent="-285750">
              <a:buFont typeface="Arial" panose="020B0604020202020204" pitchFamily="34" charset="0"/>
              <a:buChar char="•"/>
            </a:pPr>
            <a:r>
              <a:rPr lang="fr-FR" dirty="0"/>
              <a:t>Le défaut de ventilation pourra </a:t>
            </a:r>
            <a:r>
              <a:rPr lang="fr-FR" dirty="0" smtClean="0"/>
              <a:t>être </a:t>
            </a:r>
            <a:r>
              <a:rPr lang="fr-FR" dirty="0"/>
              <a:t>traité en coupant le maximum de servitudes non essentielles au </a:t>
            </a:r>
            <a:r>
              <a:rPr lang="fr-FR" dirty="0" smtClean="0"/>
              <a:t>vol.</a:t>
            </a:r>
            <a:endParaRPr lang="fr-FR" dirty="0"/>
          </a:p>
          <a:p>
            <a:pPr marL="285750" indent="-285750">
              <a:buFont typeface="Arial" panose="020B0604020202020204" pitchFamily="34" charset="0"/>
              <a:buChar char="•"/>
            </a:pPr>
            <a:r>
              <a:rPr lang="fr-FR" dirty="0"/>
              <a:t>Le problème de frottements ne pourra être traité que par réparation au </a:t>
            </a:r>
            <a:r>
              <a:rPr lang="fr-FR" dirty="0" smtClean="0"/>
              <a:t>sol</a:t>
            </a:r>
            <a:r>
              <a:rPr lang="fr-FR" dirty="0"/>
              <a:t>: </a:t>
            </a:r>
            <a:r>
              <a:rPr lang="fr-FR" dirty="0" smtClean="0"/>
              <a:t>la </a:t>
            </a:r>
            <a:r>
              <a:rPr lang="fr-FR" dirty="0"/>
              <a:t>génératrice est en prise sur l'arbre moteur (via un ensemble réducteur) sans possibilité d'interrompre son entraînement</a:t>
            </a:r>
            <a:endParaRPr lang="fr-FR" dirty="0" smtClean="0"/>
          </a:p>
          <a:p>
            <a:r>
              <a:rPr lang="fr-FR" dirty="0" smtClean="0"/>
              <a:t>contrairement </a:t>
            </a:r>
            <a:r>
              <a:rPr lang="fr-FR" dirty="0"/>
              <a:t>à la génération alternative où l'on peut en général déconnecter l'entraînement de </a:t>
            </a:r>
            <a:r>
              <a:rPr lang="fr-FR" dirty="0" smtClean="0"/>
              <a:t>l'alternateur.</a:t>
            </a:r>
            <a:endParaRPr lang="fr-FR" dirty="0"/>
          </a:p>
          <a:p>
            <a:pPr marL="285750" indent="-285750">
              <a:buFont typeface="Arial" panose="020B0604020202020204" pitchFamily="34" charset="0"/>
              <a:buChar char="•"/>
            </a:pPr>
            <a:r>
              <a:rPr lang="fr-FR" dirty="0" smtClean="0"/>
              <a:t>La </a:t>
            </a:r>
            <a:r>
              <a:rPr lang="fr-FR" dirty="0"/>
              <a:t>génératrice étant refroidie par de l'air dynamique, la détection de surchauffe se fait par un bilame placé directement sur le corps de la génératrice. </a:t>
            </a:r>
            <a:endParaRPr lang="fr-FR" dirty="0" smtClean="0"/>
          </a:p>
        </p:txBody>
      </p:sp>
      <p:sp>
        <p:nvSpPr>
          <p:cNvPr id="5" name="Rectangle 4"/>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6" name="Rectangle 5"/>
          <p:cNvSpPr/>
          <p:nvPr/>
        </p:nvSpPr>
        <p:spPr>
          <a:xfrm>
            <a:off x="3625639" y="489465"/>
            <a:ext cx="4331122"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a:t>
            </a:r>
            <a:r>
              <a:rPr lang="fr-FR" dirty="0" smtClean="0"/>
              <a:t>continue</a:t>
            </a:r>
            <a:endParaRPr lang="fr-FR" dirty="0"/>
          </a:p>
        </p:txBody>
      </p:sp>
    </p:spTree>
    <p:extLst>
      <p:ext uri="{BB962C8B-B14F-4D97-AF65-F5344CB8AC3E}">
        <p14:creationId xmlns:p14="http://schemas.microsoft.com/office/powerpoint/2010/main" val="198434580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fr-FR"/>
          </a:p>
        </p:txBody>
      </p:sp>
      <p:sp>
        <p:nvSpPr>
          <p:cNvPr id="4" name="Rectangle 3"/>
          <p:cNvSpPr/>
          <p:nvPr/>
        </p:nvSpPr>
        <p:spPr>
          <a:xfrm>
            <a:off x="337457" y="1246868"/>
            <a:ext cx="11517085" cy="45243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Surchauffe </a:t>
            </a:r>
            <a:r>
              <a:rPr lang="fr-FR" b="1" dirty="0"/>
              <a:t>génératrice</a:t>
            </a:r>
          </a:p>
          <a:p>
            <a:r>
              <a:rPr lang="fr-FR" dirty="0" smtClean="0"/>
              <a:t>La </a:t>
            </a:r>
            <a:r>
              <a:rPr lang="fr-FR" dirty="0"/>
              <a:t>surcharge (détectée par l'alarme précédente ou en regardant l'ampèremètre) sera traitée en coupant l'alimentation de servitudes non nécessaires au vol.</a:t>
            </a:r>
          </a:p>
          <a:p>
            <a:r>
              <a:rPr lang="fr-FR" dirty="0"/>
              <a:t>La mauvaise régulation (protection ou vue au voltmètre) devrait se traiter automatiquement en désexcitant la génératrice via les protections développées ci-avant.</a:t>
            </a:r>
          </a:p>
          <a:p>
            <a:r>
              <a:rPr lang="fr-FR" dirty="0"/>
              <a:t>Le défaut de ventilation pourra (peut-être) être traité en coupant le maximum de servitudes non essentielles au vol (moins de travail, moins de chaleur à dissiper).</a:t>
            </a:r>
          </a:p>
          <a:p>
            <a:r>
              <a:rPr lang="fr-FR" dirty="0"/>
              <a:t>Le problème de frottements ne pourra être traité que par réparation au sol car, contrairement à la génération alternative où l'on peut en général déconnecter l'entraînement de l'alternateur, la génératrice est en prise sur l'arbre moteur (via un ensemble réducteur) sans possibilité d'interrompre son entraînement.</a:t>
            </a:r>
          </a:p>
          <a:p>
            <a:r>
              <a:rPr lang="fr-FR" dirty="0"/>
              <a:t>Autant d'analyses qui vous font percevoir que le métier de pilote ne se résume pas à maintenir une trajectoire. Après application des check-lists, qui sont des mesures conservatoires, une bonne connaissance technique permettra un bon bilan, qui permettra de prendre la bonne décision.</a:t>
            </a:r>
          </a:p>
          <a:p>
            <a:r>
              <a:rPr lang="fr-FR" dirty="0"/>
              <a:t>La génératrice étant refroidie par de l'air dynamique, la détection de surchauffe se fait par un bilame placé directement sur le corps de la génératrice. De par le principe de détection, il faudra attendre un certain temps avant l'extinction de l'alarme, qui restera permanente si la surchauffe est liée à une très mauvaise ventilation ou à un frottement.</a:t>
            </a:r>
          </a:p>
        </p:txBody>
      </p:sp>
      <p:sp>
        <p:nvSpPr>
          <p:cNvPr id="5" name="Rectangle 4"/>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6" name="Rectangle 5"/>
          <p:cNvSpPr/>
          <p:nvPr/>
        </p:nvSpPr>
        <p:spPr>
          <a:xfrm>
            <a:off x="3625639" y="489465"/>
            <a:ext cx="4331122"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a:t>
            </a:r>
            <a:r>
              <a:rPr lang="fr-FR" dirty="0" smtClean="0"/>
              <a:t>continue</a:t>
            </a:r>
            <a:endParaRPr lang="fr-FR" dirty="0"/>
          </a:p>
        </p:txBody>
      </p:sp>
    </p:spTree>
    <p:extLst>
      <p:ext uri="{BB962C8B-B14F-4D97-AF65-F5344CB8AC3E}">
        <p14:creationId xmlns:p14="http://schemas.microsoft.com/office/powerpoint/2010/main" val="3625187276"/>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96686" y="1572192"/>
            <a:ext cx="10624456" cy="378885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Certains </a:t>
            </a:r>
            <a:r>
              <a:rPr lang="fr-FR" dirty="0"/>
              <a:t>défauts et les protections associées n'intéressent que les alternateurs couplés. </a:t>
            </a:r>
            <a:endParaRPr lang="fr-FR" dirty="0" smtClean="0"/>
          </a:p>
          <a:p>
            <a:pPr marL="285750" indent="-285750" algn="just">
              <a:lnSpc>
                <a:spcPct val="150000"/>
              </a:lnSpc>
              <a:buFont typeface="Arial" panose="020B0604020202020204" pitchFamily="34" charset="0"/>
              <a:buChar char="•"/>
            </a:pPr>
            <a:r>
              <a:rPr lang="fr-FR" dirty="0" smtClean="0"/>
              <a:t>Nous </a:t>
            </a:r>
            <a:r>
              <a:rPr lang="fr-FR" dirty="0"/>
              <a:t>étudierons donc d'abord ceux relatifs à une génération à alternateurs indépendants, puis ceux qui viennent en addition lorsque la génération repose sur des alternateurs couplés.</a:t>
            </a:r>
          </a:p>
          <a:p>
            <a:pPr marL="285750" indent="-285750" algn="just">
              <a:lnSpc>
                <a:spcPct val="150000"/>
              </a:lnSpc>
              <a:buFont typeface="Arial" panose="020B0604020202020204" pitchFamily="34" charset="0"/>
              <a:buChar char="•"/>
            </a:pPr>
            <a:r>
              <a:rPr lang="fr-FR" dirty="0" smtClean="0"/>
              <a:t>Certains </a:t>
            </a:r>
            <a:r>
              <a:rPr lang="fr-FR" dirty="0"/>
              <a:t>types d'aéronefs ne possèdent pas forcément la totalité des protections étudiées, mais nous brosserons un descriptif général</a:t>
            </a:r>
            <a:r>
              <a:rPr lang="fr-FR" dirty="0" smtClean="0"/>
              <a:t>.</a:t>
            </a:r>
          </a:p>
          <a:p>
            <a:pPr marL="285750" indent="-285750" algn="just">
              <a:lnSpc>
                <a:spcPct val="150000"/>
              </a:lnSpc>
              <a:buFont typeface="Arial" panose="020B0604020202020204" pitchFamily="34" charset="0"/>
              <a:buChar char="•"/>
            </a:pPr>
            <a:r>
              <a:rPr lang="fr-FR" dirty="0"/>
              <a:t>La détection des défauts est, </a:t>
            </a:r>
            <a:endParaRPr lang="fr-FR" dirty="0" smtClean="0"/>
          </a:p>
          <a:p>
            <a:pPr marL="285750" indent="-285750" algn="just">
              <a:lnSpc>
                <a:spcPct val="150000"/>
              </a:lnSpc>
              <a:buFont typeface="Arial" panose="020B0604020202020204" pitchFamily="34" charset="0"/>
              <a:buChar char="•"/>
            </a:pPr>
            <a:r>
              <a:rPr lang="fr-FR" dirty="0" smtClean="0"/>
              <a:t>sur </a:t>
            </a:r>
            <a:r>
              <a:rPr lang="fr-FR" dirty="0"/>
              <a:t>certains avions anciens (tels le B747-200), encore assurée par des modules indépendants.</a:t>
            </a:r>
          </a:p>
          <a:p>
            <a:pPr marL="285750" indent="-285750" algn="just">
              <a:lnSpc>
                <a:spcPct val="150000"/>
              </a:lnSpc>
              <a:buFont typeface="Arial" panose="020B0604020202020204" pitchFamily="34" charset="0"/>
              <a:buChar char="•"/>
            </a:pPr>
            <a:r>
              <a:rPr lang="fr-FR" dirty="0" smtClean="0"/>
              <a:t>Mais</a:t>
            </a:r>
            <a:r>
              <a:rPr lang="fr-FR" dirty="0"/>
              <a:t>, sur les avions modernes </a:t>
            </a:r>
            <a:r>
              <a:rPr lang="fr-FR" dirty="0" smtClean="0"/>
              <a:t>(King 200), </a:t>
            </a:r>
            <a:r>
              <a:rPr lang="fr-FR" dirty="0"/>
              <a:t>elle se fait grâce au </a:t>
            </a:r>
            <a:r>
              <a:rPr lang="fr-FR" dirty="0" err="1"/>
              <a:t>Generator</a:t>
            </a:r>
            <a:r>
              <a:rPr lang="fr-FR" dirty="0"/>
              <a:t> Control Unit (GCU), qui regroupe toutes les fonctions (régulation et protections</a:t>
            </a:r>
            <a:r>
              <a:rPr lang="fr-FR" dirty="0" smtClean="0"/>
              <a:t>).</a:t>
            </a:r>
            <a:endParaRPr lang="fr-FR" dirty="0"/>
          </a:p>
        </p:txBody>
      </p:sp>
      <p:sp>
        <p:nvSpPr>
          <p:cNvPr id="5" name="Rectangle 4"/>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6" name="Rectangle 5"/>
          <p:cNvSpPr/>
          <p:nvPr/>
        </p:nvSpPr>
        <p:spPr>
          <a:xfrm>
            <a:off x="3625639" y="489465"/>
            <a:ext cx="4515852"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alternative</a:t>
            </a:r>
          </a:p>
        </p:txBody>
      </p:sp>
    </p:spTree>
    <p:extLst>
      <p:ext uri="{BB962C8B-B14F-4D97-AF65-F5344CB8AC3E}">
        <p14:creationId xmlns:p14="http://schemas.microsoft.com/office/powerpoint/2010/main" val="3108071546"/>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302828" y="959184"/>
            <a:ext cx="5697051" cy="3794640"/>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08856" y="959184"/>
            <a:ext cx="6096000" cy="5632311"/>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b="1" dirty="0" smtClean="0"/>
              <a:t>Surtension</a:t>
            </a:r>
            <a:endParaRPr lang="fr-FR" b="1" dirty="0"/>
          </a:p>
          <a:p>
            <a:pPr algn="just"/>
            <a:r>
              <a:rPr lang="fr-FR" dirty="0"/>
              <a:t>Il est nécessaire de protéger les servitudes connectées au réseau. </a:t>
            </a:r>
            <a:endParaRPr lang="fr-FR" dirty="0" smtClean="0"/>
          </a:p>
          <a:p>
            <a:pPr algn="just"/>
            <a:r>
              <a:rPr lang="fr-FR" dirty="0" smtClean="0"/>
              <a:t>Les </a:t>
            </a:r>
            <a:r>
              <a:rPr lang="fr-FR" dirty="0"/>
              <a:t>enroulements </a:t>
            </a:r>
            <a:r>
              <a:rPr lang="fr-FR" dirty="0" err="1"/>
              <a:t>statoriques</a:t>
            </a:r>
            <a:r>
              <a:rPr lang="fr-FR" dirty="0"/>
              <a:t> de l'alternateur principal peuvent être endommagés par une trop grande tension développée dans le stator. </a:t>
            </a:r>
            <a:endParaRPr lang="fr-FR" dirty="0" smtClean="0"/>
          </a:p>
          <a:p>
            <a:pPr algn="just"/>
            <a:r>
              <a:rPr lang="fr-FR" dirty="0" smtClean="0"/>
              <a:t>Un </a:t>
            </a:r>
            <a:r>
              <a:rPr lang="fr-FR" dirty="0"/>
              <a:t>défaut de surtension est, en général, imputable à un défaut du régulateur de tension.</a:t>
            </a:r>
          </a:p>
          <a:p>
            <a:pPr algn="just"/>
            <a:r>
              <a:rPr lang="fr-FR" dirty="0" smtClean="0"/>
              <a:t>Il </a:t>
            </a:r>
            <a:r>
              <a:rPr lang="fr-FR" dirty="0"/>
              <a:t>est donc nécessaire de prévoir un module détecteur de surtension qui mettra en œuvre des protections si V = 124 à 132 </a:t>
            </a:r>
            <a:r>
              <a:rPr lang="fr-FR" dirty="0" smtClean="0"/>
              <a:t>V ou U </a:t>
            </a:r>
            <a:r>
              <a:rPr lang="fr-FR" dirty="0"/>
              <a:t>= 230 </a:t>
            </a:r>
            <a:r>
              <a:rPr lang="fr-FR" dirty="0" smtClean="0"/>
              <a:t>V.</a:t>
            </a:r>
            <a:endParaRPr lang="fr-FR" dirty="0"/>
          </a:p>
          <a:p>
            <a:pPr algn="just"/>
            <a:r>
              <a:rPr lang="fr-FR" dirty="0" smtClean="0"/>
              <a:t>La </a:t>
            </a:r>
            <a:r>
              <a:rPr lang="fr-FR" dirty="0"/>
              <a:t>tension délivrée par l'alternateur est prélevée, puis abaissée par un transformateur pour attaquer un module transistorisé, qui compare la tension alternateur à une tension de référence (diode </a:t>
            </a:r>
            <a:r>
              <a:rPr lang="fr-FR" dirty="0" err="1"/>
              <a:t>zener</a:t>
            </a:r>
            <a:r>
              <a:rPr lang="fr-FR" dirty="0"/>
              <a:t>).</a:t>
            </a:r>
          </a:p>
          <a:p>
            <a:pPr algn="just"/>
            <a:r>
              <a:rPr lang="fr-FR" dirty="0" smtClean="0"/>
              <a:t>Ce </a:t>
            </a:r>
            <a:r>
              <a:rPr lang="fr-FR" dirty="0"/>
              <a:t>module, par un relais de commande, ouvre le relais d'excitation afin de supprimer la surtension, puis il ouvre le relais de ligne, afin que la bus ayant perdu son alimentation puisse la retrouver automatiquement par la bus de transfert (logique relais).</a:t>
            </a:r>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7" name="Rectangle 6"/>
          <p:cNvSpPr/>
          <p:nvPr/>
        </p:nvSpPr>
        <p:spPr>
          <a:xfrm>
            <a:off x="3625639" y="489465"/>
            <a:ext cx="4515852"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alternative</a:t>
            </a:r>
          </a:p>
        </p:txBody>
      </p:sp>
    </p:spTree>
    <p:extLst>
      <p:ext uri="{BB962C8B-B14F-4D97-AF65-F5344CB8AC3E}">
        <p14:creationId xmlns:p14="http://schemas.microsoft.com/office/powerpoint/2010/main" val="3477012304"/>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69225" y="2224597"/>
            <a:ext cx="10428679" cy="30008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smtClean="0"/>
              <a:t>Sous-tension</a:t>
            </a:r>
            <a:endParaRPr lang="fr-FR" b="1" dirty="0"/>
          </a:p>
          <a:p>
            <a:pPr>
              <a:lnSpc>
                <a:spcPct val="150000"/>
              </a:lnSpc>
            </a:pPr>
            <a:r>
              <a:rPr lang="fr-FR" dirty="0"/>
              <a:t>Un défaut du régulateur de tension (par exemple, la coupure de l'enroulement d'excitation) entraînera cette fois une sous-tension alternateur. </a:t>
            </a:r>
            <a:endParaRPr lang="fr-FR" dirty="0" smtClean="0"/>
          </a:p>
          <a:p>
            <a:pPr>
              <a:lnSpc>
                <a:spcPct val="150000"/>
              </a:lnSpc>
            </a:pPr>
            <a:r>
              <a:rPr lang="fr-FR" dirty="0" smtClean="0"/>
              <a:t>Cette </a:t>
            </a:r>
            <a:r>
              <a:rPr lang="fr-FR" dirty="0"/>
              <a:t>sous-tension provoquera le dysfonctionnement de certaines servitudes. </a:t>
            </a:r>
            <a:endParaRPr lang="fr-FR" dirty="0" smtClean="0"/>
          </a:p>
          <a:p>
            <a:pPr>
              <a:lnSpc>
                <a:spcPct val="150000"/>
              </a:lnSpc>
            </a:pPr>
            <a:r>
              <a:rPr lang="fr-FR" dirty="0" smtClean="0"/>
              <a:t>La </a:t>
            </a:r>
            <a:r>
              <a:rPr lang="fr-FR" dirty="0"/>
              <a:t>détection est réglée pour agir si V &lt; 100 V environ ou si U &lt; 190 V (valeurs indicatives).</a:t>
            </a:r>
          </a:p>
          <a:p>
            <a:pPr>
              <a:lnSpc>
                <a:spcPct val="150000"/>
              </a:lnSpc>
            </a:pPr>
            <a:r>
              <a:rPr lang="fr-FR" dirty="0" smtClean="0"/>
              <a:t>Le </a:t>
            </a:r>
            <a:r>
              <a:rPr lang="fr-FR" dirty="0"/>
              <a:t>fonctionnement est identique à la surtension (comparateur-relais, etc.).</a:t>
            </a:r>
          </a:p>
          <a:p>
            <a:pPr>
              <a:lnSpc>
                <a:spcPct val="150000"/>
              </a:lnSpc>
            </a:pPr>
            <a:r>
              <a:rPr lang="fr-FR" dirty="0" smtClean="0"/>
              <a:t>Une </a:t>
            </a:r>
            <a:r>
              <a:rPr lang="fr-FR" dirty="0"/>
              <a:t>sous-tension provoque les mêmes effets : ouverture du relais d'excitation, puis du relais de ligne.</a:t>
            </a:r>
          </a:p>
        </p:txBody>
      </p:sp>
      <p:sp>
        <p:nvSpPr>
          <p:cNvPr id="5" name="Rectangle 4"/>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6" name="Rectangle 5"/>
          <p:cNvSpPr/>
          <p:nvPr/>
        </p:nvSpPr>
        <p:spPr>
          <a:xfrm>
            <a:off x="3625639" y="489465"/>
            <a:ext cx="4515852"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alternative</a:t>
            </a:r>
          </a:p>
        </p:txBody>
      </p:sp>
    </p:spTree>
    <p:extLst>
      <p:ext uri="{BB962C8B-B14F-4D97-AF65-F5344CB8AC3E}">
        <p14:creationId xmlns:p14="http://schemas.microsoft.com/office/powerpoint/2010/main" val="2920494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496903" y="3838902"/>
            <a:ext cx="4427280" cy="2467680"/>
          </a:xfrm>
          <a:prstGeom prst="rect">
            <a:avLst/>
          </a:prstGeom>
        </p:spPr>
      </p:pic>
      <p:sp>
        <p:nvSpPr>
          <p:cNvPr id="4" name="Rectangle 3"/>
          <p:cNvSpPr/>
          <p:nvPr/>
        </p:nvSpPr>
        <p:spPr>
          <a:xfrm>
            <a:off x="496903" y="979759"/>
            <a:ext cx="11484429" cy="171136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Les constituants d'une génératrice :</a:t>
            </a:r>
          </a:p>
          <a:p>
            <a:pPr marL="285750" indent="-285750">
              <a:lnSpc>
                <a:spcPct val="150000"/>
              </a:lnSpc>
              <a:buFont typeface="Arial" panose="020B0604020202020204" pitchFamily="34" charset="0"/>
              <a:buChar char="•"/>
            </a:pPr>
            <a:r>
              <a:rPr lang="fr-FR" dirty="0" smtClean="0"/>
              <a:t>un </a:t>
            </a:r>
            <a:r>
              <a:rPr lang="fr-FR" dirty="0"/>
              <a:t>inducteur parcouru par un courant d'excitation générant le flux inducteur ; </a:t>
            </a:r>
            <a:endParaRPr lang="fr-FR" dirty="0" smtClean="0"/>
          </a:p>
          <a:p>
            <a:pPr marL="285750" indent="-285750">
              <a:lnSpc>
                <a:spcPct val="150000"/>
              </a:lnSpc>
              <a:buFont typeface="Arial" panose="020B0604020202020204" pitchFamily="34" charset="0"/>
              <a:buChar char="•"/>
            </a:pPr>
            <a:r>
              <a:rPr lang="fr-FR" dirty="0" smtClean="0"/>
              <a:t>un </a:t>
            </a:r>
            <a:r>
              <a:rPr lang="fr-FR" dirty="0"/>
              <a:t>induit constitué de conducteurs coupant le flux inducteur et générant une FEM un collecteur chargé de rendre la FEM induite </a:t>
            </a:r>
            <a:r>
              <a:rPr lang="fr-FR" dirty="0" smtClean="0"/>
              <a:t>unidirectionnelle</a:t>
            </a:r>
            <a:endParaRPr lang="fr-FR" dirty="0"/>
          </a:p>
        </p:txBody>
      </p:sp>
      <p:sp>
        <p:nvSpPr>
          <p:cNvPr id="5" name="Rectangle 4"/>
          <p:cNvSpPr/>
          <p:nvPr/>
        </p:nvSpPr>
        <p:spPr>
          <a:xfrm>
            <a:off x="6837933" y="505057"/>
            <a:ext cx="2217274" cy="369332"/>
          </a:xfrm>
          <a:prstGeom prst="rect">
            <a:avLst/>
          </a:prstGeom>
        </p:spPr>
        <p:txBody>
          <a:bodyPr wrap="none">
            <a:spAutoFit/>
          </a:bodyPr>
          <a:lstStyle/>
          <a:p>
            <a:r>
              <a:rPr lang="fr-FR" dirty="0"/>
              <a:t>Types de génératrices</a:t>
            </a:r>
          </a:p>
        </p:txBody>
      </p:sp>
      <p:pic>
        <p:nvPicPr>
          <p:cNvPr id="7" name="Image 6"/>
          <p:cNvPicPr>
            <a:picLocks noChangeAspect="1"/>
          </p:cNvPicPr>
          <p:nvPr/>
        </p:nvPicPr>
        <p:blipFill>
          <a:blip r:embed="rId3"/>
          <a:stretch>
            <a:fillRect/>
          </a:stretch>
        </p:blipFill>
        <p:spPr>
          <a:xfrm>
            <a:off x="6324737" y="4036782"/>
            <a:ext cx="5294160" cy="2071920"/>
          </a:xfrm>
          <a:prstGeom prst="rect">
            <a:avLst/>
          </a:prstGeom>
        </p:spPr>
      </p:pic>
      <p:sp>
        <p:nvSpPr>
          <p:cNvPr id="8" name="Rectangle 7"/>
          <p:cNvSpPr/>
          <p:nvPr/>
        </p:nvSpPr>
        <p:spPr>
          <a:xfrm>
            <a:off x="5377560" y="505057"/>
            <a:ext cx="1380058" cy="369332"/>
          </a:xfrm>
          <a:prstGeom prst="rect">
            <a:avLst/>
          </a:prstGeom>
        </p:spPr>
        <p:txBody>
          <a:bodyPr wrap="none">
            <a:spAutoFit/>
          </a:bodyPr>
          <a:lstStyle/>
          <a:p>
            <a:r>
              <a:rPr lang="fr-FR" dirty="0" smtClean="0"/>
              <a:t>Génératrices</a:t>
            </a:r>
          </a:p>
        </p:txBody>
      </p:sp>
      <p:sp>
        <p:nvSpPr>
          <p:cNvPr id="9" name="Rectangle 8"/>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2655561228"/>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043081" y="858797"/>
            <a:ext cx="4981262" cy="4174881"/>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255814" y="892203"/>
            <a:ext cx="6711043"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Défaut </a:t>
            </a:r>
            <a:r>
              <a:rPr lang="fr-FR" b="1" dirty="0"/>
              <a:t>feeder</a:t>
            </a:r>
          </a:p>
          <a:p>
            <a:pPr algn="just"/>
            <a:r>
              <a:rPr lang="fr-FR" dirty="0"/>
              <a:t>Le défaut feeder consiste en une mise à la masse accidentelle de la ligne d'alimentation reliant l'alternateur à la bus ou bien du bobinage </a:t>
            </a:r>
            <a:r>
              <a:rPr lang="fr-FR" dirty="0" err="1"/>
              <a:t>statorique</a:t>
            </a:r>
            <a:r>
              <a:rPr lang="fr-FR" dirty="0"/>
              <a:t> de l'alternateur. </a:t>
            </a:r>
            <a:endParaRPr lang="fr-FR" dirty="0" smtClean="0"/>
          </a:p>
          <a:p>
            <a:pPr algn="just"/>
            <a:r>
              <a:rPr lang="fr-FR" dirty="0" smtClean="0"/>
              <a:t>C'est </a:t>
            </a:r>
            <a:r>
              <a:rPr lang="fr-FR" dirty="0"/>
              <a:t>un défaut grave qui, en regard de l'énergie libérée lors de l'incident, est une source d'incendie.</a:t>
            </a:r>
          </a:p>
          <a:p>
            <a:pPr algn="just"/>
            <a:r>
              <a:rPr lang="fr-FR" dirty="0" smtClean="0"/>
              <a:t>La </a:t>
            </a:r>
            <a:r>
              <a:rPr lang="fr-FR" dirty="0"/>
              <a:t>protection doit donc être instantanée. </a:t>
            </a:r>
            <a:endParaRPr lang="fr-FR" dirty="0" smtClean="0"/>
          </a:p>
          <a:p>
            <a:pPr algn="just"/>
            <a:r>
              <a:rPr lang="fr-FR" dirty="0" smtClean="0"/>
              <a:t>Elle </a:t>
            </a:r>
            <a:r>
              <a:rPr lang="fr-FR" dirty="0"/>
              <a:t>entre en action pour un courant de fuite de l'ordre de 50 A. </a:t>
            </a:r>
            <a:endParaRPr lang="fr-FR" dirty="0" smtClean="0"/>
          </a:p>
          <a:p>
            <a:pPr algn="just"/>
            <a:r>
              <a:rPr lang="fr-FR" dirty="0" smtClean="0"/>
              <a:t>Cette </a:t>
            </a:r>
            <a:r>
              <a:rPr lang="fr-FR" dirty="0"/>
              <a:t>protection est une protection différentielle.</a:t>
            </a:r>
          </a:p>
          <a:p>
            <a:pPr algn="just"/>
            <a:r>
              <a:rPr lang="fr-FR" dirty="0" smtClean="0"/>
              <a:t>Le </a:t>
            </a:r>
            <a:r>
              <a:rPr lang="fr-FR" dirty="0"/>
              <a:t>principe est de mesurer sur une phase le courant débité par l'alternateur vers la bus au moyen d'un transformateur d'intensité (TI 1) puis, au moyen d'un second TI (TI 2), le courant de retour de la même phase vers l'alternateur.</a:t>
            </a:r>
          </a:p>
          <a:p>
            <a:pPr algn="just"/>
            <a:r>
              <a:rPr lang="fr-FR" dirty="0" smtClean="0"/>
              <a:t>Bien </a:t>
            </a:r>
            <a:r>
              <a:rPr lang="fr-FR" dirty="0"/>
              <a:t>entendu, les trois phases sont protégées et on retrouve trois fois deux TI</a:t>
            </a:r>
            <a:r>
              <a:rPr lang="fr-FR" dirty="0" smtClean="0"/>
              <a:t>.</a:t>
            </a:r>
            <a:endParaRPr lang="fr-FR" dirty="0"/>
          </a:p>
          <a:p>
            <a:pPr algn="just"/>
            <a:r>
              <a:rPr lang="fr-FR" dirty="0" smtClean="0"/>
              <a:t>Le </a:t>
            </a:r>
            <a:r>
              <a:rPr lang="fr-FR" dirty="0"/>
              <a:t>TI 1 doit être branché au plus près de la bus de façon à protéger le feeder sur toute sa longueur.</a:t>
            </a:r>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7" name="Rectangle 6"/>
          <p:cNvSpPr/>
          <p:nvPr/>
        </p:nvSpPr>
        <p:spPr>
          <a:xfrm>
            <a:off x="3625639" y="489465"/>
            <a:ext cx="4515852"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alternative</a:t>
            </a:r>
          </a:p>
        </p:txBody>
      </p:sp>
      <p:sp>
        <p:nvSpPr>
          <p:cNvPr id="3" name="Rectangle 2"/>
          <p:cNvSpPr/>
          <p:nvPr/>
        </p:nvSpPr>
        <p:spPr>
          <a:xfrm>
            <a:off x="342876" y="4849760"/>
            <a:ext cx="12012410"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a:t>Les TI sont branchés de telle manière à ce que les FEM recueillies au secondaire, qui sont en temps normal de même valeur (courant aller = courant retour), se neutralisent.</a:t>
            </a:r>
          </a:p>
          <a:p>
            <a:pPr algn="just"/>
            <a:r>
              <a:rPr lang="fr-FR" dirty="0"/>
              <a:t>En cas de défaut (masse accidentelle sur la ligne générateur-bus), le courant de fuite ne traverse pas le TI 1, alors qu'il traverse le TI 2.</a:t>
            </a:r>
          </a:p>
          <a:p>
            <a:pPr algn="just"/>
            <a:r>
              <a:rPr lang="fr-FR" dirty="0"/>
              <a:t>Le détecteur différentiel actionne alors le relais qui provoque instantanément l'ouverture du relais d'excitation, puis du relais de ligne.</a:t>
            </a:r>
          </a:p>
        </p:txBody>
      </p:sp>
    </p:spTree>
    <p:extLst>
      <p:ext uri="{BB962C8B-B14F-4D97-AF65-F5344CB8AC3E}">
        <p14:creationId xmlns:p14="http://schemas.microsoft.com/office/powerpoint/2010/main" val="1353162984"/>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8284491" y="2086374"/>
            <a:ext cx="3591360" cy="2793600"/>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30627" y="948690"/>
            <a:ext cx="8010864" cy="535531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Surcharge </a:t>
            </a:r>
            <a:r>
              <a:rPr lang="fr-FR" b="1" dirty="0"/>
              <a:t>alternateur</a:t>
            </a:r>
          </a:p>
          <a:p>
            <a:pPr marL="285750" indent="-285750">
              <a:buFont typeface="Arial" panose="020B0604020202020204" pitchFamily="34" charset="0"/>
              <a:buChar char="•"/>
            </a:pPr>
            <a:r>
              <a:rPr lang="fr-FR" dirty="0"/>
              <a:t>Le but de cette protection est de protéger l'alternateur si une charge trop importante est appliquée pendant trop longtemps à </a:t>
            </a:r>
            <a:r>
              <a:rPr lang="fr-FR" dirty="0" smtClean="0"/>
              <a:t>l'alternateur </a:t>
            </a:r>
            <a:r>
              <a:rPr lang="fr-FR" dirty="0"/>
              <a:t>afin de limiter son courant. </a:t>
            </a:r>
            <a:endParaRPr lang="fr-FR" dirty="0" smtClean="0"/>
          </a:p>
          <a:p>
            <a:pPr marL="285750" indent="-285750">
              <a:buFont typeface="Arial" panose="020B0604020202020204" pitchFamily="34" charset="0"/>
              <a:buChar char="•"/>
            </a:pPr>
            <a:r>
              <a:rPr lang="fr-FR" dirty="0" smtClean="0"/>
              <a:t>Un </a:t>
            </a:r>
            <a:r>
              <a:rPr lang="fr-FR" dirty="0"/>
              <a:t>courant trop important est source de surchauffe, et donc de destruction voire d'incendie.</a:t>
            </a:r>
          </a:p>
          <a:p>
            <a:pPr marL="285750" indent="-285750">
              <a:buFont typeface="Arial" panose="020B0604020202020204" pitchFamily="34" charset="0"/>
              <a:buChar char="•"/>
            </a:pPr>
            <a:r>
              <a:rPr lang="fr-FR" dirty="0" smtClean="0"/>
              <a:t>Le </a:t>
            </a:r>
            <a:r>
              <a:rPr lang="fr-FR" dirty="0"/>
              <a:t>détecteur de surcharge est actionné si l'intensité nominale de l'alternateur est dépassée de 15 % pendant une quinzaine de secondes (valeur indicative). Ce délai permet de supporter des surcharges momentanées sans conséquences</a:t>
            </a:r>
            <a:r>
              <a:rPr lang="fr-FR" dirty="0" smtClean="0"/>
              <a:t>.</a:t>
            </a:r>
          </a:p>
          <a:p>
            <a:pPr marL="285750" indent="-285750">
              <a:buFont typeface="Arial" panose="020B0604020202020204" pitchFamily="34" charset="0"/>
              <a:buChar char="•"/>
            </a:pPr>
            <a:r>
              <a:rPr lang="fr-FR" dirty="0"/>
              <a:t>Aucun des relais d'excitation ou de ligne n'est actionné, mais une alarme visuelle (voyant GEN LOAD, par exemple ; figure 9.261) est déclenchée.</a:t>
            </a:r>
          </a:p>
          <a:p>
            <a:pPr marL="285750" indent="-285750">
              <a:buFont typeface="Arial" panose="020B0604020202020204" pitchFamily="34" charset="0"/>
              <a:buChar char="•"/>
            </a:pPr>
            <a:r>
              <a:rPr lang="fr-FR" dirty="0" smtClean="0"/>
              <a:t>Cette </a:t>
            </a:r>
            <a:r>
              <a:rPr lang="fr-FR" dirty="0"/>
              <a:t>alarme invite à un délestage, qui s'effectuera manuellement ou automatiquement. </a:t>
            </a:r>
            <a:endParaRPr lang="fr-FR" dirty="0" smtClean="0"/>
          </a:p>
          <a:p>
            <a:pPr marL="285750" indent="-285750">
              <a:buFont typeface="Arial" panose="020B0604020202020204" pitchFamily="34" charset="0"/>
              <a:buChar char="•"/>
            </a:pPr>
            <a:r>
              <a:rPr lang="fr-FR" dirty="0" smtClean="0"/>
              <a:t>Le </a:t>
            </a:r>
            <a:r>
              <a:rPr lang="fr-FR" dirty="0"/>
              <a:t>principe de la détection repose sur trois transformateurs d'intensité (un par phase), qui permettent de mesurer l'intensité en ligne.</a:t>
            </a:r>
          </a:p>
          <a:p>
            <a:pPr marL="285750" indent="-285750">
              <a:buFont typeface="Arial" panose="020B0604020202020204" pitchFamily="34" charset="0"/>
              <a:buChar char="•"/>
            </a:pPr>
            <a:r>
              <a:rPr lang="fr-FR" dirty="0" smtClean="0"/>
              <a:t>Les </a:t>
            </a:r>
            <a:r>
              <a:rPr lang="fr-FR" dirty="0"/>
              <a:t>TI créent une tension aux bornes de R ; </a:t>
            </a:r>
            <a:endParaRPr lang="fr-FR" dirty="0" smtClean="0"/>
          </a:p>
          <a:p>
            <a:pPr marL="285750" indent="-285750">
              <a:buFont typeface="Arial" panose="020B0604020202020204" pitchFamily="34" charset="0"/>
              <a:buChar char="•"/>
            </a:pPr>
            <a:r>
              <a:rPr lang="fr-FR" dirty="0" smtClean="0"/>
              <a:t>une </a:t>
            </a:r>
            <a:r>
              <a:rPr lang="fr-FR" dirty="0"/>
              <a:t>fraction de la tension (selon la position du curseur de R) est recueillie et déclenche l'alarme, après temporisation lorsque le niveau de tension est suffisant</a:t>
            </a:r>
            <a:r>
              <a:rPr lang="fr-FR" dirty="0" smtClean="0"/>
              <a:t>.</a:t>
            </a:r>
            <a:endParaRPr lang="fr-FR" dirty="0"/>
          </a:p>
        </p:txBody>
      </p:sp>
      <p:sp>
        <p:nvSpPr>
          <p:cNvPr id="7" name="Rectangle 6"/>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8" name="Rectangle 7"/>
          <p:cNvSpPr/>
          <p:nvPr/>
        </p:nvSpPr>
        <p:spPr>
          <a:xfrm>
            <a:off x="3625639" y="489465"/>
            <a:ext cx="4515852"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alternative</a:t>
            </a:r>
          </a:p>
        </p:txBody>
      </p:sp>
    </p:spTree>
    <p:extLst>
      <p:ext uri="{BB962C8B-B14F-4D97-AF65-F5344CB8AC3E}">
        <p14:creationId xmlns:p14="http://schemas.microsoft.com/office/powerpoint/2010/main" val="4239213174"/>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0999" y="1341014"/>
            <a:ext cx="10929257" cy="295786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smtClean="0"/>
              <a:t>Coupure </a:t>
            </a:r>
            <a:r>
              <a:rPr lang="fr-FR" b="1" dirty="0"/>
              <a:t>de phase</a:t>
            </a:r>
          </a:p>
          <a:p>
            <a:pPr>
              <a:lnSpc>
                <a:spcPct val="150000"/>
              </a:lnSpc>
            </a:pPr>
            <a:r>
              <a:rPr lang="fr-FR" dirty="0"/>
              <a:t>Si une phase est coupée, les servitudes alimentées en triphasé ne fonctionnent plus correctement.</a:t>
            </a:r>
          </a:p>
          <a:p>
            <a:pPr>
              <a:lnSpc>
                <a:spcPct val="150000"/>
              </a:lnSpc>
            </a:pPr>
            <a:r>
              <a:rPr lang="fr-FR" dirty="0" smtClean="0"/>
              <a:t>Le </a:t>
            </a:r>
            <a:r>
              <a:rPr lang="fr-FR" dirty="0"/>
              <a:t>module coupure de phase provoque l'ouverture du relais d'excitation et de ligne.</a:t>
            </a:r>
          </a:p>
          <a:p>
            <a:pPr>
              <a:lnSpc>
                <a:spcPct val="150000"/>
              </a:lnSpc>
            </a:pPr>
            <a:r>
              <a:rPr lang="fr-FR" b="1" dirty="0" smtClean="0"/>
              <a:t>Instabilité</a:t>
            </a:r>
            <a:endParaRPr lang="fr-FR" b="1" dirty="0"/>
          </a:p>
          <a:p>
            <a:pPr>
              <a:lnSpc>
                <a:spcPct val="150000"/>
              </a:lnSpc>
            </a:pPr>
            <a:r>
              <a:rPr lang="fr-FR" dirty="0" smtClean="0"/>
              <a:t>La </a:t>
            </a:r>
            <a:r>
              <a:rPr lang="fr-FR" dirty="0"/>
              <a:t>tension triphasée délivrée par l'alternateur présente les caractéristiques d'une onde modulée en amplitude. </a:t>
            </a:r>
            <a:endParaRPr lang="fr-FR" dirty="0" smtClean="0"/>
          </a:p>
          <a:p>
            <a:pPr>
              <a:lnSpc>
                <a:spcPct val="150000"/>
              </a:lnSpc>
            </a:pPr>
            <a:r>
              <a:rPr lang="fr-FR" dirty="0" smtClean="0"/>
              <a:t>La </a:t>
            </a:r>
            <a:r>
              <a:rPr lang="fr-FR" dirty="0"/>
              <a:t>cause peut être une oscillation de l'arbre ou un régulateur de tension défectueux.</a:t>
            </a:r>
          </a:p>
          <a:p>
            <a:pPr>
              <a:lnSpc>
                <a:spcPct val="150000"/>
              </a:lnSpc>
            </a:pPr>
            <a:r>
              <a:rPr lang="fr-FR" dirty="0" smtClean="0"/>
              <a:t>Au-delà </a:t>
            </a:r>
            <a:r>
              <a:rPr lang="fr-FR" dirty="0"/>
              <a:t>d'un certain taux de modulation, la protection ouvre le relais d'excitation et le relais de ligne.</a:t>
            </a:r>
          </a:p>
        </p:txBody>
      </p:sp>
      <p:sp>
        <p:nvSpPr>
          <p:cNvPr id="5" name="Rectangle 4"/>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6" name="Rectangle 5"/>
          <p:cNvSpPr/>
          <p:nvPr/>
        </p:nvSpPr>
        <p:spPr>
          <a:xfrm>
            <a:off x="3625639" y="489465"/>
            <a:ext cx="4515852"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alternative</a:t>
            </a:r>
          </a:p>
        </p:txBody>
      </p:sp>
    </p:spTree>
    <p:extLst>
      <p:ext uri="{BB962C8B-B14F-4D97-AF65-F5344CB8AC3E}">
        <p14:creationId xmlns:p14="http://schemas.microsoft.com/office/powerpoint/2010/main" val="479376256"/>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2186759" y="3053716"/>
            <a:ext cx="8480921" cy="3183797"/>
          </a:xfrm>
          <a:prstGeom prst="rect">
            <a:avLst/>
          </a:prstGeom>
        </p:spPr>
      </p:pic>
      <p:sp>
        <p:nvSpPr>
          <p:cNvPr id="4" name="Rectangle 3"/>
          <p:cNvSpPr/>
          <p:nvPr/>
        </p:nvSpPr>
        <p:spPr>
          <a:xfrm>
            <a:off x="2306503" y="1071544"/>
            <a:ext cx="7598229"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On </a:t>
            </a:r>
            <a:r>
              <a:rPr lang="fr-FR" dirty="0"/>
              <a:t>retrouve, bien entendu, toutes les protections citées, mais aussi :</a:t>
            </a:r>
          </a:p>
          <a:p>
            <a:pPr marL="285750" indent="-285750">
              <a:buFont typeface="Arial" panose="020B0604020202020204" pitchFamily="34" charset="0"/>
              <a:buChar char="•"/>
            </a:pPr>
            <a:r>
              <a:rPr lang="fr-FR" dirty="0" smtClean="0"/>
              <a:t>ordre </a:t>
            </a:r>
            <a:r>
              <a:rPr lang="fr-FR" dirty="0"/>
              <a:t>de phase ;</a:t>
            </a:r>
          </a:p>
          <a:p>
            <a:pPr marL="285750" indent="-285750">
              <a:buFont typeface="Arial" panose="020B0604020202020204" pitchFamily="34" charset="0"/>
              <a:buChar char="•"/>
            </a:pPr>
            <a:r>
              <a:rPr lang="fr-FR" dirty="0" smtClean="0"/>
              <a:t>le </a:t>
            </a:r>
            <a:r>
              <a:rPr lang="fr-FR" dirty="0"/>
              <a:t>déséquilibre de phase ;</a:t>
            </a:r>
          </a:p>
          <a:p>
            <a:pPr marL="285750" indent="-285750">
              <a:buFont typeface="Arial" panose="020B0604020202020204" pitchFamily="34" charset="0"/>
              <a:buChar char="•"/>
            </a:pPr>
            <a:r>
              <a:rPr lang="fr-FR" dirty="0" smtClean="0"/>
              <a:t>la </a:t>
            </a:r>
            <a:r>
              <a:rPr lang="fr-FR" dirty="0"/>
              <a:t>surexcitation alternateur ;</a:t>
            </a:r>
          </a:p>
          <a:p>
            <a:pPr marL="285750" indent="-285750">
              <a:buFont typeface="Arial" panose="020B0604020202020204" pitchFamily="34" charset="0"/>
              <a:buChar char="•"/>
            </a:pPr>
            <a:r>
              <a:rPr lang="fr-FR" dirty="0" smtClean="0"/>
              <a:t>la </a:t>
            </a:r>
            <a:r>
              <a:rPr lang="fr-FR" dirty="0"/>
              <a:t>sous-excitation alternateur ; </a:t>
            </a:r>
            <a:endParaRPr lang="fr-FR" dirty="0" smtClean="0"/>
          </a:p>
          <a:p>
            <a:pPr marL="285750" indent="-285750">
              <a:buFont typeface="Arial" panose="020B0604020202020204" pitchFamily="34" charset="0"/>
              <a:buChar char="•"/>
            </a:pPr>
            <a:r>
              <a:rPr lang="fr-FR" dirty="0" smtClean="0"/>
              <a:t>le </a:t>
            </a:r>
            <a:r>
              <a:rPr lang="fr-FR" dirty="0"/>
              <a:t>plafond d'excitation.</a:t>
            </a:r>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7" name="Rectangle 6"/>
          <p:cNvSpPr/>
          <p:nvPr/>
        </p:nvSpPr>
        <p:spPr>
          <a:xfrm>
            <a:off x="3146667" y="567483"/>
            <a:ext cx="5582106"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à alternateurs </a:t>
            </a:r>
            <a:r>
              <a:rPr lang="fr-FR" dirty="0" smtClean="0"/>
              <a:t>couplés</a:t>
            </a:r>
            <a:endParaRPr lang="fr-FR" dirty="0"/>
          </a:p>
        </p:txBody>
      </p:sp>
    </p:spTree>
    <p:extLst>
      <p:ext uri="{BB962C8B-B14F-4D97-AF65-F5344CB8AC3E}">
        <p14:creationId xmlns:p14="http://schemas.microsoft.com/office/powerpoint/2010/main" val="4046230675"/>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043081" y="1767163"/>
            <a:ext cx="5108400" cy="3662720"/>
          </a:xfrm>
          <a:prstGeom prst="rect">
            <a:avLst/>
          </a:prstGeom>
        </p:spPr>
      </p:pic>
      <p:sp>
        <p:nvSpPr>
          <p:cNvPr id="4" name="Rectangle 3"/>
          <p:cNvSpPr/>
          <p:nvPr/>
        </p:nvSpPr>
        <p:spPr>
          <a:xfrm>
            <a:off x="353786" y="1277031"/>
            <a:ext cx="6525986" cy="507831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Détection </a:t>
            </a:r>
            <a:r>
              <a:rPr lang="fr-FR" b="1" dirty="0"/>
              <a:t>ordre de phase</a:t>
            </a:r>
          </a:p>
          <a:p>
            <a:r>
              <a:rPr lang="fr-FR" dirty="0" smtClean="0"/>
              <a:t>La </a:t>
            </a:r>
            <a:r>
              <a:rPr lang="fr-FR" dirty="0"/>
              <a:t>détection est basée sur un circuit à thyristor. On rappelle simplement (cours semi-conducteurs) qu'un thyristor est une sorte de diode commandée par une électrode appelée gâchette et qu'il conduit à partir du moment où la gâchette est positive, alors que l'anode </a:t>
            </a:r>
            <a:r>
              <a:rPr lang="fr-FR" dirty="0" err="1"/>
              <a:t>esl</a:t>
            </a:r>
            <a:r>
              <a:rPr lang="fr-FR" dirty="0"/>
              <a:t> positive par rapport à sa cathode.</a:t>
            </a:r>
          </a:p>
          <a:p>
            <a:r>
              <a:rPr lang="fr-FR" dirty="0" smtClean="0"/>
              <a:t>Il </a:t>
            </a:r>
            <a:r>
              <a:rPr lang="fr-FR" dirty="0"/>
              <a:t>reste alors conducteur jusqu'au moment où l'anode n'est plus positive.</a:t>
            </a:r>
          </a:p>
          <a:p>
            <a:r>
              <a:rPr lang="fr-FR" dirty="0" smtClean="0"/>
              <a:t>Si </a:t>
            </a:r>
            <a:r>
              <a:rPr lang="fr-FR" dirty="0"/>
              <a:t>l'ordre de phase est correct, les conditions sont remplies suffisamment longtemps pour laisser le temps au condensateur de se charger à une </a:t>
            </a:r>
            <a:r>
              <a:rPr lang="fr-FR" dirty="0" err="1"/>
              <a:t>Uc</a:t>
            </a:r>
            <a:r>
              <a:rPr lang="fr-FR" dirty="0"/>
              <a:t> suffisante pour ne pas déclencher la protection (</a:t>
            </a:r>
            <a:r>
              <a:rPr lang="fr-FR" dirty="0" err="1"/>
              <a:t>Uc</a:t>
            </a:r>
            <a:r>
              <a:rPr lang="fr-FR" dirty="0"/>
              <a:t> maintient bloqué un relais électronique).</a:t>
            </a:r>
          </a:p>
          <a:p>
            <a:r>
              <a:rPr lang="fr-FR" dirty="0" smtClean="0"/>
              <a:t>Dans </a:t>
            </a:r>
            <a:r>
              <a:rPr lang="fr-FR" dirty="0"/>
              <a:t>le cas d'une inversion (B et C par exemple), </a:t>
            </a:r>
            <a:r>
              <a:rPr lang="fr-FR" dirty="0" err="1"/>
              <a:t>Uc</a:t>
            </a:r>
            <a:r>
              <a:rPr lang="fr-FR" dirty="0"/>
              <a:t> n'aura jamais le temps de prendre sa valeur et la protection jouera interdisant la fermeture du relais de ligne.</a:t>
            </a:r>
          </a:p>
          <a:p>
            <a:r>
              <a:rPr lang="fr-FR" dirty="0" smtClean="0"/>
              <a:t>Deux </a:t>
            </a:r>
            <a:r>
              <a:rPr lang="fr-FR" dirty="0"/>
              <a:t>phases dans le bon ordre impliquent que la troisième l'est aussi.</a:t>
            </a:r>
          </a:p>
          <a:p>
            <a:endParaRPr lang="fr-FR" dirty="0"/>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7" name="Rectangle 6"/>
          <p:cNvSpPr/>
          <p:nvPr/>
        </p:nvSpPr>
        <p:spPr>
          <a:xfrm>
            <a:off x="3146667" y="567483"/>
            <a:ext cx="5582106"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à alternateurs </a:t>
            </a:r>
            <a:r>
              <a:rPr lang="fr-FR" dirty="0" smtClean="0"/>
              <a:t>couplés</a:t>
            </a:r>
            <a:endParaRPr lang="fr-FR" dirty="0"/>
          </a:p>
        </p:txBody>
      </p:sp>
    </p:spTree>
    <p:extLst>
      <p:ext uri="{BB962C8B-B14F-4D97-AF65-F5344CB8AC3E}">
        <p14:creationId xmlns:p14="http://schemas.microsoft.com/office/powerpoint/2010/main" val="421750660"/>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043081" y="1538563"/>
            <a:ext cx="5108400" cy="3662720"/>
          </a:xfrm>
          <a:prstGeom prst="rect">
            <a:avLst/>
          </a:prstGeom>
        </p:spPr>
      </p:pic>
      <p:sp>
        <p:nvSpPr>
          <p:cNvPr id="4" name="Rectangle 3"/>
          <p:cNvSpPr/>
          <p:nvPr/>
        </p:nvSpPr>
        <p:spPr>
          <a:xfrm>
            <a:off x="353785" y="1277031"/>
            <a:ext cx="11593285" cy="507831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Détection </a:t>
            </a:r>
            <a:r>
              <a:rPr lang="fr-FR" b="1" dirty="0"/>
              <a:t>ordre de phase</a:t>
            </a:r>
          </a:p>
          <a:p>
            <a:r>
              <a:rPr lang="fr-FR" dirty="0" smtClean="0"/>
              <a:t>La </a:t>
            </a:r>
            <a:r>
              <a:rPr lang="fr-FR" dirty="0"/>
              <a:t>détection est basée sur un circuit à thyristor. On rappelle simplement (cours semi-conducteurs) qu'un thyristor est une sorte de diode commandée par une électrode appelée gâchette et qu'il conduit à partir du moment où la gâchette est positive, alors que l'anode </a:t>
            </a:r>
            <a:r>
              <a:rPr lang="fr-FR" dirty="0" err="1"/>
              <a:t>esl</a:t>
            </a:r>
            <a:r>
              <a:rPr lang="fr-FR" dirty="0"/>
              <a:t> positive par rapport à sa cathode.</a:t>
            </a:r>
          </a:p>
          <a:p>
            <a:r>
              <a:rPr lang="fr-FR" dirty="0" smtClean="0"/>
              <a:t>Il </a:t>
            </a:r>
            <a:r>
              <a:rPr lang="fr-FR" dirty="0"/>
              <a:t>reste alors conducteur jusqu'au moment où l'anode n'est plus positive.</a:t>
            </a:r>
          </a:p>
          <a:p>
            <a:r>
              <a:rPr lang="fr-FR" dirty="0" smtClean="0"/>
              <a:t>Si </a:t>
            </a:r>
            <a:r>
              <a:rPr lang="fr-FR" dirty="0"/>
              <a:t>l'ordre de phase est correct, les conditions sont remplies suffisamment longtemps pour laisser le temps au condensateur de se charger à une </a:t>
            </a:r>
            <a:r>
              <a:rPr lang="fr-FR" dirty="0" err="1"/>
              <a:t>Uc</a:t>
            </a:r>
            <a:r>
              <a:rPr lang="fr-FR" dirty="0"/>
              <a:t> suffisante pour ne pas déclencher la protection (</a:t>
            </a:r>
            <a:r>
              <a:rPr lang="fr-FR" dirty="0" err="1"/>
              <a:t>Uc</a:t>
            </a:r>
            <a:r>
              <a:rPr lang="fr-FR" dirty="0"/>
              <a:t> maintient bloqué un relais électronique).</a:t>
            </a:r>
          </a:p>
          <a:p>
            <a:r>
              <a:rPr lang="fr-FR" dirty="0" smtClean="0"/>
              <a:t>Dans </a:t>
            </a:r>
            <a:r>
              <a:rPr lang="fr-FR" dirty="0"/>
              <a:t>le cas d'une inversion (B et C par exemple), </a:t>
            </a:r>
            <a:r>
              <a:rPr lang="fr-FR" dirty="0" err="1"/>
              <a:t>Uc</a:t>
            </a:r>
            <a:r>
              <a:rPr lang="fr-FR" dirty="0"/>
              <a:t> n'aura jamais le temps de prendre sa valeur et la protection jouera interdisant la fermeture du relais de ligne.</a:t>
            </a:r>
          </a:p>
          <a:p>
            <a:r>
              <a:rPr lang="fr-FR" dirty="0" smtClean="0"/>
              <a:t>Deux </a:t>
            </a:r>
            <a:r>
              <a:rPr lang="fr-FR" dirty="0"/>
              <a:t>phases dans le bon ordre impliquent que la troisième l'est aussi.</a:t>
            </a:r>
          </a:p>
          <a:p>
            <a:r>
              <a:rPr lang="fr-FR" dirty="0" smtClean="0"/>
              <a:t>O </a:t>
            </a:r>
            <a:r>
              <a:rPr lang="fr-FR" dirty="0"/>
              <a:t>Déséquilibre de phase</a:t>
            </a:r>
          </a:p>
          <a:p>
            <a:r>
              <a:rPr lang="fr-FR" dirty="0" smtClean="0"/>
              <a:t>Le </a:t>
            </a:r>
            <a:r>
              <a:rPr lang="fr-FR" dirty="0"/>
              <a:t>but est de protéger l'installation en cas de une ou deux masses accidentelles sur la bus de couplage.</a:t>
            </a:r>
          </a:p>
          <a:p>
            <a:r>
              <a:rPr lang="fr-FR" dirty="0" smtClean="0"/>
              <a:t>Une </a:t>
            </a:r>
            <a:r>
              <a:rPr lang="fr-FR" dirty="0"/>
              <a:t>masse provoque un fort courant, et donc une chute de tension (U = E - </a:t>
            </a:r>
            <a:r>
              <a:rPr lang="fr-FR" dirty="0" err="1"/>
              <a:t>zi</a:t>
            </a:r>
            <a:r>
              <a:rPr lang="fr-FR" dirty="0"/>
              <a:t>).</a:t>
            </a:r>
          </a:p>
          <a:p>
            <a:r>
              <a:rPr lang="fr-FR" dirty="0" smtClean="0"/>
              <a:t>S'il </a:t>
            </a:r>
            <a:r>
              <a:rPr lang="fr-FR" dirty="0"/>
              <a:t>y a un défaut sur les trois phases, la protection est inopérante.</a:t>
            </a:r>
          </a:p>
          <a:p>
            <a:r>
              <a:rPr lang="fr-FR" dirty="0" smtClean="0"/>
              <a:t>On </a:t>
            </a:r>
            <a:r>
              <a:rPr lang="fr-FR" dirty="0"/>
              <a:t>mesure le taux de modulation du signal triphasé</a:t>
            </a:r>
            <a:r>
              <a:rPr lang="fr-FR" dirty="0" smtClean="0"/>
              <a:t>.</a:t>
            </a:r>
          </a:p>
          <a:p>
            <a:r>
              <a:rPr lang="fr-FR" dirty="0"/>
              <a:t>La protection ouvre les relais de couplage ; les alternateurs sont alors indépendants. Les boucles d'équilibrage des charges actives et réactives sont inopérantes.</a:t>
            </a:r>
          </a:p>
          <a:p>
            <a:endParaRPr lang="fr-FR" dirty="0"/>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7" name="Rectangle 6"/>
          <p:cNvSpPr/>
          <p:nvPr/>
        </p:nvSpPr>
        <p:spPr>
          <a:xfrm>
            <a:off x="3146667" y="522123"/>
            <a:ext cx="5582106"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à alternateurs </a:t>
            </a:r>
            <a:r>
              <a:rPr lang="fr-FR" dirty="0" smtClean="0"/>
              <a:t>couplés</a:t>
            </a:r>
            <a:endParaRPr lang="fr-FR" dirty="0"/>
          </a:p>
        </p:txBody>
      </p:sp>
    </p:spTree>
    <p:extLst>
      <p:ext uri="{BB962C8B-B14F-4D97-AF65-F5344CB8AC3E}">
        <p14:creationId xmlns:p14="http://schemas.microsoft.com/office/powerpoint/2010/main" val="646016682"/>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598229" y="1260786"/>
            <a:ext cx="4343399" cy="5353677"/>
          </a:xfrm>
          <a:prstGeom prst="rect">
            <a:avLst/>
          </a:prstGeom>
        </p:spPr>
      </p:pic>
      <p:sp>
        <p:nvSpPr>
          <p:cNvPr id="4" name="Rectangle 3"/>
          <p:cNvSpPr/>
          <p:nvPr/>
        </p:nvSpPr>
        <p:spPr>
          <a:xfrm>
            <a:off x="315685" y="1797247"/>
            <a:ext cx="6574995" cy="369331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Surexcitation</a:t>
            </a:r>
            <a:endParaRPr lang="fr-FR" b="1" dirty="0"/>
          </a:p>
          <a:p>
            <a:r>
              <a:rPr lang="fr-FR" dirty="0" smtClean="0"/>
              <a:t>Lorsque </a:t>
            </a:r>
            <a:r>
              <a:rPr lang="fr-FR" dirty="0"/>
              <a:t>plusieurs alternateurs sont couplés, une surexcitation de l'un entraîne une augmentation de FEM E sur cet alternateur (figure 9.264, page 128).</a:t>
            </a:r>
          </a:p>
          <a:p>
            <a:r>
              <a:rPr lang="fr-FR" dirty="0" smtClean="0"/>
              <a:t>Son </a:t>
            </a:r>
            <a:r>
              <a:rPr lang="fr-FR" dirty="0"/>
              <a:t>courant débité augmente, sa puissance réactive augmente, mais la tension du réseau (U) reste constante puisqu'ils sont en parallèle</a:t>
            </a:r>
            <a:r>
              <a:rPr lang="fr-FR" dirty="0" smtClean="0"/>
              <a:t>.</a:t>
            </a:r>
          </a:p>
          <a:p>
            <a:r>
              <a:rPr lang="fr-FR" dirty="0"/>
              <a:t>Le circuit de protection est analogue à la boucle d'équilibrage des charges réactives. Il ouvre le relais de couplage de l'alternateur en défaut.</a:t>
            </a:r>
          </a:p>
          <a:p>
            <a:r>
              <a:rPr lang="fr-FR" dirty="0" smtClean="0"/>
              <a:t>L'alternateur </a:t>
            </a:r>
            <a:r>
              <a:rPr lang="fr-FR" dirty="0"/>
              <a:t>travaille alors en isolé, et comme généralement le défaut persiste (défaut interne au régulateur de tension), la surexcitation se traduit alors par une surtension qui provoque l'ouverture du relais d'excitation, puis du relais de ligne</a:t>
            </a:r>
            <a:r>
              <a:rPr lang="fr-FR" dirty="0" smtClean="0"/>
              <a:t>.</a:t>
            </a:r>
            <a:endParaRPr lang="fr-FR" dirty="0"/>
          </a:p>
        </p:txBody>
      </p:sp>
      <p:sp>
        <p:nvSpPr>
          <p:cNvPr id="7" name="Rectangle 6"/>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8" name="Rectangle 7"/>
          <p:cNvSpPr/>
          <p:nvPr/>
        </p:nvSpPr>
        <p:spPr>
          <a:xfrm>
            <a:off x="3146667" y="522123"/>
            <a:ext cx="5582106"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à alternateurs </a:t>
            </a:r>
            <a:r>
              <a:rPr lang="fr-FR" dirty="0" smtClean="0"/>
              <a:t>couplés</a:t>
            </a:r>
            <a:endParaRPr lang="fr-FR" dirty="0"/>
          </a:p>
        </p:txBody>
      </p:sp>
    </p:spTree>
    <p:extLst>
      <p:ext uri="{BB962C8B-B14F-4D97-AF65-F5344CB8AC3E}">
        <p14:creationId xmlns:p14="http://schemas.microsoft.com/office/powerpoint/2010/main" val="1889555316"/>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fr-FR"/>
          </a:p>
        </p:txBody>
      </p:sp>
      <p:sp>
        <p:nvSpPr>
          <p:cNvPr id="4" name="Rectangle 3"/>
          <p:cNvSpPr/>
          <p:nvPr/>
        </p:nvSpPr>
        <p:spPr>
          <a:xfrm>
            <a:off x="696687" y="1412035"/>
            <a:ext cx="10657114"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Sous-excitation</a:t>
            </a:r>
            <a:endParaRPr lang="fr-FR" b="1" dirty="0"/>
          </a:p>
          <a:p>
            <a:pPr algn="just"/>
            <a:r>
              <a:rPr lang="fr-FR" dirty="0"/>
              <a:t>On utilise la même boucle de détection que pour la surexcitation. Un défaut ouvre le relais de couplage puis, si l'alternateur est en sous-tension, il y a ouverture du relais d'excitation, puis du relais de ligne.</a:t>
            </a:r>
          </a:p>
          <a:p>
            <a:pPr algn="just"/>
            <a:r>
              <a:rPr lang="fr-FR" dirty="0" smtClean="0"/>
              <a:t>Attention </a:t>
            </a:r>
            <a:r>
              <a:rPr lang="fr-FR" dirty="0"/>
              <a:t>: ceci est la séquence d'une surexcitation (sous-excitation) mais, comme sur certains avions plus automatisés, le relais de couplage se referme automatiquement après l'ouverture du relais d'excitation et du relais de ligne afin de ne pas perdre la bus, vous pouvez trouver des questions qui ne vous proposerons qu'une ouverture des relais d'excitation et de ligne en cas de surexcitation.</a:t>
            </a:r>
          </a:p>
          <a:p>
            <a:pPr algn="just"/>
            <a:r>
              <a:rPr lang="fr-FR" dirty="0" smtClean="0"/>
              <a:t>Mais </a:t>
            </a:r>
            <a:r>
              <a:rPr lang="fr-FR" dirty="0"/>
              <a:t>sur un B747-200 par exemple, vous devrez le refermer manuellement lors de l'application d'une check-list, donc pendant ce temps vous avez trois relais ouverts et une bus perdue</a:t>
            </a:r>
            <a:r>
              <a:rPr lang="fr-FR" dirty="0" smtClean="0"/>
              <a:t>.</a:t>
            </a:r>
            <a:endParaRPr lang="fr-FR" dirty="0"/>
          </a:p>
        </p:txBody>
      </p:sp>
      <p:sp>
        <p:nvSpPr>
          <p:cNvPr id="5" name="Rectangle 4"/>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6" name="Rectangle 5"/>
          <p:cNvSpPr/>
          <p:nvPr/>
        </p:nvSpPr>
        <p:spPr>
          <a:xfrm>
            <a:off x="3146667" y="522123"/>
            <a:ext cx="5582106"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à alternateurs </a:t>
            </a:r>
            <a:r>
              <a:rPr lang="fr-FR" dirty="0" smtClean="0"/>
              <a:t>couplés</a:t>
            </a:r>
            <a:endParaRPr lang="fr-FR" dirty="0"/>
          </a:p>
        </p:txBody>
      </p:sp>
    </p:spTree>
    <p:extLst>
      <p:ext uri="{BB962C8B-B14F-4D97-AF65-F5344CB8AC3E}">
        <p14:creationId xmlns:p14="http://schemas.microsoft.com/office/powerpoint/2010/main" val="2421673852"/>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8511857" y="2542268"/>
            <a:ext cx="3560400" cy="1994320"/>
          </a:xfrm>
          <a:prstGeom prst="rect">
            <a:avLst/>
          </a:prstGeom>
        </p:spPr>
      </p:pic>
      <p:sp>
        <p:nvSpPr>
          <p:cNvPr id="4" name="Rectangle 3"/>
          <p:cNvSpPr/>
          <p:nvPr/>
        </p:nvSpPr>
        <p:spPr>
          <a:xfrm>
            <a:off x="141078" y="1048453"/>
            <a:ext cx="8186493" cy="563231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Plafond </a:t>
            </a:r>
            <a:r>
              <a:rPr lang="fr-FR" b="1" dirty="0"/>
              <a:t>d'excitation</a:t>
            </a:r>
          </a:p>
          <a:p>
            <a:r>
              <a:rPr lang="fr-FR" dirty="0"/>
              <a:t>Dans le cas où la protection de surexcitation n'a pas fonctionné, le système de détection du plafond d'excitation protégera le système. Ce système mesure directement la tension d'excitation de l'alternateur principal.</a:t>
            </a:r>
          </a:p>
          <a:p>
            <a:r>
              <a:rPr lang="fr-FR" dirty="0"/>
              <a:t>O Quelques autres protections</a:t>
            </a:r>
          </a:p>
          <a:p>
            <a:r>
              <a:rPr lang="fr-FR" dirty="0" smtClean="0"/>
              <a:t>•Sur </a:t>
            </a:r>
            <a:r>
              <a:rPr lang="fr-FR" dirty="0"/>
              <a:t>ou sous-vitesse CSD</a:t>
            </a:r>
          </a:p>
          <a:p>
            <a:r>
              <a:rPr lang="fr-FR" dirty="0"/>
              <a:t>Sur les avions anciens, un contact centrifuge assure cette protection. Une sur ou sous-vitesse entraîne une sur ou sous-fréquence du signal délivré. Cette sur ou sous-fréquence est maintenant détectée de manière électronique par le CGU.</a:t>
            </a:r>
          </a:p>
          <a:p>
            <a:r>
              <a:rPr lang="fr-FR" dirty="0"/>
              <a:t>Une sur ou sous-fréquence ouvre le relais de ligne.</a:t>
            </a:r>
          </a:p>
          <a:p>
            <a:r>
              <a:rPr lang="fr-FR" dirty="0" smtClean="0"/>
              <a:t>•</a:t>
            </a:r>
            <a:r>
              <a:rPr lang="fr-FR" dirty="0" err="1" smtClean="0"/>
              <a:t>Décrabotage</a:t>
            </a:r>
            <a:r>
              <a:rPr lang="fr-FR" dirty="0" smtClean="0"/>
              <a:t> </a:t>
            </a:r>
            <a:r>
              <a:rPr lang="fr-FR" dirty="0"/>
              <a:t>CSD</a:t>
            </a:r>
          </a:p>
          <a:p>
            <a:r>
              <a:rPr lang="fr-FR" dirty="0"/>
              <a:t>Jamais automatique.</a:t>
            </a:r>
          </a:p>
          <a:p>
            <a:r>
              <a:rPr lang="fr-FR" dirty="0"/>
              <a:t>Un </a:t>
            </a:r>
            <a:r>
              <a:rPr lang="fr-FR" dirty="0" err="1"/>
              <a:t>décrabotage</a:t>
            </a:r>
            <a:r>
              <a:rPr lang="fr-FR" dirty="0"/>
              <a:t> entraîne une ouverture du relais de ligne.</a:t>
            </a:r>
          </a:p>
          <a:p>
            <a:r>
              <a:rPr lang="fr-FR" dirty="0" smtClean="0"/>
              <a:t>•Coupe-feu</a:t>
            </a:r>
            <a:endParaRPr lang="fr-FR" dirty="0"/>
          </a:p>
          <a:p>
            <a:r>
              <a:rPr lang="fr-FR" dirty="0"/>
              <a:t>Le fait d'actionner la commande coupe-feu d'un réacteur a des conséquences sur le circuit carburant, hydraulique, mais aussi électrique.</a:t>
            </a:r>
          </a:p>
          <a:p>
            <a:r>
              <a:rPr lang="fr-FR" dirty="0"/>
              <a:t>La commande coupe-feu actionne, après une temporisation de 5 à 10 secondes nécessaire à la fermeture du robinet basse pression carburant, le relais d'excitation et le relais de ligne.</a:t>
            </a:r>
          </a:p>
          <a:p>
            <a:r>
              <a:rPr lang="fr-FR" dirty="0"/>
              <a:t>Le relais de couplage reste fermé pour ne pas perdre la bus.</a:t>
            </a:r>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7" name="Rectangle 6"/>
          <p:cNvSpPr/>
          <p:nvPr/>
        </p:nvSpPr>
        <p:spPr>
          <a:xfrm>
            <a:off x="3146667" y="522123"/>
            <a:ext cx="5582106"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à alternateurs </a:t>
            </a:r>
            <a:r>
              <a:rPr lang="fr-FR" dirty="0" smtClean="0"/>
              <a:t>couplés</a:t>
            </a:r>
            <a:endParaRPr lang="fr-FR" dirty="0"/>
          </a:p>
        </p:txBody>
      </p:sp>
    </p:spTree>
    <p:extLst>
      <p:ext uri="{BB962C8B-B14F-4D97-AF65-F5344CB8AC3E}">
        <p14:creationId xmlns:p14="http://schemas.microsoft.com/office/powerpoint/2010/main" val="1255965589"/>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847114" y="1027906"/>
            <a:ext cx="4704143" cy="5368258"/>
          </a:xfrm>
          <a:prstGeom prst="rect">
            <a:avLst/>
          </a:prstGeom>
        </p:spPr>
      </p:pic>
      <p:sp>
        <p:nvSpPr>
          <p:cNvPr id="5" name="Rectangle 4"/>
          <p:cNvSpPr/>
          <p:nvPr/>
        </p:nvSpPr>
        <p:spPr>
          <a:xfrm>
            <a:off x="261258" y="1633914"/>
            <a:ext cx="6346372"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Surexcitation/sous-excitation : le relais de couplage peut se refermer automatiquement après ouverture des relais excitation et de ligne. Toutes ces protections peuvent être intégrées dans un seul module : le GCU.</a:t>
            </a:r>
          </a:p>
          <a:p>
            <a:r>
              <a:rPr lang="fr-FR" dirty="0" smtClean="0"/>
              <a:t>Le </a:t>
            </a:r>
            <a:r>
              <a:rPr lang="fr-FR" dirty="0"/>
              <a:t>relais d'excitation n'est plus à proprement parler un relais au sens physique du terme et le module coupant l'excitation est interne au GCU.</a:t>
            </a:r>
          </a:p>
          <a:p>
            <a:r>
              <a:rPr lang="fr-FR" dirty="0" smtClean="0"/>
              <a:t>Le </a:t>
            </a:r>
            <a:r>
              <a:rPr lang="fr-FR" dirty="0"/>
              <a:t>GCU contient également les éléments nécessaires à l'équilibrage des charges réactives.</a:t>
            </a:r>
          </a:p>
        </p:txBody>
      </p:sp>
      <p:sp>
        <p:nvSpPr>
          <p:cNvPr id="6" name="Rectangle 5"/>
          <p:cNvSpPr/>
          <p:nvPr/>
        </p:nvSpPr>
        <p:spPr>
          <a:xfrm>
            <a:off x="4539319" y="152791"/>
            <a:ext cx="25037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 Contrôles et </a:t>
            </a:r>
            <a:r>
              <a:rPr lang="fr-FR" dirty="0" smtClean="0"/>
              <a:t>protections</a:t>
            </a:r>
            <a:endParaRPr lang="fr-FR" dirty="0"/>
          </a:p>
        </p:txBody>
      </p:sp>
      <p:sp>
        <p:nvSpPr>
          <p:cNvPr id="7" name="Rectangle 6"/>
          <p:cNvSpPr/>
          <p:nvPr/>
        </p:nvSpPr>
        <p:spPr>
          <a:xfrm>
            <a:off x="3146667" y="522123"/>
            <a:ext cx="5582106" cy="369332"/>
          </a:xfrm>
          <a:prstGeom prst="rect">
            <a:avLst/>
          </a:prstGeom>
        </p:spPr>
        <p:txBody>
          <a:bodyPr wrap="none">
            <a:spAutoFit/>
          </a:bodyPr>
          <a:lstStyle/>
          <a:p>
            <a:r>
              <a:rPr lang="fr-FR" dirty="0" smtClean="0"/>
              <a:t>Organes </a:t>
            </a:r>
            <a:r>
              <a:rPr lang="fr-FR" dirty="0"/>
              <a:t>de </a:t>
            </a:r>
            <a:r>
              <a:rPr lang="fr-FR" dirty="0" smtClean="0"/>
              <a:t>protection: </a:t>
            </a:r>
            <a:r>
              <a:rPr lang="fr-FR" dirty="0"/>
              <a:t>Génération à alternateurs </a:t>
            </a:r>
            <a:r>
              <a:rPr lang="fr-FR" dirty="0" smtClean="0"/>
              <a:t>couplés</a:t>
            </a:r>
            <a:endParaRPr lang="fr-FR" dirty="0"/>
          </a:p>
        </p:txBody>
      </p:sp>
    </p:spTree>
    <p:extLst>
      <p:ext uri="{BB962C8B-B14F-4D97-AF65-F5344CB8AC3E}">
        <p14:creationId xmlns:p14="http://schemas.microsoft.com/office/powerpoint/2010/main" val="1492744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53786" y="1964078"/>
            <a:ext cx="11484428" cy="129586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Une </a:t>
            </a:r>
            <a:r>
              <a:rPr lang="fr-FR" dirty="0"/>
              <a:t>telle génératrice est appelée « génératrice à excitation séparée » ou « à excitation indépendante», </a:t>
            </a:r>
            <a:endParaRPr lang="fr-FR" dirty="0" smtClean="0"/>
          </a:p>
          <a:p>
            <a:pPr>
              <a:lnSpc>
                <a:spcPct val="150000"/>
              </a:lnSpc>
            </a:pPr>
            <a:r>
              <a:rPr lang="fr-FR" dirty="0" smtClean="0"/>
              <a:t>Le </a:t>
            </a:r>
            <a:r>
              <a:rPr lang="fr-FR" dirty="0"/>
              <a:t>courant </a:t>
            </a:r>
            <a:r>
              <a:rPr lang="fr-FR" dirty="0" err="1"/>
              <a:t>I</a:t>
            </a:r>
            <a:r>
              <a:rPr lang="fr-FR" baseline="-25000" dirty="0" err="1"/>
              <a:t>Ex</a:t>
            </a:r>
            <a:r>
              <a:rPr lang="fr-FR" dirty="0"/>
              <a:t> est fourni par une source d'énergie extérieure à la génératrice.</a:t>
            </a:r>
          </a:p>
          <a:p>
            <a:pPr>
              <a:lnSpc>
                <a:spcPct val="150000"/>
              </a:lnSpc>
            </a:pPr>
            <a:r>
              <a:rPr lang="fr-FR" dirty="0" smtClean="0"/>
              <a:t>Cette </a:t>
            </a:r>
            <a:r>
              <a:rPr lang="fr-FR" dirty="0"/>
              <a:t>génératrice ne présente aucun intérêt en </a:t>
            </a:r>
            <a:r>
              <a:rPr lang="fr-FR" dirty="0" smtClean="0"/>
              <a:t>aéronautique</a:t>
            </a:r>
          </a:p>
        </p:txBody>
      </p:sp>
      <p:pic>
        <p:nvPicPr>
          <p:cNvPr id="7" name="Espace réservé du contenu 5"/>
          <p:cNvPicPr>
            <a:picLocks noGrp="1" noChangeAspect="1"/>
          </p:cNvPicPr>
          <p:nvPr>
            <p:ph idx="1"/>
          </p:nvPr>
        </p:nvPicPr>
        <p:blipFill>
          <a:blip r:embed="rId2"/>
          <a:stretch>
            <a:fillRect/>
          </a:stretch>
        </p:blipFill>
        <p:spPr>
          <a:xfrm>
            <a:off x="3882360" y="3801597"/>
            <a:ext cx="4427280" cy="2467680"/>
          </a:xfrm>
          <a:prstGeom prst="rect">
            <a:avLst/>
          </a:prstGeom>
        </p:spPr>
      </p:pic>
      <p:sp>
        <p:nvSpPr>
          <p:cNvPr id="8" name="Rectangle 7"/>
          <p:cNvSpPr/>
          <p:nvPr/>
        </p:nvSpPr>
        <p:spPr>
          <a:xfrm>
            <a:off x="4203206" y="609868"/>
            <a:ext cx="3785588" cy="369332"/>
          </a:xfrm>
          <a:prstGeom prst="rect">
            <a:avLst/>
          </a:prstGeom>
        </p:spPr>
        <p:txBody>
          <a:bodyPr wrap="none">
            <a:spAutoFit/>
          </a:bodyPr>
          <a:lstStyle/>
          <a:p>
            <a:r>
              <a:rPr lang="fr-FR" dirty="0"/>
              <a:t>Génératrice à excitation indépendante</a:t>
            </a:r>
          </a:p>
        </p:txBody>
      </p:sp>
      <p:sp>
        <p:nvSpPr>
          <p:cNvPr id="9" name="Rectangle 8"/>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1186618902"/>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u contenu 6"/>
          <p:cNvPicPr>
            <a:picLocks noGrp="1" noChangeAspect="1"/>
          </p:cNvPicPr>
          <p:nvPr>
            <p:ph idx="1"/>
          </p:nvPr>
        </p:nvPicPr>
        <p:blipFill>
          <a:blip r:embed="rId2"/>
          <a:stretch>
            <a:fillRect/>
          </a:stretch>
        </p:blipFill>
        <p:spPr>
          <a:xfrm>
            <a:off x="7701805" y="1726339"/>
            <a:ext cx="4272480" cy="4252481"/>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315687" y="1052989"/>
            <a:ext cx="6955970"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smtClean="0"/>
              <a:t>Le </a:t>
            </a:r>
            <a:r>
              <a:rPr lang="fr-FR" b="1" dirty="0"/>
              <a:t>principe d'une génératrice : </a:t>
            </a:r>
            <a:endParaRPr lang="fr-FR" b="1" dirty="0" smtClean="0"/>
          </a:p>
          <a:p>
            <a:pPr algn="just"/>
            <a:r>
              <a:rPr lang="fr-FR" dirty="0" smtClean="0"/>
              <a:t>des </a:t>
            </a:r>
            <a:r>
              <a:rPr lang="fr-FR" dirty="0"/>
              <a:t>conducteurs se déplaçant dans un champ magnétique sont le siège d'une FEM induite</a:t>
            </a:r>
            <a:r>
              <a:rPr lang="fr-FR" dirty="0" smtClean="0"/>
              <a:t>.</a:t>
            </a:r>
            <a:endParaRPr lang="fr-FR" dirty="0"/>
          </a:p>
        </p:txBody>
      </p:sp>
      <p:sp>
        <p:nvSpPr>
          <p:cNvPr id="5" name="Rectangle 4"/>
          <p:cNvSpPr/>
          <p:nvPr/>
        </p:nvSpPr>
        <p:spPr>
          <a:xfrm>
            <a:off x="5058729" y="129659"/>
            <a:ext cx="207454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Moteurs électriques</a:t>
            </a:r>
          </a:p>
        </p:txBody>
      </p:sp>
      <p:sp>
        <p:nvSpPr>
          <p:cNvPr id="6" name="Rectangle 5"/>
          <p:cNvSpPr/>
          <p:nvPr/>
        </p:nvSpPr>
        <p:spPr>
          <a:xfrm>
            <a:off x="5468680" y="498991"/>
            <a:ext cx="1254639" cy="369332"/>
          </a:xfrm>
          <a:prstGeom prst="rect">
            <a:avLst/>
          </a:prstGeom>
        </p:spPr>
        <p:txBody>
          <a:bodyPr wrap="none">
            <a:spAutoFit/>
          </a:bodyPr>
          <a:lstStyle/>
          <a:p>
            <a:r>
              <a:rPr lang="fr-FR" dirty="0"/>
              <a:t>Généralités</a:t>
            </a:r>
            <a:endParaRPr lang="fr-FR" dirty="0"/>
          </a:p>
        </p:txBody>
      </p:sp>
      <p:sp>
        <p:nvSpPr>
          <p:cNvPr id="8" name="Rectangle 7"/>
          <p:cNvSpPr/>
          <p:nvPr/>
        </p:nvSpPr>
        <p:spPr>
          <a:xfrm>
            <a:off x="315687" y="2160985"/>
            <a:ext cx="6955970"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a:t>A l'inverse:</a:t>
            </a:r>
          </a:p>
          <a:p>
            <a:pPr marL="285750" indent="-285750" algn="just">
              <a:buFont typeface="Arial" panose="020B0604020202020204" pitchFamily="34" charset="0"/>
              <a:buChar char="•"/>
            </a:pPr>
            <a:r>
              <a:rPr lang="fr-FR" dirty="0"/>
              <a:t>Nous pouvons faire l'expérience d'un </a:t>
            </a:r>
            <a:r>
              <a:rPr lang="fr-FR" dirty="0" smtClean="0"/>
              <a:t>conducteur</a:t>
            </a:r>
          </a:p>
          <a:p>
            <a:pPr marL="742950" lvl="1" indent="-285750" algn="just">
              <a:buFont typeface="Courier New" panose="02070309020205020404" pitchFamily="49" charset="0"/>
              <a:buChar char="o"/>
            </a:pPr>
            <a:r>
              <a:rPr lang="fr-FR" dirty="0" smtClean="0"/>
              <a:t>immobile </a:t>
            </a:r>
            <a:r>
              <a:rPr lang="fr-FR" dirty="0"/>
              <a:t>de longueur L</a:t>
            </a:r>
          </a:p>
          <a:p>
            <a:pPr marL="742950" lvl="1" indent="-285750" algn="just">
              <a:buFont typeface="Courier New" panose="02070309020205020404" pitchFamily="49" charset="0"/>
              <a:buChar char="o"/>
            </a:pPr>
            <a:r>
              <a:rPr lang="fr-FR" dirty="0" smtClean="0"/>
              <a:t>Il est parcouru </a:t>
            </a:r>
            <a:r>
              <a:rPr lang="fr-FR" dirty="0"/>
              <a:t>par un courant I </a:t>
            </a:r>
            <a:endParaRPr lang="fr-FR" dirty="0" smtClean="0"/>
          </a:p>
          <a:p>
            <a:pPr marL="742950" lvl="1" indent="-285750" algn="just">
              <a:buFont typeface="Courier New" panose="02070309020205020404" pitchFamily="49" charset="0"/>
              <a:buChar char="o"/>
            </a:pPr>
            <a:r>
              <a:rPr lang="fr-FR" dirty="0" smtClean="0"/>
              <a:t>placé </a:t>
            </a:r>
            <a:r>
              <a:rPr lang="fr-FR" dirty="0"/>
              <a:t>dans un champ magnétique d'induction </a:t>
            </a:r>
            <a:r>
              <a:rPr lang="el-GR" dirty="0"/>
              <a:t>β</a:t>
            </a:r>
            <a:r>
              <a:rPr lang="fr-FR" dirty="0"/>
              <a:t>.</a:t>
            </a:r>
          </a:p>
          <a:p>
            <a:pPr marL="285750" indent="-285750">
              <a:buFont typeface="Arial" panose="020B0604020202020204" pitchFamily="34" charset="0"/>
              <a:buChar char="•"/>
            </a:pPr>
            <a:r>
              <a:rPr lang="fr-FR" dirty="0" smtClean="0"/>
              <a:t>On </a:t>
            </a:r>
            <a:r>
              <a:rPr lang="fr-FR" dirty="0"/>
              <a:t>constate </a:t>
            </a:r>
            <a:r>
              <a:rPr lang="fr-FR" dirty="0" smtClean="0"/>
              <a:t>que le </a:t>
            </a:r>
            <a:r>
              <a:rPr lang="fr-FR" dirty="0"/>
              <a:t>conducteur est soumis à une force (F) qui l'entraîne de 1 vers 2.</a:t>
            </a:r>
          </a:p>
          <a:p>
            <a:pPr marL="285750" indent="-285750">
              <a:buFont typeface="Arial" panose="020B0604020202020204" pitchFamily="34" charset="0"/>
              <a:buChar char="•"/>
            </a:pPr>
            <a:r>
              <a:rPr lang="fr-FR" dirty="0" smtClean="0"/>
              <a:t>Laplace </a:t>
            </a:r>
            <a:r>
              <a:rPr lang="fr-FR" dirty="0"/>
              <a:t>a démontré que la force F a pour expression </a:t>
            </a:r>
            <a:r>
              <a:rPr lang="fr-FR" dirty="0" smtClean="0"/>
              <a:t>:</a:t>
            </a:r>
          </a:p>
          <a:p>
            <a:pPr algn="ctr"/>
            <a:r>
              <a:rPr lang="fr-FR" b="1" dirty="0" smtClean="0"/>
              <a:t> F </a:t>
            </a:r>
            <a:r>
              <a:rPr lang="fr-FR" b="1" dirty="0"/>
              <a:t>= </a:t>
            </a:r>
            <a:r>
              <a:rPr lang="el-GR" b="1" dirty="0"/>
              <a:t>β</a:t>
            </a:r>
            <a:r>
              <a:rPr lang="fr-FR" b="1" dirty="0" smtClean="0"/>
              <a:t> </a:t>
            </a:r>
            <a:r>
              <a:rPr lang="fr-FR" b="1" dirty="0"/>
              <a:t>x I x </a:t>
            </a:r>
            <a:r>
              <a:rPr lang="fr-FR" b="1" dirty="0" smtClean="0"/>
              <a:t>L</a:t>
            </a:r>
            <a:endParaRPr lang="fr-FR" b="1" dirty="0"/>
          </a:p>
          <a:p>
            <a:pPr marL="285750" indent="-285750">
              <a:buFont typeface="Arial" panose="020B0604020202020204" pitchFamily="34" charset="0"/>
              <a:buChar char="•"/>
            </a:pPr>
            <a:r>
              <a:rPr lang="fr-FR" dirty="0" smtClean="0"/>
              <a:t>Cette </a:t>
            </a:r>
            <a:r>
              <a:rPr lang="fr-FR" dirty="0"/>
              <a:t>expérience nous montre le principe du moteur à courant continu, à savoir :</a:t>
            </a:r>
          </a:p>
          <a:p>
            <a:r>
              <a:rPr lang="fr-FR" dirty="0" smtClean="0"/>
              <a:t>des </a:t>
            </a:r>
            <a:r>
              <a:rPr lang="fr-FR" dirty="0"/>
              <a:t>conducteurs alimentés et subissant un champ magnétique sont soumis à une force d'entraînement ;</a:t>
            </a:r>
          </a:p>
          <a:p>
            <a:r>
              <a:rPr lang="fr-FR" dirty="0" smtClean="0"/>
              <a:t>un </a:t>
            </a:r>
            <a:r>
              <a:rPr lang="fr-FR" dirty="0"/>
              <a:t>moteur convertit une puissance électrique en une puissance mécanique.</a:t>
            </a:r>
          </a:p>
        </p:txBody>
      </p:sp>
    </p:spTree>
    <p:extLst>
      <p:ext uri="{BB962C8B-B14F-4D97-AF65-F5344CB8AC3E}">
        <p14:creationId xmlns:p14="http://schemas.microsoft.com/office/powerpoint/2010/main" val="1156611661"/>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7925058" y="1100193"/>
            <a:ext cx="4179600" cy="2397840"/>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299358" y="1100193"/>
            <a:ext cx="7331528"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Moteurs </a:t>
            </a:r>
            <a:r>
              <a:rPr lang="fr-FR" b="1" dirty="0"/>
              <a:t>à courant continu</a:t>
            </a:r>
          </a:p>
          <a:p>
            <a:pPr marL="285750" indent="-285750">
              <a:buFont typeface="Arial" panose="020B0604020202020204" pitchFamily="34" charset="0"/>
              <a:buChar char="•"/>
            </a:pPr>
            <a:r>
              <a:rPr lang="fr-FR" dirty="0" smtClean="0"/>
              <a:t>ils </a:t>
            </a:r>
            <a:r>
              <a:rPr lang="fr-FR" dirty="0"/>
              <a:t>sont constitués, comme une génératrice, </a:t>
            </a:r>
            <a:endParaRPr lang="fr-FR" dirty="0" smtClean="0"/>
          </a:p>
          <a:p>
            <a:pPr marL="742950" lvl="1" indent="-285750">
              <a:buFont typeface="Courier New" panose="02070309020205020404" pitchFamily="49" charset="0"/>
              <a:buChar char="o"/>
            </a:pPr>
            <a:r>
              <a:rPr lang="fr-FR" dirty="0" smtClean="0"/>
              <a:t>d'un </a:t>
            </a:r>
            <a:r>
              <a:rPr lang="fr-FR" dirty="0"/>
              <a:t>stator alimenté générant un champ </a:t>
            </a:r>
            <a:r>
              <a:rPr lang="fr-FR" dirty="0" smtClean="0"/>
              <a:t>magnétique</a:t>
            </a:r>
          </a:p>
          <a:p>
            <a:pPr marL="742950" lvl="1" indent="-285750">
              <a:buFont typeface="Courier New" panose="02070309020205020404" pitchFamily="49" charset="0"/>
              <a:buChar char="o"/>
            </a:pPr>
            <a:r>
              <a:rPr lang="fr-FR" dirty="0" smtClean="0"/>
              <a:t>d'un </a:t>
            </a:r>
            <a:r>
              <a:rPr lang="fr-FR" dirty="0"/>
              <a:t>rotor, lui aussi alimenté, dont les conducteurs subissant la force de Lorentz l'entraînent en rotation.</a:t>
            </a:r>
          </a:p>
          <a:p>
            <a:pPr marL="285750" indent="-285750">
              <a:buFont typeface="Arial" panose="020B0604020202020204" pitchFamily="34" charset="0"/>
              <a:buChar char="•"/>
            </a:pPr>
            <a:r>
              <a:rPr lang="fr-FR" dirty="0" smtClean="0"/>
              <a:t>C'est </a:t>
            </a:r>
            <a:r>
              <a:rPr lang="fr-FR" dirty="0"/>
              <a:t>donc une génératrice dont le rotor est alimenté. </a:t>
            </a:r>
            <a:endParaRPr lang="fr-FR" dirty="0" smtClean="0"/>
          </a:p>
          <a:p>
            <a:pPr marL="285750" indent="-285750">
              <a:buFont typeface="Arial" panose="020B0604020202020204" pitchFamily="34" charset="0"/>
              <a:buChar char="•"/>
            </a:pPr>
            <a:r>
              <a:rPr lang="fr-FR" dirty="0" smtClean="0"/>
              <a:t>C'est </a:t>
            </a:r>
            <a:r>
              <a:rPr lang="fr-FR" dirty="0"/>
              <a:t>ce principe de réversibilité qui est la base de la </a:t>
            </a:r>
            <a:r>
              <a:rPr lang="fr-FR" dirty="0" err="1"/>
              <a:t>géné</a:t>
            </a:r>
            <a:r>
              <a:rPr lang="fr-FR" dirty="0"/>
              <a:t>-starter </a:t>
            </a:r>
            <a:endParaRPr lang="fr-FR" dirty="0" smtClean="0"/>
          </a:p>
          <a:p>
            <a:r>
              <a:rPr lang="fr-FR" dirty="0" smtClean="0"/>
              <a:t>(</a:t>
            </a:r>
            <a:r>
              <a:rPr lang="fr-FR" dirty="0"/>
              <a:t>la même machine fonctionne tantôt en moteur, tantôt en génératrice</a:t>
            </a:r>
            <a:r>
              <a:rPr lang="fr-FR" dirty="0" smtClean="0"/>
              <a:t>).</a:t>
            </a:r>
            <a:endParaRPr lang="fr-FR" dirty="0"/>
          </a:p>
        </p:txBody>
      </p:sp>
      <p:sp>
        <p:nvSpPr>
          <p:cNvPr id="5" name="Rectangle 4"/>
          <p:cNvSpPr/>
          <p:nvPr/>
        </p:nvSpPr>
        <p:spPr>
          <a:xfrm>
            <a:off x="5423636" y="587595"/>
            <a:ext cx="1344727" cy="369332"/>
          </a:xfrm>
          <a:prstGeom prst="rect">
            <a:avLst/>
          </a:prstGeom>
        </p:spPr>
        <p:txBody>
          <a:bodyPr wrap="none">
            <a:spAutoFit/>
          </a:bodyPr>
          <a:lstStyle/>
          <a:p>
            <a:r>
              <a:rPr lang="fr-FR" dirty="0" smtClean="0"/>
              <a:t>Composants</a:t>
            </a:r>
            <a:endParaRPr lang="fr-FR" dirty="0"/>
          </a:p>
        </p:txBody>
      </p:sp>
      <p:sp>
        <p:nvSpPr>
          <p:cNvPr id="7" name="Rectangle 6"/>
          <p:cNvSpPr/>
          <p:nvPr/>
        </p:nvSpPr>
        <p:spPr>
          <a:xfrm>
            <a:off x="5058729" y="129659"/>
            <a:ext cx="207454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Moteurs électriques</a:t>
            </a:r>
          </a:p>
        </p:txBody>
      </p:sp>
      <p:sp>
        <p:nvSpPr>
          <p:cNvPr id="8" name="Rectangle 7"/>
          <p:cNvSpPr/>
          <p:nvPr/>
        </p:nvSpPr>
        <p:spPr>
          <a:xfrm>
            <a:off x="386442" y="4099235"/>
            <a:ext cx="11598729"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Principe</a:t>
            </a:r>
            <a:endParaRPr lang="fr-FR" b="1" dirty="0"/>
          </a:p>
          <a:p>
            <a:pPr marL="285750" indent="-285750">
              <a:buFont typeface="Arial" panose="020B0604020202020204" pitchFamily="34" charset="0"/>
              <a:buChar char="•"/>
            </a:pPr>
            <a:r>
              <a:rPr lang="fr-FR" dirty="0"/>
              <a:t>Le moteur à courant continu est dans son principe une génératrice fonctionnant en réversibilité.</a:t>
            </a:r>
          </a:p>
          <a:p>
            <a:pPr marL="285750" indent="-285750">
              <a:buFont typeface="Arial" panose="020B0604020202020204" pitchFamily="34" charset="0"/>
              <a:buChar char="•"/>
            </a:pPr>
            <a:r>
              <a:rPr lang="fr-FR" dirty="0"/>
              <a:t>On lui fournit une puissance électrique P = U x I qu'il transforme (aux pertes près) en puissance mécanique P = Cx </a:t>
            </a:r>
            <a:r>
              <a:rPr lang="el-GR" dirty="0" smtClean="0"/>
              <a:t>ω</a:t>
            </a:r>
            <a:r>
              <a:rPr lang="fr-FR" dirty="0" smtClean="0"/>
              <a:t>.</a:t>
            </a:r>
            <a:endParaRPr lang="fr-FR" dirty="0"/>
          </a:p>
          <a:p>
            <a:pPr marL="285750" indent="-285750">
              <a:buFont typeface="Arial" panose="020B0604020202020204" pitchFamily="34" charset="0"/>
              <a:buChar char="•"/>
            </a:pPr>
            <a:r>
              <a:rPr lang="fr-FR" dirty="0"/>
              <a:t>On retrouvera, comme pour les génératrices, des moteurs shunt, série et compound.</a:t>
            </a:r>
          </a:p>
          <a:p>
            <a:pPr marL="285750" indent="-285750">
              <a:buFont typeface="Arial" panose="020B0604020202020204" pitchFamily="34" charset="0"/>
              <a:buChar char="•"/>
            </a:pPr>
            <a:r>
              <a:rPr lang="fr-FR" dirty="0"/>
              <a:t>Certains moteurs disposent d'une résistance de démarrage. </a:t>
            </a:r>
            <a:endParaRPr lang="fr-FR" dirty="0" smtClean="0"/>
          </a:p>
          <a:p>
            <a:pPr marL="285750" indent="-285750">
              <a:buFont typeface="Arial" panose="020B0604020202020204" pitchFamily="34" charset="0"/>
              <a:buChar char="•"/>
            </a:pPr>
            <a:r>
              <a:rPr lang="fr-FR" dirty="0" smtClean="0"/>
              <a:t>Cette </a:t>
            </a:r>
            <a:r>
              <a:rPr lang="fr-FR" dirty="0"/>
              <a:t>résistance, montée en série dans le circuit d'alimentation du moteur, limite le courant I au démarrage avant que la force contre-électro motrice (FCEM) ne se développe, puis elle est court-circuitée.</a:t>
            </a:r>
            <a:endParaRPr lang="fr-FR" dirty="0"/>
          </a:p>
        </p:txBody>
      </p:sp>
    </p:spTree>
    <p:extLst>
      <p:ext uri="{BB962C8B-B14F-4D97-AF65-F5344CB8AC3E}">
        <p14:creationId xmlns:p14="http://schemas.microsoft.com/office/powerpoint/2010/main" val="1587850965"/>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9015521" y="2100511"/>
            <a:ext cx="2736575" cy="2645659"/>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74173" y="1252294"/>
            <a:ext cx="8447313"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Comme </a:t>
            </a:r>
            <a:r>
              <a:rPr lang="fr-FR" dirty="0"/>
              <a:t>pour la génératrice série, le moteur série a son enroulement d'excitation connecté en série avec le bobinage du rotor.</a:t>
            </a:r>
          </a:p>
          <a:p>
            <a:r>
              <a:rPr lang="fr-FR" b="1" dirty="0" smtClean="0"/>
              <a:t>Si </a:t>
            </a:r>
            <a:r>
              <a:rPr lang="fr-FR" b="1" dirty="0"/>
              <a:t>le moteur est freiné</a:t>
            </a:r>
            <a:r>
              <a:rPr lang="fr-FR" dirty="0"/>
              <a:t>, </a:t>
            </a:r>
            <a:endParaRPr lang="fr-FR" dirty="0" smtClean="0"/>
          </a:p>
          <a:p>
            <a:r>
              <a:rPr lang="fr-FR" dirty="0" smtClean="0"/>
              <a:t>la </a:t>
            </a:r>
            <a:r>
              <a:rPr lang="fr-FR" dirty="0"/>
              <a:t>FCEM décroît ; </a:t>
            </a:r>
            <a:endParaRPr lang="fr-FR" dirty="0" smtClean="0"/>
          </a:p>
          <a:p>
            <a:r>
              <a:rPr lang="fr-FR" dirty="0" smtClean="0"/>
              <a:t>elle </a:t>
            </a:r>
            <a:r>
              <a:rPr lang="fr-FR" dirty="0"/>
              <a:t>s'oppose moins à I (courant d'alimentation), qui augmente permettant d'augmenter le couple fourni par le moteur.</a:t>
            </a:r>
          </a:p>
          <a:p>
            <a:r>
              <a:rPr lang="fr-FR" b="1" dirty="0" smtClean="0"/>
              <a:t>Si </a:t>
            </a:r>
            <a:r>
              <a:rPr lang="fr-FR" b="1" dirty="0"/>
              <a:t>aucune charge ne freine le moteur</a:t>
            </a:r>
            <a:r>
              <a:rPr lang="fr-FR" dirty="0"/>
              <a:t>, </a:t>
            </a:r>
            <a:endParaRPr lang="fr-FR" dirty="0" smtClean="0"/>
          </a:p>
          <a:p>
            <a:r>
              <a:rPr lang="fr-FR" dirty="0" smtClean="0"/>
              <a:t>un </a:t>
            </a:r>
            <a:r>
              <a:rPr lang="fr-FR" dirty="0"/>
              <a:t>petit courant est nécessaire à sa rotation.</a:t>
            </a:r>
          </a:p>
          <a:p>
            <a:r>
              <a:rPr lang="fr-FR" dirty="0" smtClean="0"/>
              <a:t>Mais </a:t>
            </a:r>
            <a:r>
              <a:rPr lang="fr-FR" dirty="0"/>
              <a:t>comme le flux d'excitation dépend de ce courant, le flux produit est faible. </a:t>
            </a:r>
            <a:endParaRPr lang="fr-FR" dirty="0" smtClean="0"/>
          </a:p>
          <a:p>
            <a:r>
              <a:rPr lang="fr-FR" dirty="0" smtClean="0"/>
              <a:t>Comme </a:t>
            </a:r>
            <a:r>
              <a:rPr lang="fr-FR" dirty="0"/>
              <a:t>ce flux est faible, la FCEM produite est faible et le moteur accélère.</a:t>
            </a:r>
          </a:p>
          <a:p>
            <a:r>
              <a:rPr lang="fr-FR" dirty="0" smtClean="0"/>
              <a:t>La </a:t>
            </a:r>
            <a:r>
              <a:rPr lang="fr-FR" dirty="0"/>
              <a:t>vitesse peut augmenter considérablement, jusqu'à la destruction du moteur.</a:t>
            </a:r>
          </a:p>
          <a:p>
            <a:r>
              <a:rPr lang="fr-FR" b="1" dirty="0" smtClean="0"/>
              <a:t>Un </a:t>
            </a:r>
            <a:r>
              <a:rPr lang="fr-FR" b="1" dirty="0"/>
              <a:t>moteur série s'emballe à vide.</a:t>
            </a:r>
          </a:p>
          <a:p>
            <a:pPr marL="285750" indent="-285750">
              <a:buFont typeface="Arial" panose="020B0604020202020204" pitchFamily="34" charset="0"/>
              <a:buChar char="•"/>
            </a:pPr>
            <a:r>
              <a:rPr lang="fr-FR" dirty="0" smtClean="0"/>
              <a:t>Il </a:t>
            </a:r>
            <a:r>
              <a:rPr lang="fr-FR" dirty="0"/>
              <a:t>doit toujours être utilisé en charge.</a:t>
            </a:r>
          </a:p>
          <a:p>
            <a:pPr marL="285750" indent="-285750">
              <a:buFont typeface="Arial" panose="020B0604020202020204" pitchFamily="34" charset="0"/>
              <a:buChar char="•"/>
            </a:pPr>
            <a:r>
              <a:rPr lang="fr-FR" dirty="0" smtClean="0"/>
              <a:t>Il </a:t>
            </a:r>
            <a:r>
              <a:rPr lang="fr-FR" dirty="0"/>
              <a:t>a un couple important au démarrage.</a:t>
            </a:r>
          </a:p>
          <a:p>
            <a:pPr marL="285750" indent="-285750">
              <a:buFont typeface="Arial" panose="020B0604020202020204" pitchFamily="34" charset="0"/>
              <a:buChar char="•"/>
            </a:pPr>
            <a:r>
              <a:rPr lang="fr-FR" dirty="0" smtClean="0"/>
              <a:t>Il </a:t>
            </a:r>
            <a:r>
              <a:rPr lang="fr-FR" dirty="0"/>
              <a:t>n'est pas apte à un entraînement à vitesse constante.</a:t>
            </a:r>
          </a:p>
          <a:p>
            <a:r>
              <a:rPr lang="fr-FR" dirty="0" smtClean="0"/>
              <a:t>On </a:t>
            </a:r>
            <a:r>
              <a:rPr lang="fr-FR" dirty="0"/>
              <a:t>l'utilise surtout pour les démarreurs, vérins électriques ou moteurs d'entraînement des trains d'atterrissage.</a:t>
            </a:r>
          </a:p>
        </p:txBody>
      </p:sp>
      <p:sp>
        <p:nvSpPr>
          <p:cNvPr id="7" name="Rectangle 6"/>
          <p:cNvSpPr/>
          <p:nvPr/>
        </p:nvSpPr>
        <p:spPr>
          <a:xfrm>
            <a:off x="5058729" y="129659"/>
            <a:ext cx="207454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Moteurs électriques</a:t>
            </a:r>
          </a:p>
        </p:txBody>
      </p:sp>
      <p:sp>
        <p:nvSpPr>
          <p:cNvPr id="8" name="Rectangle 7"/>
          <p:cNvSpPr/>
          <p:nvPr/>
        </p:nvSpPr>
        <p:spPr>
          <a:xfrm>
            <a:off x="4207928" y="631309"/>
            <a:ext cx="4079130" cy="369332"/>
          </a:xfrm>
          <a:prstGeom prst="rect">
            <a:avLst/>
          </a:prstGeom>
        </p:spPr>
        <p:txBody>
          <a:bodyPr wrap="none">
            <a:spAutoFit/>
          </a:bodyPr>
          <a:lstStyle/>
          <a:p>
            <a:r>
              <a:rPr lang="fr-FR" b="1" dirty="0"/>
              <a:t>Moteurs à courant continu: Moteur série</a:t>
            </a:r>
            <a:endParaRPr lang="fr-FR" b="1" dirty="0"/>
          </a:p>
        </p:txBody>
      </p:sp>
    </p:spTree>
    <p:extLst>
      <p:ext uri="{BB962C8B-B14F-4D97-AF65-F5344CB8AC3E}">
        <p14:creationId xmlns:p14="http://schemas.microsoft.com/office/powerpoint/2010/main" val="4266627936"/>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8425542" y="1828375"/>
            <a:ext cx="3468776" cy="3024122"/>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598713" y="1436177"/>
            <a:ext cx="7151915"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Dans </a:t>
            </a:r>
            <a:r>
              <a:rPr lang="fr-FR" dirty="0"/>
              <a:t>un moteur shunt, l'enroulement d'excitation est connecté en parallèle sur l'induit. </a:t>
            </a:r>
            <a:endParaRPr lang="fr-FR" dirty="0" smtClean="0"/>
          </a:p>
          <a:p>
            <a:pPr marL="285750" indent="-285750">
              <a:buFont typeface="Arial" panose="020B0604020202020204" pitchFamily="34" charset="0"/>
              <a:buChar char="•"/>
            </a:pPr>
            <a:r>
              <a:rPr lang="fr-FR" dirty="0" smtClean="0"/>
              <a:t>Si </a:t>
            </a:r>
            <a:r>
              <a:rPr lang="fr-FR" dirty="0"/>
              <a:t>la charge du moteur augmente, </a:t>
            </a:r>
            <a:endParaRPr lang="fr-FR" dirty="0" smtClean="0"/>
          </a:p>
          <a:p>
            <a:pPr marL="285750" indent="-285750">
              <a:buFont typeface="Arial" panose="020B0604020202020204" pitchFamily="34" charset="0"/>
              <a:buChar char="•"/>
            </a:pPr>
            <a:r>
              <a:rPr lang="fr-FR" dirty="0" smtClean="0"/>
              <a:t>le </a:t>
            </a:r>
            <a:r>
              <a:rPr lang="fr-FR" dirty="0"/>
              <a:t>moteur ralentit</a:t>
            </a:r>
            <a:r>
              <a:rPr lang="fr-FR" dirty="0" smtClean="0"/>
              <a:t>,</a:t>
            </a:r>
          </a:p>
          <a:p>
            <a:pPr marL="285750" indent="-285750">
              <a:buFont typeface="Arial" panose="020B0604020202020204" pitchFamily="34" charset="0"/>
              <a:buChar char="•"/>
            </a:pPr>
            <a:r>
              <a:rPr lang="fr-FR" dirty="0" smtClean="0"/>
              <a:t> </a:t>
            </a:r>
            <a:r>
              <a:rPr lang="fr-FR" dirty="0"/>
              <a:t>la FCEM diminue, </a:t>
            </a:r>
            <a:endParaRPr lang="fr-FR" dirty="0" smtClean="0"/>
          </a:p>
          <a:p>
            <a:pPr marL="285750" indent="-285750">
              <a:buFont typeface="Arial" panose="020B0604020202020204" pitchFamily="34" charset="0"/>
              <a:buChar char="•"/>
            </a:pPr>
            <a:r>
              <a:rPr lang="fr-FR" dirty="0" smtClean="0"/>
              <a:t> </a:t>
            </a:r>
            <a:r>
              <a:rPr lang="fr-FR" dirty="0"/>
              <a:t>dans l'induit augmente, donc le couple fourni </a:t>
            </a:r>
            <a:endParaRPr lang="fr-FR" dirty="0" smtClean="0"/>
          </a:p>
          <a:p>
            <a:pPr marL="285750" indent="-285750">
              <a:buFont typeface="Arial" panose="020B0604020202020204" pitchFamily="34" charset="0"/>
              <a:buChar char="•"/>
            </a:pPr>
            <a:r>
              <a:rPr lang="fr-FR" dirty="0" smtClean="0"/>
              <a:t>mais </a:t>
            </a:r>
            <a:r>
              <a:rPr lang="fr-FR" dirty="0"/>
              <a:t>le flux ne change pas, puisque le courant d'excitation n'est pas comme dans le moteur série commun avec le courant de l'inducteur.</a:t>
            </a:r>
          </a:p>
          <a:p>
            <a:pPr marL="285750" indent="-285750">
              <a:buFont typeface="Arial" panose="020B0604020202020204" pitchFamily="34" charset="0"/>
              <a:buChar char="•"/>
            </a:pPr>
            <a:r>
              <a:rPr lang="fr-FR" dirty="0" smtClean="0"/>
              <a:t>Le </a:t>
            </a:r>
            <a:r>
              <a:rPr lang="fr-FR" dirty="0"/>
              <a:t>moteur shunt ne s'emballe pas à vide et la variation de vitesse entre pleine charge et à vide est de l'ordre de 10 %.</a:t>
            </a:r>
          </a:p>
          <a:p>
            <a:pPr marL="285750" indent="-285750">
              <a:buFont typeface="Arial" panose="020B0604020202020204" pitchFamily="34" charset="0"/>
              <a:buChar char="•"/>
            </a:pPr>
            <a:r>
              <a:rPr lang="fr-FR" dirty="0" smtClean="0"/>
              <a:t>On </a:t>
            </a:r>
            <a:r>
              <a:rPr lang="fr-FR" dirty="0"/>
              <a:t>l'utilise pour l'entraînement de systèmes nécessitant un faible couple, tels les ventilateurs ou les moteurs de pompes</a:t>
            </a:r>
            <a:r>
              <a:rPr lang="fr-FR" dirty="0" smtClean="0"/>
              <a:t>.</a:t>
            </a:r>
            <a:endParaRPr lang="fr-FR" dirty="0"/>
          </a:p>
        </p:txBody>
      </p:sp>
      <p:sp>
        <p:nvSpPr>
          <p:cNvPr id="6" name="Rectangle 5"/>
          <p:cNvSpPr/>
          <p:nvPr/>
        </p:nvSpPr>
        <p:spPr>
          <a:xfrm>
            <a:off x="5058729" y="129659"/>
            <a:ext cx="207454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Moteurs électriques</a:t>
            </a:r>
          </a:p>
        </p:txBody>
      </p:sp>
      <p:sp>
        <p:nvSpPr>
          <p:cNvPr id="7" name="Rectangle 6"/>
          <p:cNvSpPr/>
          <p:nvPr/>
        </p:nvSpPr>
        <p:spPr>
          <a:xfrm>
            <a:off x="4207928" y="631309"/>
            <a:ext cx="4136645" cy="369332"/>
          </a:xfrm>
          <a:prstGeom prst="rect">
            <a:avLst/>
          </a:prstGeom>
        </p:spPr>
        <p:txBody>
          <a:bodyPr wrap="none">
            <a:spAutoFit/>
          </a:bodyPr>
          <a:lstStyle/>
          <a:p>
            <a:r>
              <a:rPr lang="fr-FR" b="1" dirty="0"/>
              <a:t>Moteurs à courant continu: Moteur</a:t>
            </a:r>
            <a:r>
              <a:rPr lang="fr-FR" dirty="0"/>
              <a:t> shunt</a:t>
            </a:r>
            <a:endParaRPr lang="fr-FR" dirty="0"/>
          </a:p>
        </p:txBody>
      </p:sp>
    </p:spTree>
    <p:extLst>
      <p:ext uri="{BB962C8B-B14F-4D97-AF65-F5344CB8AC3E}">
        <p14:creationId xmlns:p14="http://schemas.microsoft.com/office/powerpoint/2010/main" val="151634214"/>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368943" y="1352176"/>
            <a:ext cx="5593655" cy="4351338"/>
          </a:xfrm>
          <a:prstGeom prst="rect">
            <a:avLst/>
          </a:prstGeom>
        </p:spPr>
      </p:pic>
      <p:sp>
        <p:nvSpPr>
          <p:cNvPr id="4" name="Rectangle 3"/>
          <p:cNvSpPr/>
          <p:nvPr/>
        </p:nvSpPr>
        <p:spPr>
          <a:xfrm>
            <a:off x="141515" y="2129642"/>
            <a:ext cx="6096000" cy="3416320"/>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buFont typeface="Arial" panose="020B0604020202020204" pitchFamily="34" charset="0"/>
              <a:buChar char="•"/>
            </a:pPr>
            <a:r>
              <a:rPr lang="fr-FR" dirty="0" smtClean="0"/>
              <a:t>Une </a:t>
            </a:r>
            <a:r>
              <a:rPr lang="fr-FR" dirty="0"/>
              <a:t>génératrice starter est un ensemble comprenant </a:t>
            </a:r>
            <a:endParaRPr lang="fr-FR" dirty="0" smtClean="0"/>
          </a:p>
          <a:p>
            <a:pPr marL="285750" indent="-285750">
              <a:buFont typeface="Arial" panose="020B0604020202020204" pitchFamily="34" charset="0"/>
              <a:buChar char="•"/>
            </a:pPr>
            <a:r>
              <a:rPr lang="fr-FR" dirty="0" smtClean="0"/>
              <a:t>un </a:t>
            </a:r>
            <a:r>
              <a:rPr lang="fr-FR" dirty="0"/>
              <a:t>rotor </a:t>
            </a:r>
            <a:endParaRPr lang="fr-FR" dirty="0" smtClean="0"/>
          </a:p>
          <a:p>
            <a:pPr marL="285750" indent="-285750">
              <a:buFont typeface="Arial" panose="020B0604020202020204" pitchFamily="34" charset="0"/>
              <a:buChar char="•"/>
            </a:pPr>
            <a:r>
              <a:rPr lang="fr-FR" dirty="0" smtClean="0"/>
              <a:t>deux </a:t>
            </a:r>
            <a:r>
              <a:rPr lang="fr-FR" dirty="0"/>
              <a:t>enroulements d'excitation : </a:t>
            </a:r>
            <a:endParaRPr lang="fr-FR" dirty="0" smtClean="0"/>
          </a:p>
          <a:p>
            <a:pPr marL="742950" lvl="1" indent="-285750">
              <a:buFont typeface="Courier New" panose="02070309020205020404" pitchFamily="49" charset="0"/>
              <a:buChar char="o"/>
            </a:pPr>
            <a:r>
              <a:rPr lang="fr-FR" dirty="0" smtClean="0"/>
              <a:t>un </a:t>
            </a:r>
            <a:r>
              <a:rPr lang="fr-FR" dirty="0"/>
              <a:t>enroulement série </a:t>
            </a:r>
            <a:endParaRPr lang="fr-FR" dirty="0" smtClean="0"/>
          </a:p>
          <a:p>
            <a:pPr marL="742950" lvl="1" indent="-285750">
              <a:buFont typeface="Courier New" panose="02070309020205020404" pitchFamily="49" charset="0"/>
              <a:buChar char="o"/>
            </a:pPr>
            <a:r>
              <a:rPr lang="fr-FR" dirty="0" smtClean="0"/>
              <a:t>et </a:t>
            </a:r>
            <a:r>
              <a:rPr lang="fr-FR" dirty="0"/>
              <a:t>un enroulement shunt.</a:t>
            </a:r>
          </a:p>
          <a:p>
            <a:pPr marL="285750" indent="-285750">
              <a:buFont typeface="Arial" panose="020B0604020202020204" pitchFamily="34" charset="0"/>
              <a:buChar char="•"/>
            </a:pPr>
            <a:r>
              <a:rPr lang="fr-FR" dirty="0" smtClean="0"/>
              <a:t>Utilisé </a:t>
            </a:r>
            <a:r>
              <a:rPr lang="fr-FR" dirty="0"/>
              <a:t>en démarreur, l'enroulement série est alimenté et nous avons alors un moteur </a:t>
            </a:r>
            <a:r>
              <a:rPr lang="fr-FR" dirty="0" smtClean="0"/>
              <a:t>en série</a:t>
            </a:r>
            <a:r>
              <a:rPr lang="fr-FR" dirty="0"/>
              <a:t>.</a:t>
            </a:r>
          </a:p>
          <a:p>
            <a:pPr marL="285750" indent="-285750">
              <a:buFont typeface="Arial" panose="020B0604020202020204" pitchFamily="34" charset="0"/>
              <a:buChar char="•"/>
            </a:pPr>
            <a:r>
              <a:rPr lang="fr-FR" dirty="0"/>
              <a:t>Après le démarrage, le moteur de l'aéronef entraîne le rotor en génératrice.</a:t>
            </a:r>
          </a:p>
          <a:p>
            <a:pPr marL="285750" indent="-285750">
              <a:buFont typeface="Arial" panose="020B0604020202020204" pitchFamily="34" charset="0"/>
              <a:buChar char="•"/>
            </a:pPr>
            <a:r>
              <a:rPr lang="fr-FR" dirty="0" smtClean="0"/>
              <a:t>L'enroulement </a:t>
            </a:r>
            <a:r>
              <a:rPr lang="fr-FR" dirty="0"/>
              <a:t>d'excitation série est déconnecté, </a:t>
            </a:r>
            <a:endParaRPr lang="fr-FR" dirty="0" smtClean="0"/>
          </a:p>
          <a:p>
            <a:pPr marL="285750" indent="-285750">
              <a:buFont typeface="Arial" panose="020B0604020202020204" pitchFamily="34" charset="0"/>
              <a:buChar char="•"/>
            </a:pPr>
            <a:r>
              <a:rPr lang="fr-FR" dirty="0" smtClean="0"/>
              <a:t>l'enroulement </a:t>
            </a:r>
            <a:r>
              <a:rPr lang="fr-FR" dirty="0"/>
              <a:t>shunt connecté et la génératrice est une génératrice shunt.</a:t>
            </a:r>
          </a:p>
        </p:txBody>
      </p:sp>
      <p:sp>
        <p:nvSpPr>
          <p:cNvPr id="6" name="Rectangle 5"/>
          <p:cNvSpPr/>
          <p:nvPr/>
        </p:nvSpPr>
        <p:spPr>
          <a:xfrm>
            <a:off x="5058729" y="129659"/>
            <a:ext cx="207454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Moteurs électriques</a:t>
            </a:r>
          </a:p>
        </p:txBody>
      </p:sp>
      <p:sp>
        <p:nvSpPr>
          <p:cNvPr id="7" name="Rectangle 6"/>
          <p:cNvSpPr/>
          <p:nvPr/>
        </p:nvSpPr>
        <p:spPr>
          <a:xfrm>
            <a:off x="5104542" y="556251"/>
            <a:ext cx="1982915" cy="369332"/>
          </a:xfrm>
          <a:prstGeom prst="rect">
            <a:avLst/>
          </a:prstGeom>
        </p:spPr>
        <p:txBody>
          <a:bodyPr wrap="none">
            <a:spAutoFit/>
          </a:bodyPr>
          <a:lstStyle/>
          <a:p>
            <a:r>
              <a:rPr lang="fr-FR" dirty="0" smtClean="0"/>
              <a:t>Génératrice-starter</a:t>
            </a:r>
            <a:endParaRPr lang="fr-FR" dirty="0"/>
          </a:p>
        </p:txBody>
      </p:sp>
    </p:spTree>
    <p:extLst>
      <p:ext uri="{BB962C8B-B14F-4D97-AF65-F5344CB8AC3E}">
        <p14:creationId xmlns:p14="http://schemas.microsoft.com/office/powerpoint/2010/main" val="207024226"/>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32856" y="2011740"/>
            <a:ext cx="8926286" cy="337335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Une </a:t>
            </a:r>
            <a:r>
              <a:rPr lang="fr-FR" dirty="0"/>
              <a:t>génératrice à courant continu fonctionne en réversibilité. Si le rotor est alimenté, elle tourne en moteur. </a:t>
            </a:r>
            <a:endParaRPr lang="fr-FR" dirty="0" smtClean="0"/>
          </a:p>
          <a:p>
            <a:pPr marL="285750" indent="-285750">
              <a:lnSpc>
                <a:spcPct val="150000"/>
              </a:lnSpc>
              <a:buFont typeface="Arial" panose="020B0604020202020204" pitchFamily="34" charset="0"/>
              <a:buChar char="•"/>
            </a:pPr>
            <a:r>
              <a:rPr lang="fr-FR" dirty="0" smtClean="0"/>
              <a:t>Les </a:t>
            </a:r>
            <a:r>
              <a:rPr lang="fr-FR" dirty="0"/>
              <a:t>moteurs à courant continu sont peu utilisés sur les aéronefs. </a:t>
            </a:r>
            <a:endParaRPr lang="fr-FR" dirty="0" smtClean="0"/>
          </a:p>
          <a:p>
            <a:pPr marL="285750" indent="-285750">
              <a:lnSpc>
                <a:spcPct val="150000"/>
              </a:lnSpc>
              <a:buFont typeface="Arial" panose="020B0604020202020204" pitchFamily="34" charset="0"/>
              <a:buChar char="•"/>
            </a:pPr>
            <a:r>
              <a:rPr lang="fr-FR" dirty="0" smtClean="0"/>
              <a:t>Le </a:t>
            </a:r>
            <a:r>
              <a:rPr lang="fr-FR" dirty="0"/>
              <a:t>système de collecteur à arc et balais est source d'arcs électriques, de pannes, etc. </a:t>
            </a:r>
            <a:endParaRPr lang="fr-FR" dirty="0" smtClean="0"/>
          </a:p>
          <a:p>
            <a:pPr marL="285750" indent="-285750">
              <a:lnSpc>
                <a:spcPct val="150000"/>
              </a:lnSpc>
              <a:buFont typeface="Arial" panose="020B0604020202020204" pitchFamily="34" charset="0"/>
              <a:buChar char="•"/>
            </a:pPr>
            <a:r>
              <a:rPr lang="fr-FR" dirty="0" smtClean="0"/>
              <a:t>On </a:t>
            </a:r>
            <a:r>
              <a:rPr lang="fr-FR" dirty="0"/>
              <a:t>leur préfère les moteurs alternatifs.</a:t>
            </a:r>
          </a:p>
          <a:p>
            <a:pPr marL="285750" indent="-285750">
              <a:lnSpc>
                <a:spcPct val="150000"/>
              </a:lnSpc>
              <a:buFont typeface="Arial" panose="020B0604020202020204" pitchFamily="34" charset="0"/>
              <a:buChar char="•"/>
            </a:pPr>
            <a:r>
              <a:rPr lang="fr-FR" dirty="0" smtClean="0"/>
              <a:t>Les </a:t>
            </a:r>
            <a:r>
              <a:rPr lang="fr-FR" dirty="0"/>
              <a:t>moteurs alternatifs se déclinent en deux types : </a:t>
            </a:r>
            <a:endParaRPr lang="fr-FR" dirty="0" smtClean="0"/>
          </a:p>
          <a:p>
            <a:pPr marL="742950" lvl="1" indent="-285750">
              <a:lnSpc>
                <a:spcPct val="150000"/>
              </a:lnSpc>
              <a:buFont typeface="Courier New" panose="02070309020205020404" pitchFamily="49" charset="0"/>
              <a:buChar char="o"/>
            </a:pPr>
            <a:r>
              <a:rPr lang="fr-FR" dirty="0" smtClean="0"/>
              <a:t>les </a:t>
            </a:r>
            <a:r>
              <a:rPr lang="fr-FR" dirty="0"/>
              <a:t>moteurs synchrones ;</a:t>
            </a:r>
          </a:p>
          <a:p>
            <a:pPr marL="742950" lvl="1" indent="-285750">
              <a:lnSpc>
                <a:spcPct val="150000"/>
              </a:lnSpc>
              <a:buFont typeface="Courier New" panose="02070309020205020404" pitchFamily="49" charset="0"/>
              <a:buChar char="o"/>
            </a:pPr>
            <a:r>
              <a:rPr lang="fr-FR" dirty="0" smtClean="0"/>
              <a:t>les </a:t>
            </a:r>
            <a:r>
              <a:rPr lang="fr-FR" dirty="0"/>
              <a:t>moteurs asynchrones, aussi appelés moteurs à induction.</a:t>
            </a:r>
          </a:p>
        </p:txBody>
      </p:sp>
      <p:sp>
        <p:nvSpPr>
          <p:cNvPr id="5" name="Rectangle 4"/>
          <p:cNvSpPr/>
          <p:nvPr/>
        </p:nvSpPr>
        <p:spPr>
          <a:xfrm>
            <a:off x="5058729" y="129659"/>
            <a:ext cx="207454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Moteurs électriques</a:t>
            </a:r>
          </a:p>
        </p:txBody>
      </p:sp>
      <p:sp>
        <p:nvSpPr>
          <p:cNvPr id="6" name="Rectangle 5"/>
          <p:cNvSpPr/>
          <p:nvPr/>
        </p:nvSpPr>
        <p:spPr>
          <a:xfrm>
            <a:off x="4759254" y="498991"/>
            <a:ext cx="2673489" cy="369332"/>
          </a:xfrm>
          <a:prstGeom prst="rect">
            <a:avLst/>
          </a:prstGeom>
        </p:spPr>
        <p:txBody>
          <a:bodyPr wrap="none">
            <a:spAutoFit/>
          </a:bodyPr>
          <a:lstStyle/>
          <a:p>
            <a:r>
              <a:rPr lang="fr-FR" dirty="0"/>
              <a:t>Moteurs courant alternatif</a:t>
            </a:r>
          </a:p>
        </p:txBody>
      </p:sp>
    </p:spTree>
    <p:extLst>
      <p:ext uri="{BB962C8B-B14F-4D97-AF65-F5344CB8AC3E}">
        <p14:creationId xmlns:p14="http://schemas.microsoft.com/office/powerpoint/2010/main" val="1327680654"/>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rotWithShape="1">
          <a:blip r:embed="rId2"/>
          <a:srcRect r="54012"/>
          <a:stretch/>
        </p:blipFill>
        <p:spPr>
          <a:xfrm>
            <a:off x="9300360" y="280320"/>
            <a:ext cx="2835730" cy="1254355"/>
          </a:xfrm>
          <a:prstGeom prst="rect">
            <a:avLst/>
          </a:prstGeom>
        </p:spPr>
      </p:pic>
      <p:sp>
        <p:nvSpPr>
          <p:cNvPr id="4" name="Rectangle 3"/>
          <p:cNvSpPr/>
          <p:nvPr/>
        </p:nvSpPr>
        <p:spPr>
          <a:xfrm>
            <a:off x="352303" y="1203577"/>
            <a:ext cx="8606640"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Principe</a:t>
            </a:r>
            <a:endParaRPr lang="fr-FR" b="1" dirty="0"/>
          </a:p>
          <a:p>
            <a:r>
              <a:rPr lang="fr-FR" dirty="0"/>
              <a:t>Si un aimant libre en rotation est placé entre deux aimants fixes présentant des pôles contraires, il a tendance à tourner pour venir s'aligner sur les lignes de champ.</a:t>
            </a:r>
          </a:p>
        </p:txBody>
      </p:sp>
      <p:sp>
        <p:nvSpPr>
          <p:cNvPr id="6" name="Rectangle 5"/>
          <p:cNvSpPr/>
          <p:nvPr/>
        </p:nvSpPr>
        <p:spPr>
          <a:xfrm>
            <a:off x="5058729" y="129659"/>
            <a:ext cx="207454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Moteurs électriques</a:t>
            </a:r>
          </a:p>
        </p:txBody>
      </p:sp>
      <p:sp>
        <p:nvSpPr>
          <p:cNvPr id="7" name="Rectangle 6"/>
          <p:cNvSpPr/>
          <p:nvPr/>
        </p:nvSpPr>
        <p:spPr>
          <a:xfrm>
            <a:off x="3886200" y="545492"/>
            <a:ext cx="4642809" cy="369332"/>
          </a:xfrm>
          <a:prstGeom prst="rect">
            <a:avLst/>
          </a:prstGeom>
        </p:spPr>
        <p:txBody>
          <a:bodyPr wrap="none">
            <a:spAutoFit/>
          </a:bodyPr>
          <a:lstStyle/>
          <a:p>
            <a:r>
              <a:rPr lang="fr-FR" b="1" dirty="0"/>
              <a:t>Moteurs courant </a:t>
            </a:r>
            <a:r>
              <a:rPr lang="fr-FR" b="1" dirty="0" smtClean="0"/>
              <a:t>alternatif: Moteur </a:t>
            </a:r>
            <a:r>
              <a:rPr lang="fr-FR" b="1" dirty="0"/>
              <a:t>synchrone</a:t>
            </a:r>
          </a:p>
        </p:txBody>
      </p:sp>
      <p:pic>
        <p:nvPicPr>
          <p:cNvPr id="8" name="Espace réservé du contenu 4"/>
          <p:cNvPicPr>
            <a:picLocks noChangeAspect="1"/>
          </p:cNvPicPr>
          <p:nvPr/>
        </p:nvPicPr>
        <p:blipFill rotWithShape="1">
          <a:blip r:embed="rId3"/>
          <a:srcRect b="60431"/>
          <a:stretch/>
        </p:blipFill>
        <p:spPr>
          <a:xfrm>
            <a:off x="10215355" y="3042370"/>
            <a:ext cx="1920735" cy="1721780"/>
          </a:xfrm>
          <a:prstGeom prst="rect">
            <a:avLst/>
          </a:prstGeom>
        </p:spPr>
      </p:pic>
      <p:sp>
        <p:nvSpPr>
          <p:cNvPr id="9" name="Rectangle 8"/>
          <p:cNvSpPr/>
          <p:nvPr/>
        </p:nvSpPr>
        <p:spPr>
          <a:xfrm>
            <a:off x="352303" y="3524326"/>
            <a:ext cx="9586354" cy="286232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Champ </a:t>
            </a:r>
            <a:r>
              <a:rPr lang="fr-FR" b="1" dirty="0" err="1" smtClean="0"/>
              <a:t>tourmant</a:t>
            </a:r>
            <a:endParaRPr lang="fr-FR" b="1" dirty="0" smtClean="0"/>
          </a:p>
          <a:p>
            <a:pPr marL="285750" indent="-285750">
              <a:buFont typeface="Arial" panose="020B0604020202020204" pitchFamily="34" charset="0"/>
              <a:buChar char="•"/>
            </a:pPr>
            <a:r>
              <a:rPr lang="fr-FR" dirty="0" smtClean="0"/>
              <a:t>Dans </a:t>
            </a:r>
            <a:r>
              <a:rPr lang="fr-FR" dirty="0"/>
              <a:t>la </a:t>
            </a:r>
            <a:r>
              <a:rPr lang="fr-FR" dirty="0" smtClean="0"/>
              <a:t>figure, </a:t>
            </a:r>
            <a:r>
              <a:rPr lang="fr-FR" dirty="0"/>
              <a:t>deux bobines alimentées délivrent chacune un champ. </a:t>
            </a:r>
            <a:endParaRPr lang="fr-FR" dirty="0" smtClean="0"/>
          </a:p>
          <a:p>
            <a:pPr marL="285750" indent="-285750">
              <a:buFont typeface="Arial" panose="020B0604020202020204" pitchFamily="34" charset="0"/>
              <a:buChar char="•"/>
            </a:pPr>
            <a:r>
              <a:rPr lang="fr-FR" dirty="0" smtClean="0"/>
              <a:t>Le </a:t>
            </a:r>
            <a:r>
              <a:rPr lang="fr-FR" dirty="0"/>
              <a:t>champ résultant est la composante vectorielle des deux champs.</a:t>
            </a:r>
          </a:p>
          <a:p>
            <a:pPr marL="285750" indent="-285750">
              <a:buFont typeface="Arial" panose="020B0604020202020204" pitchFamily="34" charset="0"/>
              <a:buChar char="•"/>
            </a:pPr>
            <a:r>
              <a:rPr lang="fr-FR" dirty="0"/>
              <a:t>Si trois bobines sont alimentées par un réseau </a:t>
            </a:r>
            <a:r>
              <a:rPr lang="fr-FR" dirty="0" smtClean="0"/>
              <a:t>triphasé, </a:t>
            </a:r>
            <a:r>
              <a:rPr lang="fr-FR" dirty="0"/>
              <a:t>elles délivrent chacune un champ déphasé de 120° par rapport aux autres. </a:t>
            </a:r>
            <a:endParaRPr lang="fr-FR" dirty="0" smtClean="0"/>
          </a:p>
          <a:p>
            <a:pPr marL="285750" indent="-285750">
              <a:buFont typeface="Arial" panose="020B0604020202020204" pitchFamily="34" charset="0"/>
              <a:buChar char="•"/>
            </a:pPr>
            <a:r>
              <a:rPr lang="fr-FR" dirty="0" smtClean="0"/>
              <a:t>La </a:t>
            </a:r>
            <a:r>
              <a:rPr lang="fr-FR" dirty="0"/>
              <a:t>somme des trois champs est un vecteur champ d'amplitude constante, mais dont la direction au temps t dépend de la valeur de chaque phase à ce temps t.</a:t>
            </a:r>
          </a:p>
          <a:p>
            <a:pPr marL="285750" indent="-285750">
              <a:buFont typeface="Arial" panose="020B0604020202020204" pitchFamily="34" charset="0"/>
              <a:buChar char="•"/>
            </a:pPr>
            <a:r>
              <a:rPr lang="fr-FR" dirty="0" smtClean="0"/>
              <a:t>Le </a:t>
            </a:r>
            <a:r>
              <a:rPr lang="fr-FR" dirty="0"/>
              <a:t>vecteur champ résultant est donc un champ tournant à une vitesse </a:t>
            </a:r>
            <a:r>
              <a:rPr lang="el-GR" dirty="0" smtClean="0"/>
              <a:t>ω</a:t>
            </a:r>
            <a:r>
              <a:rPr lang="fr-FR" dirty="0" smtClean="0"/>
              <a:t> </a:t>
            </a:r>
            <a:r>
              <a:rPr lang="fr-FR" dirty="0"/>
              <a:t>fonction de la fréquence de la tension d'alimentation.</a:t>
            </a:r>
          </a:p>
          <a:p>
            <a:pPr marL="285750" indent="-285750">
              <a:buFont typeface="Arial" panose="020B0604020202020204" pitchFamily="34" charset="0"/>
              <a:buChar char="•"/>
            </a:pPr>
            <a:r>
              <a:rPr lang="fr-FR" dirty="0" smtClean="0"/>
              <a:t>Si </a:t>
            </a:r>
            <a:r>
              <a:rPr lang="fr-FR" dirty="0"/>
              <a:t>l'on croise deux phases, le vecteur champ résultant tourne en sens inverse.</a:t>
            </a:r>
          </a:p>
        </p:txBody>
      </p:sp>
      <p:pic>
        <p:nvPicPr>
          <p:cNvPr id="10" name="Espace réservé du contenu 4"/>
          <p:cNvPicPr>
            <a:picLocks noChangeAspect="1"/>
          </p:cNvPicPr>
          <p:nvPr/>
        </p:nvPicPr>
        <p:blipFill rotWithShape="1">
          <a:blip r:embed="rId2"/>
          <a:srcRect l="51284" r="1934"/>
          <a:stretch/>
        </p:blipFill>
        <p:spPr>
          <a:xfrm>
            <a:off x="9275868" y="1709761"/>
            <a:ext cx="2884714" cy="1254355"/>
          </a:xfrm>
          <a:prstGeom prst="rect">
            <a:avLst/>
          </a:prstGeom>
        </p:spPr>
      </p:pic>
      <p:pic>
        <p:nvPicPr>
          <p:cNvPr id="11" name="Espace réservé du contenu 4"/>
          <p:cNvPicPr>
            <a:picLocks noChangeAspect="1"/>
          </p:cNvPicPr>
          <p:nvPr/>
        </p:nvPicPr>
        <p:blipFill rotWithShape="1">
          <a:blip r:embed="rId3"/>
          <a:srcRect t="42925" b="3788"/>
          <a:stretch/>
        </p:blipFill>
        <p:spPr>
          <a:xfrm>
            <a:off x="10215356" y="4851238"/>
            <a:ext cx="1920734" cy="1976169"/>
          </a:xfrm>
          <a:prstGeom prst="rect">
            <a:avLst/>
          </a:prstGeom>
        </p:spPr>
      </p:pic>
    </p:spTree>
    <p:extLst>
      <p:ext uri="{BB962C8B-B14F-4D97-AF65-F5344CB8AC3E}">
        <p14:creationId xmlns:p14="http://schemas.microsoft.com/office/powerpoint/2010/main" val="4153037394"/>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8696657" y="1467099"/>
            <a:ext cx="2941200" cy="2956560"/>
          </a:xfrm>
          <a:prstGeom prst="rect">
            <a:avLst/>
          </a:prstGeom>
        </p:spPr>
      </p:pic>
      <p:sp>
        <p:nvSpPr>
          <p:cNvPr id="4" name="Rectangle 3"/>
          <p:cNvSpPr/>
          <p:nvPr/>
        </p:nvSpPr>
        <p:spPr>
          <a:xfrm>
            <a:off x="244929" y="1336664"/>
            <a:ext cx="8066366" cy="45243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Constitution</a:t>
            </a:r>
            <a:endParaRPr lang="fr-FR" b="1" dirty="0"/>
          </a:p>
          <a:p>
            <a:r>
              <a:rPr lang="fr-FR" dirty="0" smtClean="0"/>
              <a:t>Le </a:t>
            </a:r>
            <a:r>
              <a:rPr lang="fr-FR" dirty="0"/>
              <a:t>moteur est composé :</a:t>
            </a:r>
          </a:p>
          <a:p>
            <a:pPr marL="285750" indent="-285750">
              <a:buFont typeface="Arial" panose="020B0604020202020204" pitchFamily="34" charset="0"/>
              <a:buChar char="•"/>
            </a:pPr>
            <a:r>
              <a:rPr lang="fr-FR" dirty="0" smtClean="0"/>
              <a:t>d'un </a:t>
            </a:r>
            <a:r>
              <a:rPr lang="fr-FR" dirty="0"/>
              <a:t>stator </a:t>
            </a:r>
            <a:r>
              <a:rPr lang="fr-FR" dirty="0" err="1"/>
              <a:t>hexapolaire</a:t>
            </a:r>
            <a:r>
              <a:rPr lang="fr-FR" dirty="0"/>
              <a:t> sur lequel sont bobinés les enroulements triphasés, qui délivre le champ tournant ;</a:t>
            </a:r>
          </a:p>
          <a:p>
            <a:pPr marL="285750" indent="-285750">
              <a:buFont typeface="Arial" panose="020B0604020202020204" pitchFamily="34" charset="0"/>
              <a:buChar char="•"/>
            </a:pPr>
            <a:r>
              <a:rPr lang="fr-FR" dirty="0" smtClean="0"/>
              <a:t>d'un </a:t>
            </a:r>
            <a:r>
              <a:rPr lang="fr-FR" dirty="0"/>
              <a:t>rotor accueillant un bobinage alimenté en continu se comportant comme un aimant permanent dont on peut faire varier l'intensité du champ.</a:t>
            </a:r>
          </a:p>
          <a:p>
            <a:pPr marL="285750" indent="-285750">
              <a:buFont typeface="Arial" panose="020B0604020202020204" pitchFamily="34" charset="0"/>
              <a:buChar char="•"/>
            </a:pPr>
            <a:r>
              <a:rPr lang="fr-FR" dirty="0" smtClean="0"/>
              <a:t>Le </a:t>
            </a:r>
            <a:r>
              <a:rPr lang="fr-FR" dirty="0"/>
              <a:t>rotor, accroché sur le champ tournant, tourne à la vitesse de synchronisme.</a:t>
            </a:r>
          </a:p>
          <a:p>
            <a:pPr marL="285750" indent="-285750">
              <a:buFont typeface="Arial" panose="020B0604020202020204" pitchFamily="34" charset="0"/>
              <a:buChar char="•"/>
            </a:pPr>
            <a:r>
              <a:rPr lang="fr-FR" dirty="0" smtClean="0"/>
              <a:t>Ce </a:t>
            </a:r>
            <a:r>
              <a:rPr lang="fr-FR" dirty="0"/>
              <a:t>système nécessite un système d'alimentation à bagues et balais pour l'alimentation du rotor.</a:t>
            </a:r>
          </a:p>
          <a:p>
            <a:pPr marL="285750" indent="-285750">
              <a:buFont typeface="Arial" panose="020B0604020202020204" pitchFamily="34" charset="0"/>
              <a:buChar char="•"/>
            </a:pPr>
            <a:r>
              <a:rPr lang="fr-FR" dirty="0" smtClean="0"/>
              <a:t>On </a:t>
            </a:r>
            <a:r>
              <a:rPr lang="fr-FR" dirty="0"/>
              <a:t>fabrique cependant des moteurs à aimants permanents (</a:t>
            </a:r>
            <a:r>
              <a:rPr lang="fr-FR" dirty="0" err="1"/>
              <a:t>brushless</a:t>
            </a:r>
            <a:r>
              <a:rPr lang="fr-FR" dirty="0"/>
              <a:t>) pouvant délivrer des puissances moyennes.</a:t>
            </a:r>
          </a:p>
          <a:p>
            <a:pPr marL="285750" indent="-285750">
              <a:buFont typeface="Arial" panose="020B0604020202020204" pitchFamily="34" charset="0"/>
              <a:buChar char="•"/>
            </a:pPr>
            <a:r>
              <a:rPr lang="fr-FR" dirty="0" smtClean="0"/>
              <a:t>Si </a:t>
            </a:r>
            <a:r>
              <a:rPr lang="fr-FR" dirty="0"/>
              <a:t>le couple résistant (charge du moteur) augmente subitement, l'aimant ou le rotor alimenté risquent de prendre subitement un retard important sur le champ tournant et de ne plus pouvoir le rattraper : le moteur décroche.</a:t>
            </a:r>
          </a:p>
          <a:p>
            <a:pPr marL="285750" indent="-285750">
              <a:buFont typeface="Arial" panose="020B0604020202020204" pitchFamily="34" charset="0"/>
              <a:buChar char="•"/>
            </a:pPr>
            <a:r>
              <a:rPr lang="fr-FR" dirty="0" smtClean="0"/>
              <a:t>Ce </a:t>
            </a:r>
            <a:r>
              <a:rPr lang="fr-FR" dirty="0"/>
              <a:t>moteur n'est pas apte à l'utilisation de charges importantes.</a:t>
            </a:r>
          </a:p>
          <a:p>
            <a:pPr marL="285750" indent="-285750">
              <a:buFont typeface="Arial" panose="020B0604020202020204" pitchFamily="34" charset="0"/>
              <a:buChar char="•"/>
            </a:pPr>
            <a:r>
              <a:rPr lang="fr-FR" dirty="0" smtClean="0"/>
              <a:t>Dans </a:t>
            </a:r>
            <a:r>
              <a:rPr lang="fr-FR" dirty="0"/>
              <a:t>le cas du rotor alimenté, le couple est fonction du courant </a:t>
            </a:r>
            <a:r>
              <a:rPr lang="fr-FR" dirty="0" err="1"/>
              <a:t>rotorique</a:t>
            </a:r>
            <a:r>
              <a:rPr lang="fr-FR" dirty="0"/>
              <a:t>.</a:t>
            </a:r>
          </a:p>
        </p:txBody>
      </p:sp>
      <p:sp>
        <p:nvSpPr>
          <p:cNvPr id="6" name="Rectangle 5"/>
          <p:cNvSpPr/>
          <p:nvPr/>
        </p:nvSpPr>
        <p:spPr>
          <a:xfrm>
            <a:off x="5058729" y="129659"/>
            <a:ext cx="207454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Moteurs électriques</a:t>
            </a:r>
          </a:p>
        </p:txBody>
      </p:sp>
      <p:sp>
        <p:nvSpPr>
          <p:cNvPr id="7" name="Rectangle 6"/>
          <p:cNvSpPr/>
          <p:nvPr/>
        </p:nvSpPr>
        <p:spPr>
          <a:xfrm>
            <a:off x="3886200" y="545492"/>
            <a:ext cx="4642809" cy="369332"/>
          </a:xfrm>
          <a:prstGeom prst="rect">
            <a:avLst/>
          </a:prstGeom>
        </p:spPr>
        <p:txBody>
          <a:bodyPr wrap="none">
            <a:spAutoFit/>
          </a:bodyPr>
          <a:lstStyle/>
          <a:p>
            <a:r>
              <a:rPr lang="fr-FR" b="1" dirty="0"/>
              <a:t>Moteurs courant </a:t>
            </a:r>
            <a:r>
              <a:rPr lang="fr-FR" b="1" dirty="0" smtClean="0"/>
              <a:t>alternatif: Moteur </a:t>
            </a:r>
            <a:r>
              <a:rPr lang="fr-FR" b="1" dirty="0"/>
              <a:t>synchrone</a:t>
            </a:r>
          </a:p>
        </p:txBody>
      </p:sp>
    </p:spTree>
    <p:extLst>
      <p:ext uri="{BB962C8B-B14F-4D97-AF65-F5344CB8AC3E}">
        <p14:creationId xmlns:p14="http://schemas.microsoft.com/office/powerpoint/2010/main" val="915396860"/>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8456124" y="1886139"/>
            <a:ext cx="3647420" cy="2936231"/>
          </a:xfrm>
          <a:prstGeom prst="rect">
            <a:avLst/>
          </a:prstGeom>
        </p:spPr>
        <p:style>
          <a:lnRef idx="2">
            <a:schemeClr val="accent2"/>
          </a:lnRef>
          <a:fillRef idx="1">
            <a:schemeClr val="lt1"/>
          </a:fillRef>
          <a:effectRef idx="0">
            <a:schemeClr val="accent2"/>
          </a:effectRef>
          <a:fontRef idx="minor">
            <a:schemeClr val="dk1"/>
          </a:fontRef>
        </p:style>
      </p:pic>
      <mc:AlternateContent xmlns:mc="http://schemas.openxmlformats.org/markup-compatibility/2006">
        <mc:Choice xmlns:a14="http://schemas.microsoft.com/office/drawing/2010/main" Requires="a14">
          <p:sp>
            <p:nvSpPr>
              <p:cNvPr id="4" name="Rectangle 3"/>
              <p:cNvSpPr/>
              <p:nvPr/>
            </p:nvSpPr>
            <p:spPr>
              <a:xfrm>
                <a:off x="275272" y="961325"/>
                <a:ext cx="8008757" cy="527574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Principe</a:t>
                </a:r>
              </a:p>
              <a:p>
                <a:pPr marL="285750" indent="-285750" algn="just">
                  <a:buFont typeface="Arial" panose="020B0604020202020204" pitchFamily="34" charset="0"/>
                  <a:buChar char="•"/>
                </a:pPr>
                <a:r>
                  <a:rPr lang="fr-FR" dirty="0" smtClean="0"/>
                  <a:t>Si un disque de métal amagnétique (cuivre ou aluminium) subit un champ magnétique tournant </a:t>
                </a:r>
              </a:p>
              <a:p>
                <a:pPr marL="285750" indent="-285750" algn="just">
                  <a:buFont typeface="Arial" panose="020B0604020202020204" pitchFamily="34" charset="0"/>
                  <a:buChar char="•"/>
                </a:pPr>
                <a:r>
                  <a:rPr lang="fr-FR" dirty="0" smtClean="0"/>
                  <a:t>il se produit dans le disque des courants induits qui, d'après la loi de Lenz, tendent à s'opposer à la cause qui leur donne naissance (la rotation du champ).</a:t>
                </a:r>
              </a:p>
              <a:p>
                <a:pPr marL="285750" indent="-285750" algn="just">
                  <a:buFont typeface="Arial" panose="020B0604020202020204" pitchFamily="34" charset="0"/>
                  <a:buChar char="•"/>
                </a:pPr>
                <a:r>
                  <a:rPr lang="fr-FR" dirty="0" smtClean="0"/>
                  <a:t>Ces courants engendrent un couple (force de Laplace) qui entraîne le disque en rotation pour essayer d'annuler la vitesse relative du champ par rapport au disque, sans jamais y parvenir sinon il n'y aurait plus de courant induit, donc plus de couple.</a:t>
                </a:r>
              </a:p>
              <a:p>
                <a:pPr marL="285750" indent="-285750" algn="just">
                  <a:buFont typeface="Arial" panose="020B0604020202020204" pitchFamily="34" charset="0"/>
                  <a:buChar char="•"/>
                </a:pPr>
                <a:r>
                  <a:rPr lang="fr-FR" dirty="0" smtClean="0"/>
                  <a:t>Le disque ne tourne donc pas en synchronisme avec le champ tournant, d'où le nom de moteur asynchrone.</a:t>
                </a:r>
              </a:p>
              <a:p>
                <a:pPr marL="285750" indent="-285750" algn="just">
                  <a:buFont typeface="Arial" panose="020B0604020202020204" pitchFamily="34" charset="0"/>
                  <a:buChar char="•"/>
                </a:pPr>
                <a:r>
                  <a:rPr lang="fr-FR" dirty="0" smtClean="0"/>
                  <a:t>Si le rotor (ici le disque) tourne à une vitesse angulaire </a:t>
                </a:r>
                <a:r>
                  <a:rPr lang="el-GR" dirty="0" smtClean="0"/>
                  <a:t>ω</a:t>
                </a:r>
                <a:r>
                  <a:rPr lang="fr-FR" dirty="0" smtClean="0"/>
                  <a:t>r et le champ tournant </a:t>
                </a:r>
                <a:r>
                  <a:rPr lang="fr-FR" dirty="0" err="1" smtClean="0"/>
                  <a:t>statorique</a:t>
                </a:r>
                <a:r>
                  <a:rPr lang="fr-FR" dirty="0" smtClean="0"/>
                  <a:t> (ici le champ de l'aimant permanent tournant) à une vitesse </a:t>
                </a:r>
                <a:r>
                  <a:rPr lang="el-GR" dirty="0" smtClean="0"/>
                  <a:t>ω</a:t>
                </a:r>
                <a:r>
                  <a:rPr lang="fr-FR" dirty="0" smtClean="0"/>
                  <a:t>s, on appelle glissement l'expression </a:t>
                </a:r>
              </a:p>
              <a:p>
                <a:pPr algn="just"/>
                <a14:m>
                  <m:oMathPara xmlns:m="http://schemas.openxmlformats.org/officeDocument/2006/math">
                    <m:oMathParaPr>
                      <m:jc m:val="centerGroup"/>
                    </m:oMathParaPr>
                    <m:oMath xmlns:m="http://schemas.openxmlformats.org/officeDocument/2006/math">
                      <m:r>
                        <a:rPr lang="fr-FR" b="0" i="1" smtClean="0">
                          <a:latin typeface="Cambria Math" panose="02040503050406030204" pitchFamily="18" charset="0"/>
                        </a:rPr>
                        <m:t>𝑔</m:t>
                      </m:r>
                      <m:r>
                        <a:rPr lang="fr-FR" b="0" i="1" smtClean="0">
                          <a:latin typeface="Cambria Math" panose="02040503050406030204" pitchFamily="18" charset="0"/>
                        </a:rPr>
                        <m:t>=</m:t>
                      </m:r>
                      <m:f>
                        <m:fPr>
                          <m:ctrlPr>
                            <a:rPr lang="fr-FR" b="0" i="1" smtClean="0">
                              <a:latin typeface="Cambria Math" panose="02040503050406030204" pitchFamily="18" charset="0"/>
                            </a:rPr>
                          </m:ctrlPr>
                        </m:fPr>
                        <m:num>
                          <m:r>
                            <a:rPr lang="fr-FR" b="0" i="1" smtClean="0">
                              <a:latin typeface="Cambria Math" panose="02040503050406030204" pitchFamily="18" charset="0"/>
                              <a:ea typeface="Cambria Math" panose="02040503050406030204" pitchFamily="18" charset="0"/>
                            </a:rPr>
                            <m:t>𝜔</m:t>
                          </m:r>
                          <m:r>
                            <a:rPr lang="fr-FR" b="0" i="1" smtClean="0">
                              <a:latin typeface="Cambria Math" panose="02040503050406030204" pitchFamily="18" charset="0"/>
                              <a:ea typeface="Cambria Math" panose="02040503050406030204" pitchFamily="18" charset="0"/>
                            </a:rPr>
                            <m:t>𝑟</m:t>
                          </m:r>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𝜔</m:t>
                          </m:r>
                          <m:r>
                            <a:rPr lang="fr-FR" b="0" i="1" smtClean="0">
                              <a:latin typeface="Cambria Math" panose="02040503050406030204" pitchFamily="18" charset="0"/>
                              <a:ea typeface="Cambria Math" panose="02040503050406030204" pitchFamily="18" charset="0"/>
                            </a:rPr>
                            <m:t>𝑠</m:t>
                          </m:r>
                        </m:num>
                        <m:den>
                          <m:r>
                            <a:rPr lang="fr-FR" b="0" i="1" smtClean="0">
                              <a:latin typeface="Cambria Math" panose="02040503050406030204" pitchFamily="18" charset="0"/>
                              <a:ea typeface="Cambria Math" panose="02040503050406030204" pitchFamily="18" charset="0"/>
                            </a:rPr>
                            <m:t>𝜔</m:t>
                          </m:r>
                          <m:r>
                            <a:rPr lang="fr-FR" b="0" i="1" smtClean="0">
                              <a:latin typeface="Cambria Math" panose="02040503050406030204" pitchFamily="18" charset="0"/>
                              <a:ea typeface="Cambria Math" panose="02040503050406030204" pitchFamily="18" charset="0"/>
                            </a:rPr>
                            <m:t>𝑠</m:t>
                          </m:r>
                        </m:den>
                      </m:f>
                      <m:r>
                        <a:rPr lang="fr-FR" b="0" i="1" smtClean="0">
                          <a:latin typeface="Cambria Math" panose="02040503050406030204" pitchFamily="18" charset="0"/>
                        </a:rPr>
                        <m:t>=1−</m:t>
                      </m:r>
                      <m:f>
                        <m:fPr>
                          <m:ctrlPr>
                            <a:rPr lang="fr-FR" i="1">
                              <a:latin typeface="Cambria Math" panose="02040503050406030204" pitchFamily="18" charset="0"/>
                            </a:rPr>
                          </m:ctrlPr>
                        </m:fPr>
                        <m:num>
                          <m:r>
                            <a:rPr lang="fr-FR" i="1">
                              <a:latin typeface="Cambria Math" panose="02040503050406030204" pitchFamily="18" charset="0"/>
                              <a:ea typeface="Cambria Math" panose="02040503050406030204" pitchFamily="18" charset="0"/>
                            </a:rPr>
                            <m:t>𝜔</m:t>
                          </m:r>
                          <m:r>
                            <a:rPr lang="fr-FR" i="1">
                              <a:latin typeface="Cambria Math" panose="02040503050406030204" pitchFamily="18" charset="0"/>
                              <a:ea typeface="Cambria Math" panose="02040503050406030204" pitchFamily="18" charset="0"/>
                            </a:rPr>
                            <m:t>𝑟</m:t>
                          </m:r>
                        </m:num>
                        <m:den>
                          <m:r>
                            <a:rPr lang="fr-FR" i="1">
                              <a:latin typeface="Cambria Math" panose="02040503050406030204" pitchFamily="18" charset="0"/>
                              <a:ea typeface="Cambria Math" panose="02040503050406030204" pitchFamily="18" charset="0"/>
                            </a:rPr>
                            <m:t>𝜔</m:t>
                          </m:r>
                          <m:r>
                            <a:rPr lang="fr-FR" i="1">
                              <a:latin typeface="Cambria Math" panose="02040503050406030204" pitchFamily="18" charset="0"/>
                              <a:ea typeface="Cambria Math" panose="02040503050406030204" pitchFamily="18" charset="0"/>
                            </a:rPr>
                            <m:t>𝑠</m:t>
                          </m:r>
                        </m:den>
                      </m:f>
                    </m:oMath>
                  </m:oMathPara>
                </a14:m>
                <a:endParaRPr lang="fr-FR" dirty="0" smtClean="0"/>
              </a:p>
              <a:p>
                <a:pPr marL="285750" indent="-285750" algn="just">
                  <a:buFont typeface="Arial" panose="020B0604020202020204" pitchFamily="34" charset="0"/>
                  <a:buChar char="•"/>
                </a:pPr>
                <a:r>
                  <a:rPr lang="fr-FR" dirty="0"/>
                  <a:t>Le glissement est exprimé en pourcentage.</a:t>
                </a:r>
              </a:p>
              <a:p>
                <a:pPr marL="285750" indent="-285750" algn="just">
                  <a:buFont typeface="Arial" panose="020B0604020202020204" pitchFamily="34" charset="0"/>
                  <a:buChar char="•"/>
                </a:pPr>
                <a:r>
                  <a:rPr lang="fr-FR" dirty="0" smtClean="0"/>
                  <a:t>Il </a:t>
                </a:r>
                <a:r>
                  <a:rPr lang="fr-FR" dirty="0"/>
                  <a:t>est de l'ordre de 1 à 2 % lorsque le moteur est à vide, et de 5 % maximum en charge</a:t>
                </a:r>
                <a:r>
                  <a:rPr lang="fr-FR" dirty="0" smtClean="0"/>
                  <a:t>.</a:t>
                </a:r>
                <a:endParaRPr lang="fr-FR" dirty="0"/>
              </a:p>
            </p:txBody>
          </p:sp>
        </mc:Choice>
        <mc:Fallback>
          <p:sp>
            <p:nvSpPr>
              <p:cNvPr id="4" name="Rectangle 3"/>
              <p:cNvSpPr>
                <a:spLocks noRot="1" noChangeAspect="1" noMove="1" noResize="1" noEditPoints="1" noAdjustHandles="1" noChangeArrowheads="1" noChangeShapeType="1" noTextEdit="1"/>
              </p:cNvSpPr>
              <p:nvPr/>
            </p:nvSpPr>
            <p:spPr>
              <a:xfrm>
                <a:off x="275272" y="961325"/>
                <a:ext cx="8008757" cy="5275740"/>
              </a:xfrm>
              <a:prstGeom prst="rect">
                <a:avLst/>
              </a:prstGeom>
              <a:blipFill>
                <a:blip r:embed="rId3"/>
                <a:stretch>
                  <a:fillRect l="-532" t="-577" r="-608" b="-807"/>
                </a:stretch>
              </a:blipFill>
            </p:spPr>
            <p:txBody>
              <a:bodyPr/>
              <a:lstStyle/>
              <a:p>
                <a:r>
                  <a:rPr lang="fr-FR">
                    <a:noFill/>
                  </a:rPr>
                  <a:t> </a:t>
                </a:r>
              </a:p>
            </p:txBody>
          </p:sp>
        </mc:Fallback>
      </mc:AlternateContent>
      <p:sp>
        <p:nvSpPr>
          <p:cNvPr id="7" name="Rectangle 6"/>
          <p:cNvSpPr/>
          <p:nvPr/>
        </p:nvSpPr>
        <p:spPr>
          <a:xfrm>
            <a:off x="5058729" y="129659"/>
            <a:ext cx="207454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Moteurs électriques</a:t>
            </a:r>
          </a:p>
        </p:txBody>
      </p:sp>
      <p:sp>
        <p:nvSpPr>
          <p:cNvPr id="8" name="Rectangle 7"/>
          <p:cNvSpPr/>
          <p:nvPr/>
        </p:nvSpPr>
        <p:spPr>
          <a:xfrm>
            <a:off x="3886200" y="545492"/>
            <a:ext cx="4683846" cy="369332"/>
          </a:xfrm>
          <a:prstGeom prst="rect">
            <a:avLst/>
          </a:prstGeom>
        </p:spPr>
        <p:txBody>
          <a:bodyPr wrap="none">
            <a:spAutoFit/>
          </a:bodyPr>
          <a:lstStyle/>
          <a:p>
            <a:r>
              <a:rPr lang="fr-FR" b="1" dirty="0"/>
              <a:t>Moteurs courant </a:t>
            </a:r>
            <a:r>
              <a:rPr lang="fr-FR" b="1" dirty="0" smtClean="0"/>
              <a:t>alternatif: </a:t>
            </a:r>
            <a:r>
              <a:rPr lang="fr-FR" b="1" dirty="0"/>
              <a:t>Moteur </a:t>
            </a:r>
            <a:r>
              <a:rPr lang="fr-FR" b="1" dirty="0" smtClean="0"/>
              <a:t>asynchrone</a:t>
            </a:r>
            <a:endParaRPr lang="fr-FR" b="1" dirty="0"/>
          </a:p>
        </p:txBody>
      </p:sp>
    </p:spTree>
    <p:extLst>
      <p:ext uri="{BB962C8B-B14F-4D97-AF65-F5344CB8AC3E}">
        <p14:creationId xmlns:p14="http://schemas.microsoft.com/office/powerpoint/2010/main" val="3239741691"/>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9289286" y="1919282"/>
            <a:ext cx="2322000" cy="2048640"/>
          </a:xfrm>
          <a:prstGeom prst="rect">
            <a:avLst/>
          </a:prstGeom>
        </p:spPr>
      </p:pic>
      <mc:AlternateContent xmlns:mc="http://schemas.openxmlformats.org/markup-compatibility/2006">
        <mc:Choice xmlns:a14="http://schemas.microsoft.com/office/drawing/2010/main" Requires="a14">
          <p:sp>
            <p:nvSpPr>
              <p:cNvPr id="4" name="Rectangle 3"/>
              <p:cNvSpPr/>
              <p:nvPr/>
            </p:nvSpPr>
            <p:spPr>
              <a:xfrm>
                <a:off x="166275" y="1164771"/>
                <a:ext cx="8403771" cy="421006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Constitution</a:t>
                </a:r>
                <a:endParaRPr lang="fr-FR" b="1" dirty="0"/>
              </a:p>
              <a:p>
                <a:r>
                  <a:rPr lang="fr-FR" dirty="0" smtClean="0"/>
                  <a:t>Le </a:t>
                </a:r>
                <a:r>
                  <a:rPr lang="fr-FR" dirty="0"/>
                  <a:t>rotor est constitué non plus d'un disque, mais d’un ensemble de barres d'aluminium court-circuitées à leurs extrémités par des flasques du même </a:t>
                </a:r>
                <a:r>
                  <a:rPr lang="fr-FR" dirty="0" smtClean="0"/>
                  <a:t>métal. </a:t>
                </a:r>
              </a:p>
              <a:p>
                <a:r>
                  <a:rPr lang="fr-FR" dirty="0" smtClean="0"/>
                  <a:t>Les </a:t>
                </a:r>
                <a:r>
                  <a:rPr lang="fr-FR" dirty="0"/>
                  <a:t>courants induits circulant dans les barres créent le couple moteur. </a:t>
                </a:r>
                <a:endParaRPr lang="fr-FR" dirty="0" smtClean="0"/>
              </a:p>
              <a:p>
                <a:r>
                  <a:rPr lang="fr-FR" dirty="0" smtClean="0"/>
                  <a:t>On </a:t>
                </a:r>
                <a:r>
                  <a:rPr lang="fr-FR" dirty="0"/>
                  <a:t>appelle cet ensemble une cage d'écureuil.</a:t>
                </a:r>
              </a:p>
              <a:p>
                <a:r>
                  <a:rPr lang="fr-FR" dirty="0" smtClean="0"/>
                  <a:t>Le </a:t>
                </a:r>
                <a:r>
                  <a:rPr lang="fr-FR" dirty="0"/>
                  <a:t>stator chargé de créer le champ tournant est identique à celui du moteur asynchrone triphasé vu précédemment.</a:t>
                </a:r>
              </a:p>
              <a:p>
                <a:r>
                  <a:rPr lang="fr-FR" dirty="0" smtClean="0"/>
                  <a:t>Le </a:t>
                </a:r>
                <a:r>
                  <a:rPr lang="fr-FR" dirty="0"/>
                  <a:t>stator peut être biphasé ou monophasé.</a:t>
                </a:r>
              </a:p>
              <a:p>
                <a:r>
                  <a:rPr lang="fr-FR" dirty="0" smtClean="0"/>
                  <a:t>La </a:t>
                </a:r>
                <a:r>
                  <a:rPr lang="fr-FR" dirty="0"/>
                  <a:t>vitesse de rotation de ce moteur est indépendante de la tension appliquée, seule la fréquence intervient.</a:t>
                </a:r>
              </a:p>
              <a:p>
                <a:r>
                  <a:rPr lang="fr-FR" dirty="0" smtClean="0"/>
                  <a:t>Au </a:t>
                </a:r>
                <a:r>
                  <a:rPr lang="fr-FR" dirty="0"/>
                  <a:t>glissement près, il tourne à une vitesse </a:t>
                </a:r>
                <a:r>
                  <a:rPr lang="fr-FR" dirty="0" smtClean="0"/>
                  <a:t>:</a:t>
                </a:r>
              </a:p>
              <a:p>
                <a14:m>
                  <m:oMathPara xmlns:m="http://schemas.openxmlformats.org/officeDocument/2006/math">
                    <m:oMathParaPr>
                      <m:jc m:val="centerGroup"/>
                    </m:oMathParaPr>
                    <m:oMath xmlns:m="http://schemas.openxmlformats.org/officeDocument/2006/math">
                      <m:r>
                        <a:rPr lang="fr-FR" b="0" i="1" smtClean="0">
                          <a:latin typeface="Cambria Math" panose="02040503050406030204" pitchFamily="18" charset="0"/>
                        </a:rPr>
                        <m:t>𝑛</m:t>
                      </m:r>
                      <m:r>
                        <a:rPr lang="fr-FR" b="0" i="1" smtClean="0">
                          <a:latin typeface="Cambria Math" panose="02040503050406030204" pitchFamily="18" charset="0"/>
                        </a:rPr>
                        <m:t>=</m:t>
                      </m:r>
                      <m:f>
                        <m:fPr>
                          <m:ctrlPr>
                            <a:rPr lang="fr-FR" b="0" i="1" smtClean="0">
                              <a:latin typeface="Cambria Math" panose="02040503050406030204" pitchFamily="18" charset="0"/>
                            </a:rPr>
                          </m:ctrlPr>
                        </m:fPr>
                        <m:num>
                          <m:r>
                            <a:rPr lang="fr-FR" b="0" i="1" smtClean="0">
                              <a:latin typeface="Cambria Math" panose="02040503050406030204" pitchFamily="18" charset="0"/>
                            </a:rPr>
                            <m:t>𝐹</m:t>
                          </m:r>
                        </m:num>
                        <m:den>
                          <m:r>
                            <a:rPr lang="fr-FR" b="0" i="1" smtClean="0">
                              <a:latin typeface="Cambria Math" panose="02040503050406030204" pitchFamily="18" charset="0"/>
                            </a:rPr>
                            <m:t>𝑃</m:t>
                          </m:r>
                        </m:den>
                      </m:f>
                    </m:oMath>
                  </m:oMathPara>
                </a14:m>
                <a:endParaRPr lang="fr-FR" dirty="0"/>
              </a:p>
              <a:p>
                <a:r>
                  <a:rPr lang="fr-FR" dirty="0"/>
                  <a:t>F : fréquence</a:t>
                </a:r>
              </a:p>
              <a:p>
                <a:r>
                  <a:rPr lang="fr-FR" dirty="0" smtClean="0"/>
                  <a:t>P </a:t>
                </a:r>
                <a:r>
                  <a:rPr lang="fr-FR" dirty="0"/>
                  <a:t>: nombre de paires de pôles</a:t>
                </a:r>
              </a:p>
            </p:txBody>
          </p:sp>
        </mc:Choice>
        <mc:Fallback>
          <p:sp>
            <p:nvSpPr>
              <p:cNvPr id="4" name="Rectangle 3"/>
              <p:cNvSpPr>
                <a:spLocks noRot="1" noChangeAspect="1" noMove="1" noResize="1" noEditPoints="1" noAdjustHandles="1" noChangeArrowheads="1" noChangeShapeType="1" noTextEdit="1"/>
              </p:cNvSpPr>
              <p:nvPr/>
            </p:nvSpPr>
            <p:spPr>
              <a:xfrm>
                <a:off x="166275" y="1164771"/>
                <a:ext cx="8403771" cy="4210063"/>
              </a:xfrm>
              <a:prstGeom prst="rect">
                <a:avLst/>
              </a:prstGeom>
              <a:blipFill>
                <a:blip r:embed="rId3"/>
                <a:stretch>
                  <a:fillRect l="-507" t="-577" r="-362" b="-1154"/>
                </a:stretch>
              </a:blipFill>
            </p:spPr>
            <p:txBody>
              <a:bodyPr/>
              <a:lstStyle/>
              <a:p>
                <a:r>
                  <a:rPr lang="fr-FR">
                    <a:noFill/>
                  </a:rPr>
                  <a:t> </a:t>
                </a:r>
              </a:p>
            </p:txBody>
          </p:sp>
        </mc:Fallback>
      </mc:AlternateContent>
      <p:sp>
        <p:nvSpPr>
          <p:cNvPr id="7" name="Rectangle 6"/>
          <p:cNvSpPr/>
          <p:nvPr/>
        </p:nvSpPr>
        <p:spPr>
          <a:xfrm>
            <a:off x="5058729" y="129659"/>
            <a:ext cx="207454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Moteurs électriques</a:t>
            </a:r>
          </a:p>
        </p:txBody>
      </p:sp>
      <p:sp>
        <p:nvSpPr>
          <p:cNvPr id="8" name="Rectangle 7"/>
          <p:cNvSpPr/>
          <p:nvPr/>
        </p:nvSpPr>
        <p:spPr>
          <a:xfrm>
            <a:off x="3886200" y="545492"/>
            <a:ext cx="4683846" cy="369332"/>
          </a:xfrm>
          <a:prstGeom prst="rect">
            <a:avLst/>
          </a:prstGeom>
        </p:spPr>
        <p:txBody>
          <a:bodyPr wrap="none">
            <a:spAutoFit/>
          </a:bodyPr>
          <a:lstStyle/>
          <a:p>
            <a:r>
              <a:rPr lang="fr-FR" b="1" dirty="0"/>
              <a:t>Moteurs courant </a:t>
            </a:r>
            <a:r>
              <a:rPr lang="fr-FR" b="1" dirty="0" smtClean="0"/>
              <a:t>alternatif: </a:t>
            </a:r>
            <a:r>
              <a:rPr lang="fr-FR" b="1" dirty="0"/>
              <a:t>Moteur </a:t>
            </a:r>
            <a:r>
              <a:rPr lang="fr-FR" b="1" dirty="0" smtClean="0"/>
              <a:t>asynchrone</a:t>
            </a:r>
            <a:endParaRPr lang="fr-FR" b="1" dirty="0"/>
          </a:p>
        </p:txBody>
      </p:sp>
    </p:spTree>
    <p:extLst>
      <p:ext uri="{BB962C8B-B14F-4D97-AF65-F5344CB8AC3E}">
        <p14:creationId xmlns:p14="http://schemas.microsoft.com/office/powerpoint/2010/main" val="20211995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48343" y="1526779"/>
            <a:ext cx="11484428" cy="171136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La </a:t>
            </a:r>
            <a:r>
              <a:rPr lang="fr-FR" dirty="0"/>
              <a:t>génératrice shunt est le type de génératrices le plus utilisé sur aéronef</a:t>
            </a:r>
            <a:r>
              <a:rPr lang="fr-FR" dirty="0" smtClean="0"/>
              <a:t>.</a:t>
            </a:r>
          </a:p>
          <a:p>
            <a:pPr marL="285750" indent="-285750">
              <a:lnSpc>
                <a:spcPct val="150000"/>
              </a:lnSpc>
              <a:buFont typeface="Arial" panose="020B0604020202020204" pitchFamily="34" charset="0"/>
              <a:buChar char="•"/>
            </a:pPr>
            <a:r>
              <a:rPr lang="fr-FR" dirty="0"/>
              <a:t>L'inducteur est connecté sur l'induit. </a:t>
            </a:r>
            <a:endParaRPr lang="fr-FR" dirty="0" smtClean="0"/>
          </a:p>
          <a:p>
            <a:pPr marL="285750" indent="-285750">
              <a:lnSpc>
                <a:spcPct val="150000"/>
              </a:lnSpc>
              <a:buFont typeface="Arial" panose="020B0604020202020204" pitchFamily="34" charset="0"/>
              <a:buChar char="•"/>
            </a:pPr>
            <a:r>
              <a:rPr lang="fr-FR" dirty="0" smtClean="0"/>
              <a:t>Les </a:t>
            </a:r>
            <a:r>
              <a:rPr lang="fr-FR" dirty="0"/>
              <a:t>masses polaires, même en absence de courant parcourant les bobines de l'inducteur, présentent une induction rémanente. </a:t>
            </a:r>
          </a:p>
        </p:txBody>
      </p:sp>
      <p:pic>
        <p:nvPicPr>
          <p:cNvPr id="8" name="Espace réservé du contenu 4"/>
          <p:cNvPicPr>
            <a:picLocks noChangeAspect="1"/>
          </p:cNvPicPr>
          <p:nvPr/>
        </p:nvPicPr>
        <p:blipFill>
          <a:blip r:embed="rId2"/>
          <a:stretch>
            <a:fillRect/>
          </a:stretch>
        </p:blipFill>
        <p:spPr>
          <a:xfrm>
            <a:off x="3487748" y="3785601"/>
            <a:ext cx="3653280" cy="2296960"/>
          </a:xfrm>
          <a:prstGeom prst="rect">
            <a:avLst/>
          </a:prstGeom>
        </p:spPr>
        <p:style>
          <a:lnRef idx="2">
            <a:schemeClr val="accent2"/>
          </a:lnRef>
          <a:fillRef idx="1">
            <a:schemeClr val="lt1"/>
          </a:fillRef>
          <a:effectRef idx="0">
            <a:schemeClr val="accent2"/>
          </a:effectRef>
          <a:fontRef idx="minor">
            <a:schemeClr val="dk1"/>
          </a:fontRef>
        </p:style>
      </p:pic>
      <p:sp>
        <p:nvSpPr>
          <p:cNvPr id="10" name="Rectangle 9"/>
          <p:cNvSpPr/>
          <p:nvPr/>
        </p:nvSpPr>
        <p:spPr>
          <a:xfrm>
            <a:off x="4010532" y="686191"/>
            <a:ext cx="4160050" cy="369332"/>
          </a:xfrm>
          <a:prstGeom prst="rect">
            <a:avLst/>
          </a:prstGeom>
        </p:spPr>
        <p:txBody>
          <a:bodyPr wrap="none">
            <a:spAutoFit/>
          </a:bodyPr>
          <a:lstStyle/>
          <a:p>
            <a:r>
              <a:rPr lang="fr-FR" dirty="0"/>
              <a:t>Génératrice shunt ou a excitation parallèle</a:t>
            </a:r>
          </a:p>
        </p:txBody>
      </p:sp>
      <p:sp>
        <p:nvSpPr>
          <p:cNvPr id="6" name="Rectangle 5"/>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3857824716"/>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1" y="1070045"/>
            <a:ext cx="11190514"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a:t>Exemple</a:t>
            </a:r>
          </a:p>
          <a:p>
            <a:r>
              <a:rPr lang="fr-FR" dirty="0" smtClean="0"/>
              <a:t>Un </a:t>
            </a:r>
            <a:r>
              <a:rPr lang="fr-FR" dirty="0"/>
              <a:t>stator triphasé bipolaire est alimenté en 400 Hz, avec un glissement de 5 %. </a:t>
            </a:r>
            <a:endParaRPr lang="fr-FR" dirty="0" smtClean="0"/>
          </a:p>
          <a:p>
            <a:r>
              <a:rPr lang="fr-FR" dirty="0" smtClean="0"/>
              <a:t>A </a:t>
            </a:r>
            <a:r>
              <a:rPr lang="fr-FR" dirty="0"/>
              <a:t>quelle vitesse tourne le rotor </a:t>
            </a:r>
            <a:r>
              <a:rPr lang="fr-FR" dirty="0" smtClean="0"/>
              <a:t>?</a:t>
            </a:r>
          </a:p>
          <a:p>
            <a:endParaRPr lang="fr-FR" dirty="0"/>
          </a:p>
          <a:p>
            <a:r>
              <a:rPr lang="fr-FR" b="1" dirty="0" smtClean="0"/>
              <a:t>Réponse</a:t>
            </a:r>
            <a:endParaRPr lang="fr-FR" b="1" dirty="0"/>
          </a:p>
          <a:p>
            <a:pPr marL="285750" indent="-285750">
              <a:buFont typeface="Arial" panose="020B0604020202020204" pitchFamily="34" charset="0"/>
              <a:buChar char="•"/>
            </a:pPr>
            <a:r>
              <a:rPr lang="fr-FR" dirty="0" smtClean="0"/>
              <a:t>On </a:t>
            </a:r>
            <a:r>
              <a:rPr lang="fr-FR" dirty="0"/>
              <a:t>compte une paire de pôles. </a:t>
            </a:r>
            <a:endParaRPr lang="fr-FR" dirty="0" smtClean="0"/>
          </a:p>
          <a:p>
            <a:pPr marL="285750" indent="-285750">
              <a:buFont typeface="Arial" panose="020B0604020202020204" pitchFamily="34" charset="0"/>
              <a:buChar char="•"/>
            </a:pPr>
            <a:r>
              <a:rPr lang="fr-FR" dirty="0" smtClean="0"/>
              <a:t>Le </a:t>
            </a:r>
            <a:r>
              <a:rPr lang="fr-FR" dirty="0"/>
              <a:t>champ tourne donc à n = 400/1, soit 400 t/s </a:t>
            </a:r>
            <a:r>
              <a:rPr lang="fr-FR" dirty="0" smtClean="0"/>
              <a:t>ou 24 </a:t>
            </a:r>
            <a:r>
              <a:rPr lang="fr-FR" dirty="0"/>
              <a:t>000 t/min.</a:t>
            </a:r>
          </a:p>
          <a:p>
            <a:pPr marL="285750" indent="-285750">
              <a:buFont typeface="Arial" panose="020B0604020202020204" pitchFamily="34" charset="0"/>
              <a:buChar char="•"/>
            </a:pPr>
            <a:r>
              <a:rPr lang="fr-FR" dirty="0" smtClean="0"/>
              <a:t>Comme </a:t>
            </a:r>
            <a:r>
              <a:rPr lang="fr-FR" dirty="0"/>
              <a:t>g = 5 %, le rotor tourne à 24 000 - (24 000 x 5 %), soit 22 800 t/min</a:t>
            </a:r>
            <a:r>
              <a:rPr lang="fr-FR" dirty="0" smtClean="0"/>
              <a:t>.</a:t>
            </a:r>
            <a:endParaRPr lang="fr-FR" dirty="0"/>
          </a:p>
        </p:txBody>
      </p:sp>
      <p:sp>
        <p:nvSpPr>
          <p:cNvPr id="5" name="Rectangle 4"/>
          <p:cNvSpPr/>
          <p:nvPr/>
        </p:nvSpPr>
        <p:spPr>
          <a:xfrm>
            <a:off x="5058729" y="129659"/>
            <a:ext cx="207454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Moteurs électriques</a:t>
            </a:r>
          </a:p>
        </p:txBody>
      </p:sp>
      <p:sp>
        <p:nvSpPr>
          <p:cNvPr id="6" name="Rectangle 5"/>
          <p:cNvSpPr/>
          <p:nvPr/>
        </p:nvSpPr>
        <p:spPr>
          <a:xfrm>
            <a:off x="3886200" y="545492"/>
            <a:ext cx="4683846" cy="369332"/>
          </a:xfrm>
          <a:prstGeom prst="rect">
            <a:avLst/>
          </a:prstGeom>
        </p:spPr>
        <p:txBody>
          <a:bodyPr wrap="none">
            <a:spAutoFit/>
          </a:bodyPr>
          <a:lstStyle/>
          <a:p>
            <a:r>
              <a:rPr lang="fr-FR" b="1" dirty="0"/>
              <a:t>Moteurs courant </a:t>
            </a:r>
            <a:r>
              <a:rPr lang="fr-FR" b="1" dirty="0" smtClean="0"/>
              <a:t>alternatif: </a:t>
            </a:r>
            <a:r>
              <a:rPr lang="fr-FR" b="1" dirty="0"/>
              <a:t>Moteur </a:t>
            </a:r>
            <a:r>
              <a:rPr lang="fr-FR" b="1" dirty="0" smtClean="0"/>
              <a:t>asynchrone</a:t>
            </a:r>
            <a:endParaRPr lang="fr-FR" b="1" dirty="0"/>
          </a:p>
        </p:txBody>
      </p:sp>
      <p:sp>
        <p:nvSpPr>
          <p:cNvPr id="7" name="Rectangle 6"/>
          <p:cNvSpPr/>
          <p:nvPr/>
        </p:nvSpPr>
        <p:spPr>
          <a:xfrm>
            <a:off x="304801" y="4094594"/>
            <a:ext cx="11190513"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Utilisatio</a:t>
            </a:r>
            <a:r>
              <a:rPr lang="fr-FR" dirty="0" smtClean="0"/>
              <a:t>n</a:t>
            </a:r>
            <a:endParaRPr lang="fr-FR" dirty="0"/>
          </a:p>
          <a:p>
            <a:r>
              <a:rPr lang="fr-FR" dirty="0" smtClean="0"/>
              <a:t>Les </a:t>
            </a:r>
            <a:r>
              <a:rPr lang="fr-FR" dirty="0"/>
              <a:t>moteurs triphasés sont utilisés pour </a:t>
            </a:r>
            <a:endParaRPr lang="fr-FR" dirty="0" smtClean="0"/>
          </a:p>
          <a:p>
            <a:pPr marL="285750" indent="-285750">
              <a:buFont typeface="Arial" panose="020B0604020202020204" pitchFamily="34" charset="0"/>
              <a:buChar char="•"/>
            </a:pPr>
            <a:r>
              <a:rPr lang="fr-FR" dirty="0" smtClean="0"/>
              <a:t>les </a:t>
            </a:r>
            <a:r>
              <a:rPr lang="fr-FR" dirty="0"/>
              <a:t>pompes carburant, </a:t>
            </a:r>
            <a:endParaRPr lang="fr-FR" dirty="0" smtClean="0"/>
          </a:p>
          <a:p>
            <a:pPr marL="285750" indent="-285750">
              <a:buFont typeface="Arial" panose="020B0604020202020204" pitchFamily="34" charset="0"/>
              <a:buChar char="•"/>
            </a:pPr>
            <a:r>
              <a:rPr lang="fr-FR" dirty="0" smtClean="0"/>
              <a:t>et </a:t>
            </a:r>
            <a:r>
              <a:rPr lang="fr-FR" dirty="0"/>
              <a:t>les moteurs biphasés comme moteurs d'entraînement des vérins électriques (facilité d'inversion du sens de rotation).</a:t>
            </a:r>
            <a:endParaRPr lang="fr-FR" dirty="0"/>
          </a:p>
        </p:txBody>
      </p:sp>
    </p:spTree>
    <p:extLst>
      <p:ext uri="{BB962C8B-B14F-4D97-AF65-F5344CB8AC3E}">
        <p14:creationId xmlns:p14="http://schemas.microsoft.com/office/powerpoint/2010/main" val="40351298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2143" y="938749"/>
            <a:ext cx="11190513"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Dès </a:t>
            </a:r>
            <a:r>
              <a:rPr lang="fr-FR" dirty="0"/>
              <a:t>l'entraînement de la génératrice, ce flux rémanent crée dans l'induit une petite FEM (e), qui donne alors naissance à un petit courant d'excitation (étape </a:t>
            </a:r>
            <a:r>
              <a:rPr lang="fr-FR" dirty="0" smtClean="0"/>
              <a:t>1).</a:t>
            </a:r>
          </a:p>
          <a:p>
            <a:r>
              <a:rPr lang="fr-FR" dirty="0" smtClean="0"/>
              <a:t>Ce </a:t>
            </a:r>
            <a:r>
              <a:rPr lang="fr-FR" dirty="0"/>
              <a:t>petit courant circulant dans l'inducteur vient, en s'ajoutant au flux rémanent, renforcer le champ inducteur, ce qui crée une augmentation de FEM (étape </a:t>
            </a:r>
            <a:r>
              <a:rPr lang="fr-FR" dirty="0" smtClean="0"/>
              <a:t>2).</a:t>
            </a:r>
            <a:endParaRPr lang="fr-FR" dirty="0"/>
          </a:p>
          <a:p>
            <a:r>
              <a:rPr lang="fr-FR" dirty="0" smtClean="0"/>
              <a:t>Cette </a:t>
            </a:r>
            <a:r>
              <a:rPr lang="fr-FR" dirty="0"/>
              <a:t>augmentation de FEM augmente le courant inducteur, qui augmente la FEM, qui augmente le courant inducteur, et ainsi de suite (étape </a:t>
            </a:r>
            <a:r>
              <a:rPr lang="fr-FR" dirty="0" smtClean="0"/>
              <a:t>3).</a:t>
            </a:r>
            <a:endParaRPr lang="fr-FR" dirty="0"/>
          </a:p>
          <a:p>
            <a:r>
              <a:rPr lang="fr-FR" dirty="0"/>
              <a:t>La génératrice shunt est donc un dispositif à amorçage autonome (</a:t>
            </a:r>
            <a:r>
              <a:rPr lang="fr-FR" dirty="0" err="1"/>
              <a:t>autoexcitation</a:t>
            </a:r>
            <a:r>
              <a:rPr lang="fr-FR" dirty="0"/>
              <a:t>).</a:t>
            </a:r>
          </a:p>
          <a:p>
            <a:endParaRPr lang="fr-FR" dirty="0"/>
          </a:p>
        </p:txBody>
      </p:sp>
      <p:pic>
        <p:nvPicPr>
          <p:cNvPr id="5" name="Image 4"/>
          <p:cNvPicPr>
            <a:picLocks noChangeAspect="1"/>
          </p:cNvPicPr>
          <p:nvPr/>
        </p:nvPicPr>
        <p:blipFill>
          <a:blip r:embed="rId2"/>
          <a:stretch>
            <a:fillRect/>
          </a:stretch>
        </p:blipFill>
        <p:spPr>
          <a:xfrm>
            <a:off x="3194039" y="3424128"/>
            <a:ext cx="6718320" cy="2118480"/>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3873328" y="441969"/>
            <a:ext cx="4160050" cy="369332"/>
          </a:xfrm>
          <a:prstGeom prst="rect">
            <a:avLst/>
          </a:prstGeom>
        </p:spPr>
        <p:txBody>
          <a:bodyPr wrap="none">
            <a:spAutoFit/>
          </a:bodyPr>
          <a:lstStyle/>
          <a:p>
            <a:r>
              <a:rPr lang="fr-FR" dirty="0"/>
              <a:t>Génératrice shunt ou a excitation parallèle</a:t>
            </a:r>
          </a:p>
        </p:txBody>
      </p:sp>
      <p:sp>
        <p:nvSpPr>
          <p:cNvPr id="8" name="Rectangle 7"/>
          <p:cNvSpPr/>
          <p:nvPr/>
        </p:nvSpPr>
        <p:spPr>
          <a:xfrm>
            <a:off x="4561188" y="50109"/>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1618720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fr-FR"/>
          </a:p>
        </p:txBody>
      </p:sp>
      <p:sp>
        <p:nvSpPr>
          <p:cNvPr id="4" name="Rectangle 3"/>
          <p:cNvSpPr/>
          <p:nvPr/>
        </p:nvSpPr>
        <p:spPr>
          <a:xfrm>
            <a:off x="576943" y="1166843"/>
            <a:ext cx="11038114" cy="337335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Elle est auto-excitée à condition de disposer d'un flux rémanent à la mise en route. </a:t>
            </a:r>
            <a:endParaRPr lang="fr-FR" dirty="0" smtClean="0"/>
          </a:p>
          <a:p>
            <a:pPr marL="285750" indent="-285750">
              <a:lnSpc>
                <a:spcPct val="150000"/>
              </a:lnSpc>
              <a:buFont typeface="Arial" panose="020B0604020202020204" pitchFamily="34" charset="0"/>
              <a:buChar char="•"/>
            </a:pPr>
            <a:r>
              <a:rPr lang="fr-FR" dirty="0" smtClean="0"/>
              <a:t>Ce </a:t>
            </a:r>
            <a:r>
              <a:rPr lang="fr-FR" dirty="0"/>
              <a:t>flux rémanent est dû à l'aimantation rémanente des masses polaires.</a:t>
            </a:r>
          </a:p>
          <a:p>
            <a:pPr marL="285750" indent="-285750">
              <a:lnSpc>
                <a:spcPct val="150000"/>
              </a:lnSpc>
              <a:buFont typeface="Arial" panose="020B0604020202020204" pitchFamily="34" charset="0"/>
              <a:buChar char="•"/>
            </a:pPr>
            <a:r>
              <a:rPr lang="fr-FR" dirty="0" smtClean="0"/>
              <a:t>Cette </a:t>
            </a:r>
            <a:r>
              <a:rPr lang="fr-FR" dirty="0"/>
              <a:t>aimantation rémanente peut, dans certains cas, disparaître (surchauffe du métal constituant les masses polaires, inversion du flux dans l'inducteur suite à un mauvais branchement...).</a:t>
            </a:r>
          </a:p>
          <a:p>
            <a:pPr marL="285750" indent="-285750">
              <a:lnSpc>
                <a:spcPct val="150000"/>
              </a:lnSpc>
              <a:buFont typeface="Arial" panose="020B0604020202020204" pitchFamily="34" charset="0"/>
              <a:buChar char="•"/>
            </a:pPr>
            <a:r>
              <a:rPr lang="fr-FR" dirty="0" smtClean="0"/>
              <a:t>On </a:t>
            </a:r>
            <a:r>
              <a:rPr lang="fr-FR" dirty="0"/>
              <a:t>peut recréer cette aimantation rémanente en faisant passer dans le bon sens un fort courant dans les bobines de l'inducteur, soit au moyen d'une source externe connectée par la maintenance, soit, sur certains aéronefs, d'une commande accessible au poste de pilotage.</a:t>
            </a:r>
          </a:p>
          <a:p>
            <a:pPr marL="285750" indent="-285750">
              <a:lnSpc>
                <a:spcPct val="150000"/>
              </a:lnSpc>
              <a:buFont typeface="Arial" panose="020B0604020202020204" pitchFamily="34" charset="0"/>
              <a:buChar char="•"/>
            </a:pPr>
            <a:r>
              <a:rPr lang="fr-FR" dirty="0" smtClean="0"/>
              <a:t>On </a:t>
            </a:r>
            <a:r>
              <a:rPr lang="fr-FR" dirty="0"/>
              <a:t>dit alors que l'on flashe la génératrice.</a:t>
            </a:r>
          </a:p>
        </p:txBody>
      </p:sp>
      <p:sp>
        <p:nvSpPr>
          <p:cNvPr id="5" name="Rectangle 4"/>
          <p:cNvSpPr/>
          <p:nvPr/>
        </p:nvSpPr>
        <p:spPr>
          <a:xfrm>
            <a:off x="4010532" y="686191"/>
            <a:ext cx="4160050" cy="369332"/>
          </a:xfrm>
          <a:prstGeom prst="rect">
            <a:avLst/>
          </a:prstGeom>
        </p:spPr>
        <p:txBody>
          <a:bodyPr wrap="none">
            <a:spAutoFit/>
          </a:bodyPr>
          <a:lstStyle/>
          <a:p>
            <a:r>
              <a:rPr lang="fr-FR" dirty="0"/>
              <a:t>Génératrice shunt ou a excitation parallèle</a:t>
            </a:r>
          </a:p>
        </p:txBody>
      </p:sp>
      <p:sp>
        <p:nvSpPr>
          <p:cNvPr id="7" name="Rectangle 6"/>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551001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u contenu 6"/>
          <p:cNvPicPr>
            <a:picLocks noGrp="1" noChangeAspect="1"/>
          </p:cNvPicPr>
          <p:nvPr>
            <p:ph idx="1"/>
          </p:nvPr>
        </p:nvPicPr>
        <p:blipFill>
          <a:blip r:embed="rId2"/>
          <a:stretch>
            <a:fillRect/>
          </a:stretch>
        </p:blipFill>
        <p:spPr>
          <a:xfrm>
            <a:off x="8781344" y="2416600"/>
            <a:ext cx="3250800" cy="2219360"/>
          </a:xfrm>
          <a:prstGeom prst="rect">
            <a:avLst/>
          </a:prstGeom>
        </p:spPr>
      </p:pic>
      <p:sp>
        <p:nvSpPr>
          <p:cNvPr id="4" name="Rectangle 3"/>
          <p:cNvSpPr/>
          <p:nvPr/>
        </p:nvSpPr>
        <p:spPr>
          <a:xfrm>
            <a:off x="247403" y="820110"/>
            <a:ext cx="8338457" cy="45243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But de la génératrice</a:t>
            </a:r>
          </a:p>
          <a:p>
            <a:r>
              <a:rPr lang="fr-FR" dirty="0" smtClean="0"/>
              <a:t>La génératrice a pour but de transformer une énergie mécanique fournie par un organe d'entraînement en une énergie électrique. </a:t>
            </a:r>
          </a:p>
          <a:p>
            <a:r>
              <a:rPr lang="fr-FR" dirty="0" smtClean="0"/>
              <a:t>Des conducteurs non alimentés coupent, lors de leur déplacement, des lignes de force d'un champ magnétique</a:t>
            </a:r>
          </a:p>
          <a:p>
            <a:r>
              <a:rPr lang="fr-FR" dirty="0" smtClean="0"/>
              <a:t>deviennent le siège d'une FEM induite qui va être récupérée.</a:t>
            </a:r>
          </a:p>
          <a:p>
            <a:r>
              <a:rPr lang="fr-FR" dirty="0" smtClean="0"/>
              <a:t>FEM induite dans un conducteur se déplaçant dans un champ magnétique est :</a:t>
            </a:r>
          </a:p>
          <a:p>
            <a:endParaRPr lang="fr-FR" dirty="0"/>
          </a:p>
          <a:p>
            <a:endParaRPr lang="fr-FR" dirty="0" smtClean="0"/>
          </a:p>
          <a:p>
            <a:r>
              <a:rPr lang="fr-FR" dirty="0" smtClean="0"/>
              <a:t>grouper plusieurs conducteurs en boucle répartis sur un cylindre tournant.</a:t>
            </a:r>
          </a:p>
          <a:p>
            <a:r>
              <a:rPr lang="fr-FR" dirty="0" smtClean="0"/>
              <a:t>chaque conducteur coupe alternativement les lignes de flux (H) à une vitesse linéaire v dépendant de la vitesse de rotation (</a:t>
            </a:r>
            <a:r>
              <a:rPr lang="el-GR" dirty="0" smtClean="0"/>
              <a:t>ω</a:t>
            </a:r>
            <a:r>
              <a:rPr lang="fr-FR" dirty="0" smtClean="0"/>
              <a:t>).</a:t>
            </a:r>
          </a:p>
          <a:p>
            <a:r>
              <a:rPr lang="fr-FR" dirty="0" smtClean="0"/>
              <a:t>L'assemblage des conducteurs chargés de recueillir la tension induite E (somme des e de chaque boucle) est appelé l'</a:t>
            </a:r>
            <a:r>
              <a:rPr lang="fr-FR" b="1" dirty="0" smtClean="0"/>
              <a:t>induit</a:t>
            </a:r>
            <a:r>
              <a:rPr lang="fr-FR" dirty="0" smtClean="0"/>
              <a:t>.</a:t>
            </a:r>
          </a:p>
          <a:p>
            <a:r>
              <a:rPr lang="fr-FR" dirty="0" smtClean="0"/>
              <a:t>Le tambour sur lequel sont montés les conducteurs, entraîné en rotation par le moteur de l'aéronef, est appelé </a:t>
            </a:r>
            <a:r>
              <a:rPr lang="fr-FR" b="1" dirty="0" smtClean="0"/>
              <a:t>rotor</a:t>
            </a:r>
            <a:r>
              <a:rPr lang="fr-FR" dirty="0" smtClean="0"/>
              <a:t>. </a:t>
            </a:r>
          </a:p>
        </p:txBody>
      </p:sp>
      <p:sp>
        <p:nvSpPr>
          <p:cNvPr id="5" name="Rectangle 4"/>
          <p:cNvSpPr/>
          <p:nvPr/>
        </p:nvSpPr>
        <p:spPr>
          <a:xfrm>
            <a:off x="4746534" y="0"/>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
        <p:nvSpPr>
          <p:cNvPr id="6" name="Rectangle 5"/>
          <p:cNvSpPr/>
          <p:nvPr/>
        </p:nvSpPr>
        <p:spPr>
          <a:xfrm>
            <a:off x="5591316" y="410055"/>
            <a:ext cx="1380058" cy="369332"/>
          </a:xfrm>
          <a:prstGeom prst="rect">
            <a:avLst/>
          </a:prstGeom>
        </p:spPr>
        <p:txBody>
          <a:bodyPr wrap="none">
            <a:spAutoFit/>
          </a:bodyPr>
          <a:lstStyle/>
          <a:p>
            <a:r>
              <a:rPr lang="fr-FR" dirty="0" smtClean="0"/>
              <a:t>Génératrices</a:t>
            </a:r>
          </a:p>
        </p:txBody>
      </p:sp>
      <p:pic>
        <p:nvPicPr>
          <p:cNvPr id="8" name="Image 7"/>
          <p:cNvPicPr>
            <a:picLocks noChangeAspect="1"/>
          </p:cNvPicPr>
          <p:nvPr/>
        </p:nvPicPr>
        <p:blipFill>
          <a:blip r:embed="rId3"/>
          <a:stretch>
            <a:fillRect/>
          </a:stretch>
        </p:blipFill>
        <p:spPr>
          <a:xfrm>
            <a:off x="3011417" y="2779627"/>
            <a:ext cx="3034080" cy="605280"/>
          </a:xfrm>
          <a:prstGeom prst="rect">
            <a:avLst/>
          </a:prstGeom>
        </p:spPr>
      </p:pic>
    </p:spTree>
    <p:extLst>
      <p:ext uri="{BB962C8B-B14F-4D97-AF65-F5344CB8AC3E}">
        <p14:creationId xmlns:p14="http://schemas.microsoft.com/office/powerpoint/2010/main" val="30782643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3412517" y="1183973"/>
            <a:ext cx="5356080" cy="3065200"/>
          </a:xfrm>
          <a:prstGeom prst="rect">
            <a:avLst/>
          </a:prstGeom>
        </p:spPr>
      </p:pic>
      <p:sp>
        <p:nvSpPr>
          <p:cNvPr id="5" name="Rectangle 4"/>
          <p:cNvSpPr/>
          <p:nvPr/>
        </p:nvSpPr>
        <p:spPr>
          <a:xfrm>
            <a:off x="4010532" y="686191"/>
            <a:ext cx="4160050" cy="369332"/>
          </a:xfrm>
          <a:prstGeom prst="rect">
            <a:avLst/>
          </a:prstGeom>
        </p:spPr>
        <p:txBody>
          <a:bodyPr wrap="none">
            <a:spAutoFit/>
          </a:bodyPr>
          <a:lstStyle/>
          <a:p>
            <a:r>
              <a:rPr lang="fr-FR" dirty="0"/>
              <a:t>Génératrice shunt ou a excitation parallèle</a:t>
            </a:r>
          </a:p>
        </p:txBody>
      </p:sp>
      <p:sp>
        <p:nvSpPr>
          <p:cNvPr id="6" name="Rectangle 5"/>
          <p:cNvSpPr/>
          <p:nvPr/>
        </p:nvSpPr>
        <p:spPr>
          <a:xfrm>
            <a:off x="1055914" y="4582218"/>
            <a:ext cx="10069285"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La génératrice shunt présente une courbe U = f(I) relativement stable sur une large plage et est donc apte à la création d'un réseau à tension constante</a:t>
            </a:r>
            <a:r>
              <a:rPr lang="fr-FR" dirty="0" smtClean="0"/>
              <a:t>.</a:t>
            </a:r>
            <a:endParaRPr lang="fr-FR" dirty="0"/>
          </a:p>
          <a:p>
            <a:pPr marL="285750" indent="-285750">
              <a:buFont typeface="Arial" panose="020B0604020202020204" pitchFamily="34" charset="0"/>
              <a:buChar char="•"/>
            </a:pPr>
            <a:r>
              <a:rPr lang="fr-FR" dirty="0"/>
              <a:t>Comme dans un avion nous souhaitons une tension relativement stable, la génératrice shunt est donc la plus utilisée sur aéronef.</a:t>
            </a:r>
          </a:p>
        </p:txBody>
      </p:sp>
      <p:sp>
        <p:nvSpPr>
          <p:cNvPr id="8" name="Rectangle 7"/>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18496376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7595091" y="1846612"/>
            <a:ext cx="4390406" cy="3022889"/>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19742" y="1204355"/>
            <a:ext cx="7293429"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Dans </a:t>
            </a:r>
            <a:r>
              <a:rPr lang="fr-FR" dirty="0"/>
              <a:t>la génératrice série, l'inducteur est en série avec l'induit, et c'est donc le courant débité par la génératrice qui crée le flux inducteur.</a:t>
            </a:r>
          </a:p>
          <a:p>
            <a:pPr marL="285750" indent="-285750" algn="just">
              <a:lnSpc>
                <a:spcPct val="150000"/>
              </a:lnSpc>
              <a:buFont typeface="Arial" panose="020B0604020202020204" pitchFamily="34" charset="0"/>
              <a:buChar char="•"/>
            </a:pPr>
            <a:r>
              <a:rPr lang="fr-FR" dirty="0"/>
              <a:t>L'inconvénient de ce type de branchements est que la génératrice ne peut pas s'amorcer à vide. </a:t>
            </a:r>
            <a:endParaRPr lang="fr-FR" dirty="0" smtClean="0"/>
          </a:p>
          <a:p>
            <a:pPr marL="285750" indent="-285750" algn="just">
              <a:lnSpc>
                <a:spcPct val="150000"/>
              </a:lnSpc>
              <a:buFont typeface="Arial" panose="020B0604020202020204" pitchFamily="34" charset="0"/>
              <a:buChar char="•"/>
            </a:pPr>
            <a:r>
              <a:rPr lang="fr-FR" dirty="0" smtClean="0"/>
              <a:t>Elle </a:t>
            </a:r>
            <a:r>
              <a:rPr lang="fr-FR" dirty="0"/>
              <a:t>doit être reliée à une charge extérieure, afin que son inducteur soit parcouru par un courant.</a:t>
            </a:r>
          </a:p>
          <a:p>
            <a:pPr marL="285750" indent="-285750" algn="just">
              <a:lnSpc>
                <a:spcPct val="150000"/>
              </a:lnSpc>
              <a:buFont typeface="Arial" panose="020B0604020202020204" pitchFamily="34" charset="0"/>
              <a:buChar char="•"/>
            </a:pPr>
            <a:r>
              <a:rPr lang="fr-FR" dirty="0" smtClean="0"/>
              <a:t>La </a:t>
            </a:r>
            <a:r>
              <a:rPr lang="fr-FR" dirty="0"/>
              <a:t>caractéristique de cette génératrice ne la rend pas apte à l'alimentation d'un réseau à tension constante, mais à intensité constante.</a:t>
            </a:r>
          </a:p>
          <a:p>
            <a:pPr marL="285750" indent="-285750" algn="just">
              <a:lnSpc>
                <a:spcPct val="150000"/>
              </a:lnSpc>
              <a:buFont typeface="Arial" panose="020B0604020202020204" pitchFamily="34" charset="0"/>
              <a:buChar char="•"/>
            </a:pPr>
            <a:r>
              <a:rPr lang="fr-FR" dirty="0"/>
              <a:t>Elle n'est donc pas utilisée en aéronautique.</a:t>
            </a:r>
          </a:p>
        </p:txBody>
      </p:sp>
      <p:sp>
        <p:nvSpPr>
          <p:cNvPr id="5" name="Rectangle 4"/>
          <p:cNvSpPr/>
          <p:nvPr/>
        </p:nvSpPr>
        <p:spPr>
          <a:xfrm>
            <a:off x="5328208" y="513286"/>
            <a:ext cx="1796839" cy="369332"/>
          </a:xfrm>
          <a:prstGeom prst="rect">
            <a:avLst/>
          </a:prstGeom>
        </p:spPr>
        <p:txBody>
          <a:bodyPr wrap="none">
            <a:spAutoFit/>
          </a:bodyPr>
          <a:lstStyle/>
          <a:p>
            <a:r>
              <a:rPr lang="fr-FR" dirty="0"/>
              <a:t>Génératrice série</a:t>
            </a:r>
          </a:p>
        </p:txBody>
      </p:sp>
      <p:sp>
        <p:nvSpPr>
          <p:cNvPr id="8" name="Rectangle 7"/>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39526998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7320251" y="2253021"/>
            <a:ext cx="4775012" cy="2057721"/>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97972" y="2253022"/>
            <a:ext cx="7043057" cy="21698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Elle </a:t>
            </a:r>
            <a:r>
              <a:rPr lang="fr-FR" dirty="0"/>
              <a:t>regroupe la génératrice shunt et série. </a:t>
            </a:r>
            <a:endParaRPr lang="fr-FR" dirty="0" smtClean="0"/>
          </a:p>
          <a:p>
            <a:pPr marL="285750" indent="-285750">
              <a:lnSpc>
                <a:spcPct val="150000"/>
              </a:lnSpc>
              <a:buFont typeface="Arial" panose="020B0604020202020204" pitchFamily="34" charset="0"/>
              <a:buChar char="•"/>
            </a:pPr>
            <a:r>
              <a:rPr lang="fr-FR" dirty="0" smtClean="0"/>
              <a:t>Elle </a:t>
            </a:r>
            <a:r>
              <a:rPr lang="fr-FR" dirty="0"/>
              <a:t>comporte donc deux inducteurs : l'un en parallèle sur l'induit, et l'autre en série.</a:t>
            </a:r>
          </a:p>
          <a:p>
            <a:pPr marL="285750" indent="-285750">
              <a:lnSpc>
                <a:spcPct val="150000"/>
              </a:lnSpc>
              <a:buFont typeface="Arial" panose="020B0604020202020204" pitchFamily="34" charset="0"/>
              <a:buChar char="•"/>
            </a:pPr>
            <a:r>
              <a:rPr lang="fr-FR" dirty="0" smtClean="0"/>
              <a:t>Elle </a:t>
            </a:r>
            <a:r>
              <a:rPr lang="fr-FR" dirty="0"/>
              <a:t>peut donc s'amorcer à vide, grâce à l'inducteur shunt, mais elle doit débiter pour que l'inducteur série joue son rôle.</a:t>
            </a:r>
          </a:p>
        </p:txBody>
      </p:sp>
      <p:sp>
        <p:nvSpPr>
          <p:cNvPr id="5" name="Rectangle 4"/>
          <p:cNvSpPr/>
          <p:nvPr/>
        </p:nvSpPr>
        <p:spPr>
          <a:xfrm>
            <a:off x="5016791" y="404039"/>
            <a:ext cx="2354362" cy="369332"/>
          </a:xfrm>
          <a:prstGeom prst="rect">
            <a:avLst/>
          </a:prstGeom>
        </p:spPr>
        <p:txBody>
          <a:bodyPr wrap="none">
            <a:spAutoFit/>
          </a:bodyPr>
          <a:lstStyle/>
          <a:p>
            <a:r>
              <a:rPr lang="fr-FR" dirty="0"/>
              <a:t>Génératrice compound</a:t>
            </a:r>
          </a:p>
        </p:txBody>
      </p:sp>
      <p:sp>
        <p:nvSpPr>
          <p:cNvPr id="8" name="Rectangle 7"/>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31183177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716268" y="1308208"/>
            <a:ext cx="6563520" cy="3220400"/>
          </a:xfrm>
          <a:prstGeom prst="rect">
            <a:avLst/>
          </a:prstGeom>
        </p:spPr>
        <p:style>
          <a:lnRef idx="2">
            <a:schemeClr val="accent1"/>
          </a:lnRef>
          <a:fillRef idx="1">
            <a:schemeClr val="lt1"/>
          </a:fillRef>
          <a:effectRef idx="0">
            <a:schemeClr val="accent1"/>
          </a:effectRef>
          <a:fontRef idx="minor">
            <a:schemeClr val="dk1"/>
          </a:fontRef>
        </p:style>
      </p:pic>
      <p:sp>
        <p:nvSpPr>
          <p:cNvPr id="5" name="Rectangle 4"/>
          <p:cNvSpPr/>
          <p:nvPr/>
        </p:nvSpPr>
        <p:spPr>
          <a:xfrm>
            <a:off x="620485" y="4682446"/>
            <a:ext cx="10929257"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Notons, sur le schéma d'une génération King 200 </a:t>
            </a:r>
            <a:r>
              <a:rPr lang="fr-FR" dirty="0" smtClean="0"/>
              <a:t>que </a:t>
            </a:r>
            <a:r>
              <a:rPr lang="fr-FR" dirty="0"/>
              <a:t>la génératrice dispose d'un enroulement série appelé enroulement de compensation</a:t>
            </a:r>
            <a:r>
              <a:rPr lang="fr-FR" dirty="0" smtClean="0"/>
              <a:t>.</a:t>
            </a:r>
          </a:p>
          <a:p>
            <a:r>
              <a:rPr lang="fr-FR" dirty="0"/>
              <a:t>Cet enroulement a pour but de limiter la chute de tension de la génératrice à forte charge.</a:t>
            </a:r>
          </a:p>
          <a:p>
            <a:endParaRPr lang="fr-FR" dirty="0"/>
          </a:p>
          <a:p>
            <a:r>
              <a:rPr lang="fr-FR" dirty="0"/>
              <a:t>Etant traversé, comme dans la génératrice série, par le courant débité, son flux vient s'additionner au flux de l'enroulement shunt et donne ainsi une caractéristique tension/débit encore plus constante à fort débit.</a:t>
            </a:r>
          </a:p>
          <a:p>
            <a:endParaRPr lang="fr-FR" dirty="0"/>
          </a:p>
        </p:txBody>
      </p:sp>
      <p:sp>
        <p:nvSpPr>
          <p:cNvPr id="6" name="Rectangle 5"/>
          <p:cNvSpPr/>
          <p:nvPr/>
        </p:nvSpPr>
        <p:spPr>
          <a:xfrm>
            <a:off x="4907933" y="676181"/>
            <a:ext cx="2354362" cy="369332"/>
          </a:xfrm>
          <a:prstGeom prst="rect">
            <a:avLst/>
          </a:prstGeom>
        </p:spPr>
        <p:txBody>
          <a:bodyPr wrap="none">
            <a:spAutoFit/>
          </a:bodyPr>
          <a:lstStyle/>
          <a:p>
            <a:r>
              <a:rPr lang="fr-FR" dirty="0"/>
              <a:t>Génératrice compound</a:t>
            </a:r>
          </a:p>
        </p:txBody>
      </p:sp>
      <p:sp>
        <p:nvSpPr>
          <p:cNvPr id="8" name="Rectangle 7"/>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12327012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2845199" y="3574273"/>
            <a:ext cx="6501600" cy="3197120"/>
          </a:xfrm>
          <a:prstGeom prst="rect">
            <a:avLst/>
          </a:prstGeom>
        </p:spPr>
      </p:pic>
      <p:sp>
        <p:nvSpPr>
          <p:cNvPr id="4" name="Rectangle 3"/>
          <p:cNvSpPr/>
          <p:nvPr/>
        </p:nvSpPr>
        <p:spPr>
          <a:xfrm>
            <a:off x="359227" y="771041"/>
            <a:ext cx="11092543"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Comme </a:t>
            </a:r>
            <a:r>
              <a:rPr lang="fr-FR" dirty="0"/>
              <a:t>tout générateur, une génératrice présente une résistance interne. </a:t>
            </a:r>
            <a:r>
              <a:rPr lang="fr-FR" dirty="0" smtClean="0"/>
              <a:t>Ceci </a:t>
            </a:r>
            <a:r>
              <a:rPr lang="fr-FR" dirty="0"/>
              <a:t>a pour conséquence :</a:t>
            </a:r>
          </a:p>
          <a:p>
            <a:pPr marL="285750" indent="-285750">
              <a:buFont typeface="Arial" panose="020B0604020202020204" pitchFamily="34" charset="0"/>
              <a:buChar char="•"/>
            </a:pPr>
            <a:r>
              <a:rPr lang="fr-FR" dirty="0" smtClean="0"/>
              <a:t>si </a:t>
            </a:r>
            <a:r>
              <a:rPr lang="fr-FR" dirty="0"/>
              <a:t>la génératrice est à vide (circuit de </a:t>
            </a:r>
            <a:r>
              <a:rPr lang="fr-FR" dirty="0" smtClean="0"/>
              <a:t>gauche), aucun </a:t>
            </a:r>
            <a:r>
              <a:rPr lang="fr-FR" dirty="0"/>
              <a:t>courant ne circule dans sa résistance interne r (résistance de l'induit), et on retrouve donc E (FEM de la génératrice) sur le bornier de sortie ;</a:t>
            </a:r>
          </a:p>
          <a:p>
            <a:pPr marL="285750" indent="-285750">
              <a:buFont typeface="Arial" panose="020B0604020202020204" pitchFamily="34" charset="0"/>
              <a:buChar char="•"/>
            </a:pPr>
            <a:r>
              <a:rPr lang="fr-FR" dirty="0" smtClean="0"/>
              <a:t>si </a:t>
            </a:r>
            <a:r>
              <a:rPr lang="fr-FR" dirty="0"/>
              <a:t>la génératrice est connectée sur une charge R (circuit de </a:t>
            </a:r>
            <a:r>
              <a:rPr lang="fr-FR" dirty="0" smtClean="0"/>
              <a:t>droite), </a:t>
            </a:r>
            <a:r>
              <a:rPr lang="fr-FR" dirty="0"/>
              <a:t>un courant I = E/(R + r) circule et il se crée alors une chute de tension interne (ri) dans la génératrice ; </a:t>
            </a:r>
            <a:endParaRPr lang="fr-FR" dirty="0" smtClean="0"/>
          </a:p>
          <a:p>
            <a:r>
              <a:rPr lang="fr-FR" dirty="0" smtClean="0"/>
              <a:t>     on </a:t>
            </a:r>
            <a:r>
              <a:rPr lang="fr-FR" dirty="0"/>
              <a:t>ne retrouve alors plus que U = E - ri en sortie de la génératrice.</a:t>
            </a:r>
          </a:p>
        </p:txBody>
      </p:sp>
      <p:sp>
        <p:nvSpPr>
          <p:cNvPr id="5" name="Rectangle 4"/>
          <p:cNvSpPr/>
          <p:nvPr/>
        </p:nvSpPr>
        <p:spPr>
          <a:xfrm>
            <a:off x="4791571" y="301408"/>
            <a:ext cx="2227854" cy="369332"/>
          </a:xfrm>
          <a:prstGeom prst="rect">
            <a:avLst/>
          </a:prstGeom>
        </p:spPr>
        <p:txBody>
          <a:bodyPr wrap="none">
            <a:spAutoFit/>
          </a:bodyPr>
          <a:lstStyle/>
          <a:p>
            <a:r>
              <a:rPr lang="fr-FR" dirty="0" smtClean="0"/>
              <a:t>Régulation </a:t>
            </a:r>
            <a:r>
              <a:rPr lang="fr-FR" dirty="0"/>
              <a:t>de tension</a:t>
            </a:r>
          </a:p>
        </p:txBody>
      </p:sp>
      <p:sp>
        <p:nvSpPr>
          <p:cNvPr id="8" name="Rectangle 7"/>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16297371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24543" y="1028343"/>
            <a:ext cx="11103428"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Nous ne pouvons pas supprimer la chute de tension ri, </a:t>
            </a:r>
            <a:endParaRPr lang="fr-FR" dirty="0" smtClean="0"/>
          </a:p>
          <a:p>
            <a:r>
              <a:rPr lang="fr-FR" dirty="0" smtClean="0"/>
              <a:t>mais </a:t>
            </a:r>
            <a:r>
              <a:rPr lang="fr-FR" dirty="0"/>
              <a:t>nous pouvons augmenter E afin de garder U = E - ri constante.</a:t>
            </a:r>
          </a:p>
          <a:p>
            <a:r>
              <a:rPr lang="fr-FR" dirty="0" smtClean="0"/>
              <a:t>Pour </a:t>
            </a:r>
            <a:r>
              <a:rPr lang="fr-FR" dirty="0"/>
              <a:t>augmenter E, il faut donc augmenter </a:t>
            </a:r>
            <a:r>
              <a:rPr lang="el-GR" dirty="0" smtClean="0"/>
              <a:t>ϕ</a:t>
            </a:r>
            <a:r>
              <a:rPr lang="fr-FR" dirty="0" smtClean="0"/>
              <a:t> </a:t>
            </a:r>
            <a:r>
              <a:rPr lang="fr-FR" dirty="0"/>
              <a:t>et, pour cela, augmenter le courant inducteur </a:t>
            </a:r>
            <a:r>
              <a:rPr lang="fr-FR" dirty="0" smtClean="0"/>
              <a:t>(</a:t>
            </a:r>
            <a:r>
              <a:rPr lang="el-GR" dirty="0" smtClean="0"/>
              <a:t>ϕ</a:t>
            </a:r>
            <a:r>
              <a:rPr lang="fr-FR" dirty="0" smtClean="0"/>
              <a:t>= </a:t>
            </a:r>
            <a:r>
              <a:rPr lang="fr-FR" dirty="0" err="1" smtClean="0"/>
              <a:t>kI</a:t>
            </a:r>
            <a:r>
              <a:rPr lang="fr-FR" dirty="0"/>
              <a:t>).</a:t>
            </a:r>
          </a:p>
          <a:p>
            <a:r>
              <a:rPr lang="fr-FR" dirty="0" smtClean="0"/>
              <a:t>dans </a:t>
            </a:r>
            <a:r>
              <a:rPr lang="fr-FR" dirty="0"/>
              <a:t>le cas d'une augmentation de tension U, il faudra diminuer E.</a:t>
            </a:r>
          </a:p>
          <a:p>
            <a:r>
              <a:rPr lang="fr-FR" dirty="0" smtClean="0"/>
              <a:t>La </a:t>
            </a:r>
            <a:r>
              <a:rPr lang="fr-FR" dirty="0"/>
              <a:t>solution retenue est donc de mettre un élément de résistance variable en série dans le circuit inducteur.</a:t>
            </a:r>
          </a:p>
          <a:p>
            <a:r>
              <a:rPr lang="fr-FR" dirty="0" smtClean="0"/>
              <a:t>Cette </a:t>
            </a:r>
            <a:r>
              <a:rPr lang="fr-FR" dirty="0"/>
              <a:t>résistance variable (</a:t>
            </a:r>
            <a:r>
              <a:rPr lang="fr-FR" dirty="0" err="1"/>
              <a:t>Rx</a:t>
            </a:r>
            <a:r>
              <a:rPr lang="fr-FR" dirty="0"/>
              <a:t>) devra diminuer automatiquement si U diminue, de façon à augmenter I inducteur, donc </a:t>
            </a:r>
            <a:r>
              <a:rPr lang="el-GR" dirty="0" smtClean="0"/>
              <a:t>ϕ</a:t>
            </a:r>
            <a:r>
              <a:rPr lang="fr-FR" dirty="0" smtClean="0"/>
              <a:t>, </a:t>
            </a:r>
            <a:r>
              <a:rPr lang="fr-FR" dirty="0"/>
              <a:t>donc E (réciproquement, si U augmente).</a:t>
            </a:r>
          </a:p>
        </p:txBody>
      </p:sp>
      <p:sp>
        <p:nvSpPr>
          <p:cNvPr id="6" name="Rectangle 5"/>
          <p:cNvSpPr/>
          <p:nvPr/>
        </p:nvSpPr>
        <p:spPr>
          <a:xfrm>
            <a:off x="5041943" y="411242"/>
            <a:ext cx="2227854" cy="369332"/>
          </a:xfrm>
          <a:prstGeom prst="rect">
            <a:avLst/>
          </a:prstGeom>
        </p:spPr>
        <p:txBody>
          <a:bodyPr wrap="none">
            <a:spAutoFit/>
          </a:bodyPr>
          <a:lstStyle/>
          <a:p>
            <a:r>
              <a:rPr lang="fr-FR" dirty="0" smtClean="0"/>
              <a:t>Régulation </a:t>
            </a:r>
            <a:r>
              <a:rPr lang="fr-FR" dirty="0"/>
              <a:t>de tension</a:t>
            </a:r>
          </a:p>
        </p:txBody>
      </p:sp>
      <p:pic>
        <p:nvPicPr>
          <p:cNvPr id="7" name="Image 6"/>
          <p:cNvPicPr>
            <a:picLocks noChangeAspect="1"/>
          </p:cNvPicPr>
          <p:nvPr/>
        </p:nvPicPr>
        <p:blipFill>
          <a:blip r:embed="rId2"/>
          <a:stretch>
            <a:fillRect/>
          </a:stretch>
        </p:blipFill>
        <p:spPr>
          <a:xfrm>
            <a:off x="3942583" y="3185875"/>
            <a:ext cx="4241520" cy="3360080"/>
          </a:xfrm>
          <a:prstGeom prst="rect">
            <a:avLst/>
          </a:prstGeom>
        </p:spPr>
      </p:pic>
      <p:sp>
        <p:nvSpPr>
          <p:cNvPr id="9" name="Rectangle 8"/>
          <p:cNvSpPr/>
          <p:nvPr/>
        </p:nvSpPr>
        <p:spPr>
          <a:xfrm>
            <a:off x="4528531" y="38970"/>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374625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2301305" y="818033"/>
            <a:ext cx="6962438" cy="4351338"/>
          </a:xfrm>
          <a:prstGeom prst="rect">
            <a:avLst/>
          </a:prstGeom>
        </p:spPr>
      </p:pic>
      <p:sp>
        <p:nvSpPr>
          <p:cNvPr id="4" name="Rectangle 3"/>
          <p:cNvSpPr/>
          <p:nvPr/>
        </p:nvSpPr>
        <p:spPr>
          <a:xfrm>
            <a:off x="527955" y="5316402"/>
            <a:ext cx="10755085"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Dans </a:t>
            </a:r>
            <a:r>
              <a:rPr lang="fr-FR" dirty="0"/>
              <a:t>ce type de régulateurs, la résistance variable est constituée d'un empilement de disques de carbone compressés par un ressort dont le tarage est réglable</a:t>
            </a:r>
            <a:r>
              <a:rPr lang="fr-FR" dirty="0" smtClean="0"/>
              <a:t>.</a:t>
            </a:r>
            <a:endParaRPr lang="fr-FR" dirty="0"/>
          </a:p>
          <a:p>
            <a:pPr marL="285750" indent="-285750">
              <a:buFont typeface="Arial" panose="020B0604020202020204" pitchFamily="34" charset="0"/>
              <a:buChar char="•"/>
            </a:pPr>
            <a:r>
              <a:rPr lang="fr-FR" dirty="0"/>
              <a:t>Une bobine soumise à la tension de sortie de la génératrice augmente la compression des rondelles(ou la diminue) en fonction de la tension de sortie.</a:t>
            </a:r>
          </a:p>
        </p:txBody>
      </p:sp>
      <p:sp>
        <p:nvSpPr>
          <p:cNvPr id="5" name="Rectangle 4"/>
          <p:cNvSpPr/>
          <p:nvPr/>
        </p:nvSpPr>
        <p:spPr>
          <a:xfrm>
            <a:off x="4791570" y="414405"/>
            <a:ext cx="2227854" cy="369332"/>
          </a:xfrm>
          <a:prstGeom prst="rect">
            <a:avLst/>
          </a:prstGeom>
        </p:spPr>
        <p:txBody>
          <a:bodyPr wrap="none">
            <a:spAutoFit/>
          </a:bodyPr>
          <a:lstStyle/>
          <a:p>
            <a:r>
              <a:rPr lang="fr-FR" dirty="0" smtClean="0"/>
              <a:t>Régulation </a:t>
            </a:r>
            <a:r>
              <a:rPr lang="fr-FR" dirty="0"/>
              <a:t>de tension</a:t>
            </a:r>
          </a:p>
        </p:txBody>
      </p:sp>
      <p:sp>
        <p:nvSpPr>
          <p:cNvPr id="8" name="Rectangle 7"/>
          <p:cNvSpPr/>
          <p:nvPr/>
        </p:nvSpPr>
        <p:spPr>
          <a:xfrm>
            <a:off x="4500120" y="45073"/>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31361355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u contenu 6"/>
          <p:cNvPicPr>
            <a:picLocks noGrp="1" noChangeAspect="1"/>
          </p:cNvPicPr>
          <p:nvPr>
            <p:ph idx="1"/>
          </p:nvPr>
        </p:nvPicPr>
        <p:blipFill>
          <a:blip r:embed="rId2"/>
          <a:stretch>
            <a:fillRect/>
          </a:stretch>
        </p:blipFill>
        <p:spPr>
          <a:xfrm>
            <a:off x="7319202" y="2287939"/>
            <a:ext cx="4330946" cy="2262290"/>
          </a:xfrm>
          <a:prstGeom prst="rect">
            <a:avLst/>
          </a:prstGeom>
        </p:spPr>
      </p:pic>
      <p:sp>
        <p:nvSpPr>
          <p:cNvPr id="5" name="Rectangle 4"/>
          <p:cNvSpPr/>
          <p:nvPr/>
        </p:nvSpPr>
        <p:spPr>
          <a:xfrm>
            <a:off x="283029" y="1319243"/>
            <a:ext cx="6923314" cy="461985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Les </a:t>
            </a:r>
            <a:r>
              <a:rPr lang="fr-FR" dirty="0"/>
              <a:t>régulateurs de tension sont maintenant électroniques et réalisés à base de semi-conducteurs (ampli opérationnel, diode </a:t>
            </a:r>
            <a:r>
              <a:rPr lang="fr-FR" dirty="0" err="1"/>
              <a:t>Zener</a:t>
            </a:r>
            <a:r>
              <a:rPr lang="fr-FR" dirty="0"/>
              <a:t> et transistors). </a:t>
            </a:r>
            <a:endParaRPr lang="fr-FR" dirty="0" smtClean="0"/>
          </a:p>
          <a:p>
            <a:pPr marL="285750" indent="-285750" algn="just">
              <a:lnSpc>
                <a:spcPct val="150000"/>
              </a:lnSpc>
              <a:buFont typeface="Arial" panose="020B0604020202020204" pitchFamily="34" charset="0"/>
              <a:buChar char="•"/>
            </a:pPr>
            <a:r>
              <a:rPr lang="fr-FR" dirty="0" smtClean="0"/>
              <a:t>On </a:t>
            </a:r>
            <a:r>
              <a:rPr lang="fr-FR" dirty="0"/>
              <a:t>n'intervient plus sur le réglage et ils prennent peu de place.</a:t>
            </a:r>
          </a:p>
          <a:p>
            <a:pPr marL="285750" indent="-285750" algn="just">
              <a:lnSpc>
                <a:spcPct val="150000"/>
              </a:lnSpc>
              <a:buFont typeface="Arial" panose="020B0604020202020204" pitchFamily="34" charset="0"/>
              <a:buChar char="•"/>
            </a:pPr>
            <a:r>
              <a:rPr lang="fr-FR" dirty="0" smtClean="0"/>
              <a:t>Un </a:t>
            </a:r>
            <a:r>
              <a:rPr lang="fr-FR" dirty="0"/>
              <a:t>ampli opérationnel (OPS) compare la tension de sortie de la génératrice avec une valeur de consigne (</a:t>
            </a:r>
            <a:r>
              <a:rPr lang="fr-FR" dirty="0" err="1"/>
              <a:t>U</a:t>
            </a:r>
            <a:r>
              <a:rPr lang="fr-FR" baseline="-25000" dirty="0" err="1"/>
              <a:t>Consigne</a:t>
            </a:r>
            <a:r>
              <a:rPr lang="fr-FR" dirty="0"/>
              <a:t>) déterminée par la résistance (</a:t>
            </a:r>
            <a:r>
              <a:rPr lang="fr-FR" dirty="0" err="1"/>
              <a:t>R</a:t>
            </a:r>
            <a:r>
              <a:rPr lang="fr-FR" baseline="-25000" dirty="0" err="1"/>
              <a:t>reglage</a:t>
            </a:r>
            <a:r>
              <a:rPr lang="fr-FR" dirty="0" smtClean="0"/>
              <a:t>)</a:t>
            </a:r>
          </a:p>
          <a:p>
            <a:pPr marL="285750" indent="-285750" algn="just">
              <a:lnSpc>
                <a:spcPct val="150000"/>
              </a:lnSpc>
              <a:buFont typeface="Arial" panose="020B0604020202020204" pitchFamily="34" charset="0"/>
              <a:buChar char="•"/>
            </a:pPr>
            <a:r>
              <a:rPr lang="fr-FR" dirty="0" smtClean="0"/>
              <a:t>Un </a:t>
            </a:r>
            <a:r>
              <a:rPr lang="fr-FR" dirty="0"/>
              <a:t>écart entre les deux tensions délivre une tension d'erreur</a:t>
            </a:r>
            <a:r>
              <a:rPr lang="fr-FR" dirty="0" smtClean="0"/>
              <a:t>.</a:t>
            </a:r>
            <a:endParaRPr lang="fr-FR" dirty="0"/>
          </a:p>
          <a:p>
            <a:pPr marL="285750" indent="-285750" algn="just">
              <a:lnSpc>
                <a:spcPct val="150000"/>
              </a:lnSpc>
              <a:buFont typeface="Arial" panose="020B0604020202020204" pitchFamily="34" charset="0"/>
              <a:buChar char="•"/>
            </a:pPr>
            <a:r>
              <a:rPr lang="fr-FR" dirty="0"/>
              <a:t>Cette tension est appliquée à la base d'un transistor et le fait plus ou moins conduire, régulant la tension en modulant le courant d'excitation comme le faisait précédemment la pile de carbone.</a:t>
            </a:r>
          </a:p>
        </p:txBody>
      </p:sp>
      <p:sp>
        <p:nvSpPr>
          <p:cNvPr id="6" name="Rectangle 5"/>
          <p:cNvSpPr/>
          <p:nvPr/>
        </p:nvSpPr>
        <p:spPr>
          <a:xfrm>
            <a:off x="4819822" y="497492"/>
            <a:ext cx="2430217" cy="369332"/>
          </a:xfrm>
          <a:prstGeom prst="rect">
            <a:avLst/>
          </a:prstGeom>
        </p:spPr>
        <p:txBody>
          <a:bodyPr wrap="none">
            <a:spAutoFit/>
          </a:bodyPr>
          <a:lstStyle/>
          <a:p>
            <a:r>
              <a:rPr lang="fr-FR" dirty="0"/>
              <a:t>Régulation électronique</a:t>
            </a:r>
          </a:p>
        </p:txBody>
      </p:sp>
      <p:sp>
        <p:nvSpPr>
          <p:cNvPr id="8" name="Rectangle 7"/>
          <p:cNvSpPr/>
          <p:nvPr/>
        </p:nvSpPr>
        <p:spPr>
          <a:xfrm>
            <a:off x="4500120" y="45073"/>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381567623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6545941" y="1140467"/>
            <a:ext cx="5352145" cy="4074432"/>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95942" y="796674"/>
            <a:ext cx="6270172" cy="46628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Une </a:t>
            </a:r>
            <a:r>
              <a:rPr lang="fr-FR" dirty="0"/>
              <a:t>génératrice convertit une puissance mécanique en énergie électrique </a:t>
            </a:r>
            <a:endParaRPr lang="fr-FR" dirty="0" smtClean="0"/>
          </a:p>
          <a:p>
            <a:pPr marL="285750" indent="-285750" algn="just">
              <a:lnSpc>
                <a:spcPct val="150000"/>
              </a:lnSpc>
              <a:buFont typeface="Arial" panose="020B0604020202020204" pitchFamily="34" charset="0"/>
              <a:buChar char="•"/>
            </a:pPr>
            <a:r>
              <a:rPr lang="fr-FR" dirty="0" smtClean="0"/>
              <a:t>si </a:t>
            </a:r>
            <a:r>
              <a:rPr lang="fr-FR" dirty="0"/>
              <a:t>l'on alimente une génératrice électriquement, elle se comporte alors en moteur électrique convertissant l'énergie électrique qui l'alimente en énergie mécanique.</a:t>
            </a:r>
          </a:p>
          <a:p>
            <a:pPr marL="285750" indent="-285750" algn="just">
              <a:lnSpc>
                <a:spcPct val="150000"/>
              </a:lnSpc>
              <a:buFont typeface="Arial" panose="020B0604020202020204" pitchFamily="34" charset="0"/>
              <a:buChar char="•"/>
            </a:pPr>
            <a:r>
              <a:rPr lang="fr-FR" dirty="0" smtClean="0"/>
              <a:t>Lorsque </a:t>
            </a:r>
            <a:r>
              <a:rPr lang="fr-FR" dirty="0"/>
              <a:t>la séquence de démarrage est terminée, le circuit de commutation supprime l'alimentation de la génératrice qui, entraînée maintenant mécaniquement par le moteur, fournit de l'énergie électrique au réseau de bord.</a:t>
            </a:r>
          </a:p>
          <a:p>
            <a:pPr marL="285750" indent="-285750" algn="just">
              <a:lnSpc>
                <a:spcPct val="150000"/>
              </a:lnSpc>
              <a:buFont typeface="Arial" panose="020B0604020202020204" pitchFamily="34" charset="0"/>
              <a:buChar char="•"/>
            </a:pPr>
            <a:r>
              <a:rPr lang="fr-FR" dirty="0" smtClean="0"/>
              <a:t>Une </a:t>
            </a:r>
            <a:r>
              <a:rPr lang="fr-FR" dirty="0" err="1"/>
              <a:t>géné</a:t>
            </a:r>
            <a:r>
              <a:rPr lang="fr-FR" dirty="0"/>
              <a:t>-starter est donc une génératrice fonctionnant à tour de rôle en moteur et en générateur.</a:t>
            </a:r>
          </a:p>
        </p:txBody>
      </p:sp>
      <p:sp>
        <p:nvSpPr>
          <p:cNvPr id="5" name="Rectangle 4"/>
          <p:cNvSpPr/>
          <p:nvPr/>
        </p:nvSpPr>
        <p:spPr>
          <a:xfrm>
            <a:off x="5347018" y="408104"/>
            <a:ext cx="1375826" cy="369332"/>
          </a:xfrm>
          <a:prstGeom prst="rect">
            <a:avLst/>
          </a:prstGeom>
        </p:spPr>
        <p:txBody>
          <a:bodyPr wrap="none">
            <a:spAutoFit/>
          </a:bodyPr>
          <a:lstStyle/>
          <a:p>
            <a:r>
              <a:rPr lang="fr-FR" dirty="0" err="1"/>
              <a:t>Géné</a:t>
            </a:r>
            <a:r>
              <a:rPr lang="fr-FR" dirty="0"/>
              <a:t>-starter</a:t>
            </a:r>
          </a:p>
        </p:txBody>
      </p:sp>
      <p:sp>
        <p:nvSpPr>
          <p:cNvPr id="7" name="Rectangle 6"/>
          <p:cNvSpPr/>
          <p:nvPr/>
        </p:nvSpPr>
        <p:spPr>
          <a:xfrm>
            <a:off x="4500120" y="45073"/>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107785547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704791" y="565521"/>
            <a:ext cx="2660280" cy="369332"/>
          </a:xfrm>
          <a:prstGeom prst="rect">
            <a:avLst/>
          </a:prstGeom>
        </p:spPr>
        <p:txBody>
          <a:bodyPr wrap="none">
            <a:spAutoFit/>
          </a:bodyPr>
          <a:lstStyle/>
          <a:p>
            <a:r>
              <a:rPr lang="fr-FR" dirty="0"/>
              <a:t>Protection courant inverse</a:t>
            </a:r>
          </a:p>
        </p:txBody>
      </p:sp>
      <p:sp>
        <p:nvSpPr>
          <p:cNvPr id="6" name="Rectangle 5"/>
          <p:cNvSpPr/>
          <p:nvPr/>
        </p:nvSpPr>
        <p:spPr>
          <a:xfrm>
            <a:off x="283029" y="1085969"/>
            <a:ext cx="7336971"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a:t>une génératrice recevant une tension d'alimentation tourne en moteur.</a:t>
            </a:r>
          </a:p>
          <a:p>
            <a:pPr marL="285750" indent="-285750" algn="just">
              <a:lnSpc>
                <a:spcPct val="150000"/>
              </a:lnSpc>
              <a:buFont typeface="Arial" panose="020B0604020202020204" pitchFamily="34" charset="0"/>
              <a:buChar char="•"/>
            </a:pPr>
            <a:r>
              <a:rPr lang="fr-FR" dirty="0"/>
              <a:t>Dans le cas où la tension du réseau auquel est reliée la génératrice est supérieure à la tension fournie par la génératrice, il va s'établir un courant du réseau vers la génératrice (courant inverse). </a:t>
            </a:r>
          </a:p>
          <a:p>
            <a:pPr marL="285750" indent="-285750" algn="just">
              <a:lnSpc>
                <a:spcPct val="150000"/>
              </a:lnSpc>
              <a:buFont typeface="Arial" panose="020B0604020202020204" pitchFamily="34" charset="0"/>
              <a:buChar char="•"/>
            </a:pPr>
            <a:r>
              <a:rPr lang="fr-FR" dirty="0"/>
              <a:t>Celle-ci tournerait alors en moteur, ce qui peut être dommageable.</a:t>
            </a:r>
          </a:p>
          <a:p>
            <a:pPr marL="285750" indent="-285750" algn="just">
              <a:lnSpc>
                <a:spcPct val="150000"/>
              </a:lnSpc>
              <a:buFont typeface="Arial" panose="020B0604020202020204" pitchFamily="34" charset="0"/>
              <a:buChar char="•"/>
            </a:pPr>
            <a:r>
              <a:rPr lang="fr-FR" dirty="0"/>
              <a:t>Une génératrice n'est donc pas reliée au réseau de bord directement, mais à travers un organe de protection : </a:t>
            </a:r>
            <a:r>
              <a:rPr lang="fr-FR" b="1" dirty="0"/>
              <a:t>le conjoncteur-disjoncte</a:t>
            </a:r>
            <a:r>
              <a:rPr lang="fr-FR" dirty="0"/>
              <a:t>ur.</a:t>
            </a:r>
          </a:p>
          <a:p>
            <a:pPr marL="285750" indent="-285750" algn="just">
              <a:lnSpc>
                <a:spcPct val="150000"/>
              </a:lnSpc>
              <a:buFont typeface="Arial" panose="020B0604020202020204" pitchFamily="34" charset="0"/>
              <a:buChar char="•"/>
            </a:pPr>
            <a:r>
              <a:rPr lang="fr-FR" dirty="0"/>
              <a:t>Il s'ouvre automatiquement si le courant circule dans le mauvais sens et ne peut être fermé que lorsque les conditions redeviennent normales.</a:t>
            </a:r>
          </a:p>
        </p:txBody>
      </p:sp>
      <p:sp>
        <p:nvSpPr>
          <p:cNvPr id="7" name="Rectangle 6"/>
          <p:cNvSpPr/>
          <p:nvPr/>
        </p:nvSpPr>
        <p:spPr>
          <a:xfrm>
            <a:off x="4500120" y="45073"/>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pic>
        <p:nvPicPr>
          <p:cNvPr id="8" name="Image 7"/>
          <p:cNvPicPr>
            <a:picLocks noChangeAspect="1"/>
          </p:cNvPicPr>
          <p:nvPr/>
        </p:nvPicPr>
        <p:blipFill>
          <a:blip r:embed="rId2"/>
          <a:stretch>
            <a:fillRect/>
          </a:stretch>
        </p:blipFill>
        <p:spPr>
          <a:xfrm>
            <a:off x="8013840" y="1545770"/>
            <a:ext cx="3606134" cy="2856735"/>
          </a:xfrm>
          <a:prstGeom prst="rect">
            <a:avLst/>
          </a:prstGeom>
        </p:spPr>
      </p:pic>
    </p:spTree>
    <p:extLst>
      <p:ext uri="{BB962C8B-B14F-4D97-AF65-F5344CB8AC3E}">
        <p14:creationId xmlns:p14="http://schemas.microsoft.com/office/powerpoint/2010/main" val="42445895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9404886" y="2198851"/>
            <a:ext cx="2574247" cy="2491902"/>
          </a:xfrm>
          <a:prstGeom prst="rect">
            <a:avLst/>
          </a:prstGeom>
        </p:spPr>
      </p:pic>
      <p:sp>
        <p:nvSpPr>
          <p:cNvPr id="4" name="Rectangle 3"/>
          <p:cNvSpPr/>
          <p:nvPr/>
        </p:nvSpPr>
        <p:spPr>
          <a:xfrm>
            <a:off x="221672" y="1420643"/>
            <a:ext cx="9063941"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on peut créer une tension induite en déplaçant un conducteur dans un champ magnétique fixe,</a:t>
            </a:r>
          </a:p>
          <a:p>
            <a:pPr marL="285750" indent="-285750">
              <a:buFont typeface="Arial" panose="020B0604020202020204" pitchFamily="34" charset="0"/>
              <a:buChar char="•"/>
            </a:pPr>
            <a:r>
              <a:rPr lang="fr-FR" dirty="0" smtClean="0"/>
              <a:t>on peut aussi recueillir une FEM induite sur un conducteur immobile placé dans un champ magnétique variable.</a:t>
            </a:r>
          </a:p>
          <a:p>
            <a:pPr marL="285750" indent="-285750">
              <a:buFont typeface="Arial" panose="020B0604020202020204" pitchFamily="34" charset="0"/>
              <a:buChar char="•"/>
            </a:pPr>
            <a:r>
              <a:rPr lang="fr-FR" dirty="0" smtClean="0"/>
              <a:t>Une partie de la génératrice doit générer </a:t>
            </a:r>
            <a:r>
              <a:rPr lang="el-GR" dirty="0" smtClean="0"/>
              <a:t>ϕ</a:t>
            </a:r>
            <a:r>
              <a:rPr lang="fr-FR" dirty="0" smtClean="0"/>
              <a:t> : c'est un aimant permanent. </a:t>
            </a:r>
          </a:p>
          <a:p>
            <a:pPr marL="285750" indent="-285750">
              <a:buFont typeface="Arial" panose="020B0604020202020204" pitchFamily="34" charset="0"/>
              <a:buChar char="•"/>
            </a:pPr>
            <a:r>
              <a:rPr lang="fr-FR" dirty="0" smtClean="0"/>
              <a:t>Il constitue ici la partie fixe de la génératrice, appelée stator.</a:t>
            </a:r>
          </a:p>
          <a:p>
            <a:pPr marL="285750" indent="-285750">
              <a:buFont typeface="Arial" panose="020B0604020202020204" pitchFamily="34" charset="0"/>
              <a:buChar char="•"/>
            </a:pPr>
            <a:r>
              <a:rPr lang="fr-FR" dirty="0" smtClean="0"/>
              <a:t>Il n'est pas possible par ce moyen de fournir un flux variable: nous en avons besoin afin de faire varier </a:t>
            </a:r>
            <a:r>
              <a:rPr lang="fr-FR" b="1" dirty="0" smtClean="0"/>
              <a:t>e</a:t>
            </a:r>
            <a:r>
              <a:rPr lang="fr-FR" dirty="0" smtClean="0"/>
              <a:t>.</a:t>
            </a:r>
          </a:p>
          <a:p>
            <a:pPr marL="285750" indent="-285750">
              <a:buFont typeface="Arial" panose="020B0604020202020204" pitchFamily="34" charset="0"/>
              <a:buChar char="•"/>
            </a:pPr>
            <a:r>
              <a:rPr lang="fr-FR" dirty="0" smtClean="0"/>
              <a:t>une génératrice doit alimenter des équipements avions qui, en fonction de leur nombre ou nature, font varier I.</a:t>
            </a:r>
          </a:p>
          <a:p>
            <a:pPr marL="285750" indent="-285750">
              <a:buFont typeface="Arial" panose="020B0604020202020204" pitchFamily="34" charset="0"/>
              <a:buChar char="•"/>
            </a:pPr>
            <a:r>
              <a:rPr lang="fr-FR" dirty="0" smtClean="0"/>
              <a:t>Ces charges supportant assez mal les variations de tension, il faut concevoir une génératrice fournissant une tension U = E - ri constante.</a:t>
            </a:r>
          </a:p>
          <a:p>
            <a:pPr marL="285750" indent="-285750">
              <a:buFont typeface="Arial" panose="020B0604020202020204" pitchFamily="34" charset="0"/>
              <a:buChar char="•"/>
            </a:pPr>
            <a:r>
              <a:rPr lang="fr-FR" dirty="0" smtClean="0"/>
              <a:t>e = B x l x v</a:t>
            </a:r>
          </a:p>
          <a:p>
            <a:pPr marL="285750" indent="-285750">
              <a:buFont typeface="Arial" panose="020B0604020202020204" pitchFamily="34" charset="0"/>
              <a:buChar char="•"/>
            </a:pPr>
            <a:r>
              <a:rPr lang="fr-FR" dirty="0" smtClean="0"/>
              <a:t>longueur du conducteur </a:t>
            </a:r>
            <a:r>
              <a:rPr lang="fr-FR" dirty="0" err="1" smtClean="0"/>
              <a:t>cobstante</a:t>
            </a:r>
            <a:endParaRPr lang="fr-FR" dirty="0" smtClean="0"/>
          </a:p>
          <a:p>
            <a:pPr marL="285750" indent="-285750">
              <a:buFont typeface="Arial" panose="020B0604020202020204" pitchFamily="34" charset="0"/>
              <a:buChar char="•"/>
            </a:pPr>
            <a:r>
              <a:rPr lang="fr-FR" dirty="0" smtClean="0"/>
              <a:t>V  n'est pas aisément variable dépend de la vitesse d'entraînement du conducteur (donc du régime moteur). </a:t>
            </a:r>
          </a:p>
          <a:p>
            <a:pPr marL="285750" indent="-285750">
              <a:buFont typeface="Arial" panose="020B0604020202020204" pitchFamily="34" charset="0"/>
              <a:buChar char="•"/>
            </a:pPr>
            <a:r>
              <a:rPr lang="fr-FR" dirty="0" smtClean="0"/>
              <a:t>Donc, pour obtenir e constante, on jouera sur le flux, donc sur l'induction B.</a:t>
            </a:r>
            <a:endParaRPr lang="fr-FR" dirty="0"/>
          </a:p>
        </p:txBody>
      </p:sp>
      <p:sp>
        <p:nvSpPr>
          <p:cNvPr id="6" name="Rectangle 5"/>
          <p:cNvSpPr/>
          <p:nvPr/>
        </p:nvSpPr>
        <p:spPr>
          <a:xfrm>
            <a:off x="4746534" y="59375"/>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
        <p:nvSpPr>
          <p:cNvPr id="7" name="Rectangle 6"/>
          <p:cNvSpPr/>
          <p:nvPr/>
        </p:nvSpPr>
        <p:spPr>
          <a:xfrm>
            <a:off x="5591316" y="407500"/>
            <a:ext cx="1380058" cy="369332"/>
          </a:xfrm>
          <a:prstGeom prst="rect">
            <a:avLst/>
          </a:prstGeom>
        </p:spPr>
        <p:txBody>
          <a:bodyPr wrap="none">
            <a:spAutoFit/>
          </a:bodyPr>
          <a:lstStyle/>
          <a:p>
            <a:r>
              <a:rPr lang="fr-FR" dirty="0" smtClean="0"/>
              <a:t>Génératrices</a:t>
            </a:r>
          </a:p>
        </p:txBody>
      </p:sp>
    </p:spTree>
    <p:extLst>
      <p:ext uri="{BB962C8B-B14F-4D97-AF65-F5344CB8AC3E}">
        <p14:creationId xmlns:p14="http://schemas.microsoft.com/office/powerpoint/2010/main" val="8390831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825343" y="983115"/>
            <a:ext cx="5191646" cy="2889261"/>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52402" y="1010055"/>
            <a:ext cx="6564084" cy="286232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Le </a:t>
            </a:r>
            <a:r>
              <a:rPr lang="fr-FR" b="1" dirty="0"/>
              <a:t>conjoncteur-disjoncteur a deux buts </a:t>
            </a:r>
            <a:r>
              <a:rPr lang="fr-FR" dirty="0" smtClean="0"/>
              <a:t>:</a:t>
            </a:r>
          </a:p>
          <a:p>
            <a:endParaRPr lang="fr-FR" dirty="0"/>
          </a:p>
          <a:p>
            <a:pPr marL="342900" indent="-342900">
              <a:buFont typeface="Arial" panose="020B0604020202020204" pitchFamily="34" charset="0"/>
              <a:buChar char="•"/>
            </a:pPr>
            <a:r>
              <a:rPr lang="fr-FR" dirty="0" smtClean="0"/>
              <a:t>permettre </a:t>
            </a:r>
            <a:r>
              <a:rPr lang="fr-FR" dirty="0"/>
              <a:t>de connecter la génératrice au réseau de </a:t>
            </a:r>
            <a:r>
              <a:rPr lang="fr-FR" dirty="0" smtClean="0"/>
              <a:t>bord seulement </a:t>
            </a:r>
            <a:r>
              <a:rPr lang="fr-FR" dirty="0"/>
              <a:t/>
            </a:r>
            <a:br>
              <a:rPr lang="fr-FR" dirty="0"/>
            </a:br>
            <a:r>
              <a:rPr lang="fr-FR" b="1" dirty="0"/>
              <a:t>Condition nécessaire:</a:t>
            </a:r>
          </a:p>
          <a:p>
            <a:pPr marL="742950" lvl="1" indent="-285750" algn="just">
              <a:buFont typeface="Courier New" panose="02070309020205020404" pitchFamily="49" charset="0"/>
              <a:buChar char="o"/>
            </a:pPr>
            <a:r>
              <a:rPr lang="fr-FR" dirty="0" smtClean="0"/>
              <a:t>	Tension </a:t>
            </a:r>
            <a:r>
              <a:rPr lang="fr-FR" dirty="0"/>
              <a:t>Gene &gt; Tension </a:t>
            </a:r>
            <a:r>
              <a:rPr lang="fr-FR" dirty="0" smtClean="0"/>
              <a:t>réseau Bord</a:t>
            </a:r>
          </a:p>
          <a:p>
            <a:pPr marL="742950" lvl="1" indent="-285750" algn="just">
              <a:buFont typeface="Courier New" panose="02070309020205020404" pitchFamily="49" charset="0"/>
              <a:buChar char="o"/>
            </a:pPr>
            <a:r>
              <a:rPr lang="fr-FR" dirty="0" smtClean="0"/>
              <a:t>	Donc : Courant sens génératrice → réseau (conjonction) ;</a:t>
            </a:r>
          </a:p>
          <a:p>
            <a:pPr marL="342900" indent="-342900" algn="just">
              <a:buFont typeface="Arial" panose="020B0604020202020204" pitchFamily="34" charset="0"/>
              <a:buChar char="•"/>
            </a:pPr>
            <a:r>
              <a:rPr lang="fr-FR" dirty="0" smtClean="0"/>
              <a:t>déconnecter la génératrice du réseau de bord si un courant s'établit sens réseau → génératrice (15 </a:t>
            </a:r>
            <a:r>
              <a:rPr lang="fr-FR" dirty="0"/>
              <a:t>à 25 ampères) </a:t>
            </a:r>
            <a:r>
              <a:rPr lang="fr-FR" dirty="0" smtClean="0"/>
              <a:t>(disjonction).</a:t>
            </a:r>
          </a:p>
        </p:txBody>
      </p:sp>
      <p:sp>
        <p:nvSpPr>
          <p:cNvPr id="6" name="Rectangle 5"/>
          <p:cNvSpPr/>
          <p:nvPr/>
        </p:nvSpPr>
        <p:spPr>
          <a:xfrm>
            <a:off x="4747325" y="402709"/>
            <a:ext cx="2462341" cy="369332"/>
          </a:xfrm>
          <a:prstGeom prst="rect">
            <a:avLst/>
          </a:prstGeom>
        </p:spPr>
        <p:txBody>
          <a:bodyPr wrap="none">
            <a:spAutoFit/>
          </a:bodyPr>
          <a:lstStyle/>
          <a:p>
            <a:r>
              <a:rPr lang="fr-FR" dirty="0" smtClean="0"/>
              <a:t>Conjoncteur-disjoncteur</a:t>
            </a:r>
            <a:endParaRPr lang="fr-FR" dirty="0"/>
          </a:p>
        </p:txBody>
      </p:sp>
      <p:sp>
        <p:nvSpPr>
          <p:cNvPr id="2" name="Rectangle 1"/>
          <p:cNvSpPr/>
          <p:nvPr/>
        </p:nvSpPr>
        <p:spPr>
          <a:xfrm>
            <a:off x="111514" y="4083450"/>
            <a:ext cx="11975711"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L'ensemble </a:t>
            </a:r>
            <a:r>
              <a:rPr lang="fr-FR" dirty="0"/>
              <a:t>sera donc composé d'un relais comportant deux bobines :</a:t>
            </a:r>
          </a:p>
          <a:p>
            <a:pPr marL="285750" indent="-285750">
              <a:buFont typeface="Arial" panose="020B0604020202020204" pitchFamily="34" charset="0"/>
              <a:buChar char="•"/>
            </a:pPr>
            <a:r>
              <a:rPr lang="fr-FR" dirty="0" smtClean="0"/>
              <a:t> </a:t>
            </a:r>
            <a:r>
              <a:rPr lang="fr-FR" dirty="0"/>
              <a:t>(</a:t>
            </a:r>
            <a:r>
              <a:rPr lang="fr-FR" dirty="0" smtClean="0"/>
              <a:t>B</a:t>
            </a:r>
            <a:r>
              <a:rPr lang="fr-FR" baseline="-25000" dirty="0" smtClean="0"/>
              <a:t>1</a:t>
            </a:r>
            <a:r>
              <a:rPr lang="fr-FR" dirty="0" smtClean="0"/>
              <a:t>) </a:t>
            </a:r>
            <a:r>
              <a:rPr lang="fr-FR" dirty="0"/>
              <a:t>est conçue de façon à actionner le contact de puissance (C) que si la tension d'alimentation dépasse une valeur donnée </a:t>
            </a:r>
            <a:r>
              <a:rPr lang="fr-FR" dirty="0" smtClean="0"/>
              <a:t/>
            </a:r>
            <a:br>
              <a:rPr lang="fr-FR" dirty="0" smtClean="0"/>
            </a:br>
            <a:r>
              <a:rPr lang="fr-FR" dirty="0" smtClean="0"/>
              <a:t>cette </a:t>
            </a:r>
            <a:r>
              <a:rPr lang="fr-FR" dirty="0"/>
              <a:t>bobine s'appelle bobine de tension ;</a:t>
            </a:r>
          </a:p>
          <a:p>
            <a:pPr marL="285750" indent="-285750">
              <a:buFont typeface="Arial" panose="020B0604020202020204" pitchFamily="34" charset="0"/>
              <a:buChar char="•"/>
            </a:pPr>
            <a:r>
              <a:rPr lang="fr-FR" dirty="0" smtClean="0"/>
              <a:t>(B</a:t>
            </a:r>
            <a:r>
              <a:rPr lang="fr-FR" baseline="-25000" dirty="0" smtClean="0"/>
              <a:t>2</a:t>
            </a:r>
            <a:r>
              <a:rPr lang="fr-FR" dirty="0"/>
              <a:t>) est constituée d'une simple spire traversée par le courant débité (spire série) ; </a:t>
            </a:r>
            <a:r>
              <a:rPr lang="fr-FR" dirty="0" smtClean="0"/>
              <a:t/>
            </a:r>
            <a:br>
              <a:rPr lang="fr-FR" dirty="0" smtClean="0"/>
            </a:br>
            <a:r>
              <a:rPr lang="fr-FR" dirty="0" smtClean="0"/>
              <a:t>son </a:t>
            </a:r>
            <a:r>
              <a:rPr lang="fr-FR" dirty="0"/>
              <a:t>flux s'ajoute à la bobine de tension pour la conjonction si le courant circule dans le sens </a:t>
            </a:r>
            <a:r>
              <a:rPr lang="fr-FR" dirty="0" smtClean="0"/>
              <a:t>correct(renforce la conjonction) son </a:t>
            </a:r>
            <a:r>
              <a:rPr lang="fr-FR" dirty="0"/>
              <a:t>flux se retranche de celui de la bobine de tension si le courant circule dans le sens </a:t>
            </a:r>
            <a:r>
              <a:rPr lang="fr-FR" dirty="0" smtClean="0"/>
              <a:t>contraire (créant </a:t>
            </a:r>
            <a:r>
              <a:rPr lang="fr-FR" dirty="0"/>
              <a:t>la </a:t>
            </a:r>
            <a:r>
              <a:rPr lang="fr-FR" dirty="0" smtClean="0"/>
              <a:t>disjonction).</a:t>
            </a:r>
            <a:endParaRPr lang="fr-FR" dirty="0"/>
          </a:p>
        </p:txBody>
      </p:sp>
      <p:sp>
        <p:nvSpPr>
          <p:cNvPr id="7" name="Rectangle 6"/>
          <p:cNvSpPr/>
          <p:nvPr/>
        </p:nvSpPr>
        <p:spPr>
          <a:xfrm>
            <a:off x="4500120" y="45073"/>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21266594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7844" y="1438194"/>
            <a:ext cx="6419850" cy="39703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Wingdings" panose="05000000000000000000" pitchFamily="2" charset="2"/>
              <a:buChar char="Ø"/>
            </a:pPr>
            <a:r>
              <a:rPr lang="fr-FR" dirty="0"/>
              <a:t>Ce type de conjoncteur-disjoncteur simple présente deux défauts :</a:t>
            </a:r>
          </a:p>
          <a:p>
            <a:pPr marL="285750" indent="-285750">
              <a:buFont typeface="Arial" panose="020B0604020202020204" pitchFamily="34" charset="0"/>
              <a:buChar char="•"/>
            </a:pPr>
            <a:r>
              <a:rPr lang="fr-FR" dirty="0" smtClean="0"/>
              <a:t>génératrice </a:t>
            </a:r>
            <a:r>
              <a:rPr lang="fr-FR" dirty="0"/>
              <a:t>est branchée à </a:t>
            </a:r>
            <a:r>
              <a:rPr lang="fr-FR" dirty="0" smtClean="0"/>
              <a:t>l'envers:  C fermera quand même;</a:t>
            </a:r>
            <a:endParaRPr lang="fr-FR" dirty="0"/>
          </a:p>
          <a:p>
            <a:pPr marL="285750" indent="-285750">
              <a:buFont typeface="Arial" panose="020B0604020202020204" pitchFamily="34" charset="0"/>
              <a:buChar char="•"/>
            </a:pPr>
            <a:r>
              <a:rPr lang="fr-FR" dirty="0" smtClean="0"/>
              <a:t>si </a:t>
            </a:r>
            <a:r>
              <a:rPr lang="fr-FR" dirty="0"/>
              <a:t>elle est branchée correctement </a:t>
            </a:r>
            <a:r>
              <a:rPr lang="fr-FR" dirty="0" smtClean="0"/>
              <a:t>et si sa </a:t>
            </a:r>
            <a:r>
              <a:rPr lang="fr-FR" dirty="0"/>
              <a:t>tension chute juste en dessous de la tension de </a:t>
            </a:r>
            <a:r>
              <a:rPr lang="fr-FR" dirty="0" smtClean="0"/>
              <a:t>collage:</a:t>
            </a:r>
          </a:p>
          <a:p>
            <a:pPr marL="742950" lvl="1" indent="-285750">
              <a:buFont typeface="Courier New" panose="02070309020205020404" pitchFamily="49" charset="0"/>
              <a:buChar char="o"/>
            </a:pPr>
            <a:r>
              <a:rPr lang="fr-FR" dirty="0" smtClean="0"/>
              <a:t>C s'ouvre</a:t>
            </a:r>
          </a:p>
          <a:p>
            <a:pPr marL="742950" lvl="1" indent="-285750">
              <a:buFont typeface="Courier New" panose="02070309020205020404" pitchFamily="49" charset="0"/>
              <a:buChar char="o"/>
            </a:pPr>
            <a:r>
              <a:rPr lang="fr-FR" dirty="0" smtClean="0"/>
              <a:t>alors </a:t>
            </a:r>
            <a:r>
              <a:rPr lang="fr-FR" dirty="0"/>
              <a:t>I débitée passe à </a:t>
            </a:r>
            <a:r>
              <a:rPr lang="fr-FR" dirty="0" smtClean="0"/>
              <a:t>zéro </a:t>
            </a:r>
          </a:p>
          <a:p>
            <a:pPr marL="742950" lvl="1" indent="-285750">
              <a:buFont typeface="Courier New" panose="02070309020205020404" pitchFamily="49" charset="0"/>
              <a:buChar char="o"/>
            </a:pPr>
            <a:r>
              <a:rPr lang="fr-FR" dirty="0" smtClean="0"/>
              <a:t>U</a:t>
            </a:r>
            <a:r>
              <a:rPr lang="fr-FR" baseline="-25000" dirty="0" smtClean="0"/>
              <a:t>GEN</a:t>
            </a:r>
            <a:r>
              <a:rPr lang="fr-FR" dirty="0" smtClean="0"/>
              <a:t> remonte (</a:t>
            </a:r>
            <a:r>
              <a:rPr lang="fr-FR" dirty="0" err="1" smtClean="0"/>
              <a:t>U</a:t>
            </a:r>
            <a:r>
              <a:rPr lang="fr-FR" baseline="-25000" dirty="0" err="1" smtClean="0"/>
              <a:t>Gen</a:t>
            </a:r>
            <a:r>
              <a:rPr lang="fr-FR" dirty="0" smtClean="0"/>
              <a:t> </a:t>
            </a:r>
            <a:r>
              <a:rPr lang="fr-FR" dirty="0"/>
              <a:t>= E </a:t>
            </a:r>
            <a:r>
              <a:rPr lang="fr-FR" dirty="0" smtClean="0"/>
              <a:t>– ri)</a:t>
            </a:r>
          </a:p>
          <a:p>
            <a:pPr marL="742950" lvl="1" indent="-285750">
              <a:buFont typeface="Courier New" panose="02070309020205020404" pitchFamily="49" charset="0"/>
              <a:buChar char="o"/>
            </a:pPr>
            <a:r>
              <a:rPr lang="fr-FR" dirty="0" smtClean="0"/>
              <a:t>Possibilité fermeture C </a:t>
            </a:r>
          </a:p>
          <a:p>
            <a:pPr marL="742950" lvl="1" indent="-285750">
              <a:buFont typeface="Courier New" panose="02070309020205020404" pitchFamily="49" charset="0"/>
              <a:buChar char="o"/>
            </a:pPr>
            <a:r>
              <a:rPr lang="fr-FR" dirty="0" smtClean="0"/>
              <a:t>Le </a:t>
            </a:r>
            <a:r>
              <a:rPr lang="fr-FR" dirty="0"/>
              <a:t>phénomène se renouvelle.</a:t>
            </a:r>
          </a:p>
          <a:p>
            <a:r>
              <a:rPr lang="fr-FR" dirty="0" smtClean="0"/>
              <a:t>Ce </a:t>
            </a:r>
            <a:r>
              <a:rPr lang="fr-FR" dirty="0"/>
              <a:t>phénomène de battement créateur d'arcs (I traversant C peut être de 200 à 400 ampères) est préjudiciable au circuit.</a:t>
            </a:r>
          </a:p>
          <a:p>
            <a:endParaRPr lang="fr-FR" dirty="0"/>
          </a:p>
          <a:p>
            <a:r>
              <a:rPr lang="fr-FR" dirty="0"/>
              <a:t>Des améliorations ont donc été apportées au modèle de base.</a:t>
            </a:r>
          </a:p>
        </p:txBody>
      </p:sp>
      <p:pic>
        <p:nvPicPr>
          <p:cNvPr id="5" name="Espace réservé du contenu 4"/>
          <p:cNvPicPr>
            <a:picLocks noGrp="1" noChangeAspect="1"/>
          </p:cNvPicPr>
          <p:nvPr>
            <p:ph idx="1"/>
          </p:nvPr>
        </p:nvPicPr>
        <p:blipFill>
          <a:blip r:embed="rId2"/>
          <a:stretch>
            <a:fillRect/>
          </a:stretch>
        </p:blipFill>
        <p:spPr>
          <a:xfrm>
            <a:off x="6644020" y="2034313"/>
            <a:ext cx="5434566" cy="2778080"/>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4747325" y="402709"/>
            <a:ext cx="2462341" cy="369332"/>
          </a:xfrm>
          <a:prstGeom prst="rect">
            <a:avLst/>
          </a:prstGeom>
        </p:spPr>
        <p:txBody>
          <a:bodyPr wrap="none">
            <a:spAutoFit/>
          </a:bodyPr>
          <a:lstStyle/>
          <a:p>
            <a:r>
              <a:rPr lang="fr-FR" dirty="0" smtClean="0"/>
              <a:t>Conjoncteur-disjoncteur</a:t>
            </a:r>
            <a:endParaRPr lang="fr-FR" dirty="0"/>
          </a:p>
        </p:txBody>
      </p:sp>
      <p:sp>
        <p:nvSpPr>
          <p:cNvPr id="7" name="Rectangle 6"/>
          <p:cNvSpPr/>
          <p:nvPr/>
        </p:nvSpPr>
        <p:spPr>
          <a:xfrm>
            <a:off x="4500120" y="45073"/>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996083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453963" y="1089248"/>
            <a:ext cx="5576464" cy="2722023"/>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219740" y="1089248"/>
            <a:ext cx="6149162"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La bobine de tension </a:t>
            </a:r>
            <a:r>
              <a:rPr lang="fr-FR" dirty="0" smtClean="0"/>
              <a:t>B1 </a:t>
            </a:r>
            <a:r>
              <a:rPr lang="fr-FR" dirty="0"/>
              <a:t>est polarisée </a:t>
            </a:r>
            <a:r>
              <a:rPr lang="fr-FR" dirty="0" smtClean="0"/>
              <a:t>par </a:t>
            </a:r>
            <a:r>
              <a:rPr lang="fr-FR" dirty="0"/>
              <a:t>la </a:t>
            </a:r>
            <a:r>
              <a:rPr lang="fr-FR" dirty="0" smtClean="0"/>
              <a:t>diode: elle </a:t>
            </a:r>
            <a:r>
              <a:rPr lang="fr-FR" dirty="0"/>
              <a:t>n'autorisera l'alimentation de la bobine du relais principal que si la génératrice est connectée dans le bon sens.</a:t>
            </a:r>
          </a:p>
          <a:p>
            <a:pPr marL="285750" indent="-285750" algn="just">
              <a:buFont typeface="Arial" panose="020B0604020202020204" pitchFamily="34" charset="0"/>
              <a:buChar char="•"/>
            </a:pPr>
            <a:r>
              <a:rPr lang="fr-FR" dirty="0" smtClean="0"/>
              <a:t>L'ensemble B1-B2 </a:t>
            </a:r>
            <a:r>
              <a:rPr lang="fr-FR" dirty="0"/>
              <a:t>ne sert que de relais pilote au relais principal </a:t>
            </a:r>
            <a:endParaRPr lang="fr-FR" dirty="0" smtClean="0"/>
          </a:p>
          <a:p>
            <a:pPr marL="285750" indent="-285750" algn="just">
              <a:buFont typeface="Arial" panose="020B0604020202020204" pitchFamily="34" charset="0"/>
              <a:buChar char="•"/>
            </a:pPr>
            <a:r>
              <a:rPr lang="fr-FR" dirty="0" smtClean="0"/>
              <a:t>Le relais principal connecte </a:t>
            </a:r>
            <a:r>
              <a:rPr lang="fr-FR" dirty="0"/>
              <a:t>la génératrice au réseau de bord </a:t>
            </a:r>
            <a:endParaRPr lang="fr-FR" dirty="0" smtClean="0"/>
          </a:p>
          <a:p>
            <a:pPr marL="285750" indent="-285750" algn="just">
              <a:buFont typeface="Arial" panose="020B0604020202020204" pitchFamily="34" charset="0"/>
              <a:buChar char="•"/>
            </a:pPr>
            <a:r>
              <a:rPr lang="fr-FR" dirty="0" smtClean="0"/>
              <a:t>limiter </a:t>
            </a:r>
            <a:r>
              <a:rPr lang="fr-FR" dirty="0"/>
              <a:t>le battement en choisissant des tensions de collage légèrement différentes pour le relais pilote et le relais </a:t>
            </a:r>
            <a:r>
              <a:rPr lang="fr-FR" dirty="0" smtClean="0"/>
              <a:t>principal.</a:t>
            </a:r>
          </a:p>
          <a:p>
            <a:pPr algn="just"/>
            <a:r>
              <a:rPr lang="fr-FR" dirty="0" smtClean="0"/>
              <a:t>Ce </a:t>
            </a:r>
            <a:r>
              <a:rPr lang="fr-FR" dirty="0"/>
              <a:t>type de conjoncteur-disjoncteur peut être utilisé sur un monomoteur</a:t>
            </a:r>
            <a:r>
              <a:rPr lang="fr-FR" dirty="0" smtClean="0"/>
              <a:t>.</a:t>
            </a:r>
            <a:endParaRPr lang="fr-FR" dirty="0"/>
          </a:p>
        </p:txBody>
      </p:sp>
      <p:sp>
        <p:nvSpPr>
          <p:cNvPr id="6" name="Rectangle 5"/>
          <p:cNvSpPr/>
          <p:nvPr/>
        </p:nvSpPr>
        <p:spPr>
          <a:xfrm>
            <a:off x="5035163" y="575605"/>
            <a:ext cx="2462341" cy="369332"/>
          </a:xfrm>
          <a:prstGeom prst="rect">
            <a:avLst/>
          </a:prstGeom>
        </p:spPr>
        <p:txBody>
          <a:bodyPr wrap="none">
            <a:spAutoFit/>
          </a:bodyPr>
          <a:lstStyle/>
          <a:p>
            <a:r>
              <a:rPr lang="fr-FR" dirty="0" smtClean="0"/>
              <a:t>Conjoncteur-disjoncteur</a:t>
            </a:r>
            <a:endParaRPr lang="fr-FR" dirty="0"/>
          </a:p>
        </p:txBody>
      </p:sp>
      <p:sp>
        <p:nvSpPr>
          <p:cNvPr id="7" name="Rectangle 6"/>
          <p:cNvSpPr/>
          <p:nvPr/>
        </p:nvSpPr>
        <p:spPr>
          <a:xfrm>
            <a:off x="219740" y="4742212"/>
            <a:ext cx="11810687" cy="129586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Sur </a:t>
            </a:r>
            <a:r>
              <a:rPr lang="fr-FR" dirty="0"/>
              <a:t>un avion bimoteur, la génération est constituée de deux génératrices couplées en parallèle.</a:t>
            </a:r>
          </a:p>
          <a:p>
            <a:pPr marL="285750" indent="-285750">
              <a:lnSpc>
                <a:spcPct val="150000"/>
              </a:lnSpc>
              <a:buFont typeface="Arial" panose="020B0604020202020204" pitchFamily="34" charset="0"/>
              <a:buChar char="•"/>
            </a:pPr>
            <a:r>
              <a:rPr lang="fr-FR" dirty="0" smtClean="0"/>
              <a:t>Si </a:t>
            </a:r>
            <a:r>
              <a:rPr lang="fr-FR" dirty="0"/>
              <a:t>ce type d'installations </a:t>
            </a:r>
            <a:r>
              <a:rPr lang="fr-FR" dirty="0" smtClean="0"/>
              <a:t>ne </a:t>
            </a:r>
            <a:r>
              <a:rPr lang="fr-FR" dirty="0"/>
              <a:t>permet pas de réaliser la connexion de la deuxième génératrice sans problème.</a:t>
            </a:r>
          </a:p>
          <a:p>
            <a:pPr marL="285750" indent="-285750">
              <a:lnSpc>
                <a:spcPct val="150000"/>
              </a:lnSpc>
              <a:buFont typeface="Arial" panose="020B0604020202020204" pitchFamily="34" charset="0"/>
              <a:buChar char="•"/>
            </a:pPr>
            <a:r>
              <a:rPr lang="fr-FR" dirty="0" smtClean="0"/>
              <a:t>Il </a:t>
            </a:r>
            <a:r>
              <a:rPr lang="fr-FR" dirty="0"/>
              <a:t>existe donc pour ce type d'avions un conjoncteur-disjoncteur différentiel polarisé.</a:t>
            </a:r>
          </a:p>
        </p:txBody>
      </p:sp>
      <p:sp>
        <p:nvSpPr>
          <p:cNvPr id="8" name="Rectangle 7"/>
          <p:cNvSpPr/>
          <p:nvPr/>
        </p:nvSpPr>
        <p:spPr>
          <a:xfrm>
            <a:off x="4500120" y="45073"/>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33238530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5943600" y="846445"/>
            <a:ext cx="6050866" cy="3000821"/>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20502" y="5557586"/>
            <a:ext cx="11873964"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Dans </a:t>
            </a:r>
            <a:r>
              <a:rPr lang="fr-FR" dirty="0"/>
              <a:t>le cas de deux génératrices reliées à la bus, il faut être sûr que la tension de la deuxième génératrice soit légèrement supérieure (2 %) à la tension bus, donc à la tension de la première génératrice connectée avant de la connecter sur la bus.</a:t>
            </a:r>
          </a:p>
        </p:txBody>
      </p:sp>
      <p:sp>
        <p:nvSpPr>
          <p:cNvPr id="5" name="Rectangle 4"/>
          <p:cNvSpPr/>
          <p:nvPr/>
        </p:nvSpPr>
        <p:spPr>
          <a:xfrm>
            <a:off x="3762935" y="384176"/>
            <a:ext cx="4347152" cy="646331"/>
          </a:xfrm>
          <a:prstGeom prst="rect">
            <a:avLst/>
          </a:prstGeom>
        </p:spPr>
        <p:txBody>
          <a:bodyPr wrap="none">
            <a:spAutoFit/>
          </a:bodyPr>
          <a:lstStyle/>
          <a:p>
            <a:r>
              <a:rPr lang="fr-FR" dirty="0"/>
              <a:t>Conjoncteur-disjoncteur </a:t>
            </a:r>
            <a:r>
              <a:rPr lang="fr-FR" dirty="0" smtClean="0"/>
              <a:t>différentiel polarisé</a:t>
            </a:r>
            <a:endParaRPr lang="fr-FR" dirty="0"/>
          </a:p>
          <a:p>
            <a:endParaRPr lang="fr-FR" dirty="0"/>
          </a:p>
        </p:txBody>
      </p:sp>
      <p:sp>
        <p:nvSpPr>
          <p:cNvPr id="7" name="Rectangle 6"/>
          <p:cNvSpPr/>
          <p:nvPr/>
        </p:nvSpPr>
        <p:spPr>
          <a:xfrm>
            <a:off x="120502" y="846445"/>
            <a:ext cx="5784112" cy="30008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Dans le conjoncteur-disjoncteur </a:t>
            </a:r>
            <a:r>
              <a:rPr lang="fr-FR" dirty="0"/>
              <a:t>polarisé</a:t>
            </a:r>
            <a:r>
              <a:rPr lang="fr-FR" dirty="0" smtClean="0"/>
              <a:t> </a:t>
            </a:r>
            <a:r>
              <a:rPr lang="fr-FR" dirty="0"/>
              <a:t>précédent, la bobine de tension B1 est soumise à une tension </a:t>
            </a:r>
            <a:r>
              <a:rPr lang="fr-FR" dirty="0" smtClean="0"/>
              <a:t>dépendant </a:t>
            </a:r>
            <a:r>
              <a:rPr lang="fr-FR" dirty="0"/>
              <a:t>seulement de la tension </a:t>
            </a:r>
            <a:r>
              <a:rPr lang="fr-FR" dirty="0" err="1" smtClean="0"/>
              <a:t>U</a:t>
            </a:r>
            <a:r>
              <a:rPr lang="fr-FR" baseline="-25000" dirty="0" err="1" smtClean="0"/>
              <a:t>Gen</a:t>
            </a:r>
            <a:r>
              <a:rPr lang="fr-FR" dirty="0" smtClean="0"/>
              <a:t> </a:t>
            </a:r>
          </a:p>
          <a:p>
            <a:pPr marL="285750" indent="-285750" algn="just">
              <a:lnSpc>
                <a:spcPct val="150000"/>
              </a:lnSpc>
              <a:buFont typeface="Arial" panose="020B0604020202020204" pitchFamily="34" charset="0"/>
              <a:buChar char="•"/>
            </a:pPr>
            <a:r>
              <a:rPr lang="fr-FR" dirty="0" smtClean="0"/>
              <a:t>Conjoncteur-disjoncteur différentiel </a:t>
            </a:r>
            <a:r>
              <a:rPr lang="fr-FR" dirty="0"/>
              <a:t>polarisé est nécessaire lorsque l'on veut coupler deux génératrices au réseau de bord.</a:t>
            </a:r>
          </a:p>
          <a:p>
            <a:pPr marL="285750" indent="-285750" algn="just">
              <a:lnSpc>
                <a:spcPct val="150000"/>
              </a:lnSpc>
              <a:buFont typeface="Arial" panose="020B0604020202020204" pitchFamily="34" charset="0"/>
              <a:buChar char="•"/>
            </a:pPr>
            <a:r>
              <a:rPr lang="fr-FR" dirty="0"/>
              <a:t>Les génératrices sont couplées en parallèle</a:t>
            </a:r>
            <a:r>
              <a:rPr lang="fr-FR" dirty="0" smtClean="0"/>
              <a:t>.</a:t>
            </a:r>
            <a:endParaRPr lang="fr-FR" dirty="0"/>
          </a:p>
        </p:txBody>
      </p:sp>
      <p:sp>
        <p:nvSpPr>
          <p:cNvPr id="8" name="Rectangle 7"/>
          <p:cNvSpPr/>
          <p:nvPr/>
        </p:nvSpPr>
        <p:spPr>
          <a:xfrm>
            <a:off x="120502" y="3954507"/>
            <a:ext cx="11873964"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En effet, avant de la connecter à la bus, seule la batterie est éventuellement connectée.</a:t>
            </a:r>
          </a:p>
          <a:p>
            <a:pPr marL="285750" indent="-285750">
              <a:buFont typeface="Arial" panose="020B0604020202020204" pitchFamily="34" charset="0"/>
              <a:buChar char="•"/>
            </a:pPr>
            <a:r>
              <a:rPr lang="fr-FR" dirty="0"/>
              <a:t>Une batterie ne peut pas avoir une tension supérieure à sa tension maximale à pleine charge. </a:t>
            </a:r>
          </a:p>
          <a:p>
            <a:pPr marL="285750" indent="-285750">
              <a:buFont typeface="Arial" panose="020B0604020202020204" pitchFamily="34" charset="0"/>
              <a:buChar char="•"/>
            </a:pPr>
            <a:r>
              <a:rPr lang="fr-FR" dirty="0"/>
              <a:t>On connaît ce paramètre, et il est fixe.</a:t>
            </a:r>
          </a:p>
          <a:p>
            <a:pPr marL="285750" indent="-285750">
              <a:buFont typeface="Arial" panose="020B0604020202020204" pitchFamily="34" charset="0"/>
              <a:buChar char="•"/>
            </a:pPr>
            <a:r>
              <a:rPr lang="fr-FR" dirty="0"/>
              <a:t>Il suffit donc de régler la tension génératrice et la tension de collage du relais pilote à une tension légèrement supérieure à la tension batterie pour être sûr que le courant s'établisse de la génératrice vers la bus.</a:t>
            </a:r>
          </a:p>
        </p:txBody>
      </p:sp>
      <p:sp>
        <p:nvSpPr>
          <p:cNvPr id="9" name="Rectangle 8"/>
          <p:cNvSpPr/>
          <p:nvPr/>
        </p:nvSpPr>
        <p:spPr>
          <a:xfrm>
            <a:off x="4500120" y="45073"/>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19381650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03535" y="819926"/>
            <a:ext cx="6297265"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La </a:t>
            </a:r>
            <a:r>
              <a:rPr lang="fr-FR" dirty="0"/>
              <a:t>bobine </a:t>
            </a:r>
            <a:r>
              <a:rPr lang="fr-FR" dirty="0" smtClean="0"/>
              <a:t>B</a:t>
            </a:r>
            <a:r>
              <a:rPr lang="fr-FR" baseline="-25000" dirty="0" smtClean="0"/>
              <a:t>1</a:t>
            </a:r>
            <a:r>
              <a:rPr lang="fr-FR" dirty="0" smtClean="0"/>
              <a:t> </a:t>
            </a:r>
            <a:r>
              <a:rPr lang="fr-FR" dirty="0"/>
              <a:t>sera alimentée par la différence de potentiel </a:t>
            </a:r>
            <a:r>
              <a:rPr lang="fr-FR" dirty="0" smtClean="0"/>
              <a:t>entre </a:t>
            </a:r>
            <a:r>
              <a:rPr lang="fr-FR" dirty="0"/>
              <a:t>la génératrice et la bus</a:t>
            </a:r>
            <a:r>
              <a:rPr lang="fr-FR" dirty="0" smtClean="0"/>
              <a:t>.</a:t>
            </a:r>
            <a:endParaRPr lang="fr-FR" dirty="0"/>
          </a:p>
          <a:p>
            <a:pPr marL="285750" indent="-285750" algn="just">
              <a:lnSpc>
                <a:spcPct val="150000"/>
              </a:lnSpc>
              <a:buFont typeface="Arial" panose="020B0604020202020204" pitchFamily="34" charset="0"/>
              <a:buChar char="•"/>
            </a:pPr>
            <a:r>
              <a:rPr lang="fr-FR" dirty="0" smtClean="0"/>
              <a:t>Le </a:t>
            </a:r>
            <a:r>
              <a:rPr lang="fr-FR" dirty="0"/>
              <a:t>circuit sera également réalisé de telle sorte que le relais pilote colle seulement si la tension génératrice est supérieure à la tension bus (polarisation).</a:t>
            </a:r>
          </a:p>
          <a:p>
            <a:pPr marL="285750" indent="-285750" algn="just">
              <a:lnSpc>
                <a:spcPct val="150000"/>
              </a:lnSpc>
              <a:buFont typeface="Arial" panose="020B0604020202020204" pitchFamily="34" charset="0"/>
              <a:buChar char="•"/>
            </a:pPr>
            <a:r>
              <a:rPr lang="fr-FR" dirty="0" smtClean="0"/>
              <a:t>C'est le </a:t>
            </a:r>
            <a:r>
              <a:rPr lang="fr-FR" dirty="0"/>
              <a:t>rôle du conjoncteur-disjoncteur polarisé différentiel de </a:t>
            </a:r>
            <a:r>
              <a:rPr lang="fr-FR" dirty="0" smtClean="0"/>
              <a:t>s'assurer de tout cela, et bien sûr, il continue de jouer son rôle de </a:t>
            </a:r>
            <a:r>
              <a:rPr lang="fr-FR" dirty="0"/>
              <a:t>protection en courant inverse par la bobine B</a:t>
            </a:r>
            <a:r>
              <a:rPr lang="fr-FR" baseline="-25000" dirty="0"/>
              <a:t>2</a:t>
            </a:r>
            <a:r>
              <a:rPr lang="fr-FR" dirty="0" smtClean="0"/>
              <a:t>.</a:t>
            </a:r>
            <a:endParaRPr lang="fr-FR" dirty="0"/>
          </a:p>
        </p:txBody>
      </p:sp>
      <p:pic>
        <p:nvPicPr>
          <p:cNvPr id="6" name="Espace réservé du contenu 5"/>
          <p:cNvPicPr>
            <a:picLocks noChangeAspect="1"/>
          </p:cNvPicPr>
          <p:nvPr/>
        </p:nvPicPr>
        <p:blipFill>
          <a:blip r:embed="rId2"/>
          <a:stretch>
            <a:fillRect/>
          </a:stretch>
        </p:blipFill>
        <p:spPr>
          <a:xfrm>
            <a:off x="6496493" y="809824"/>
            <a:ext cx="5613990" cy="3383461"/>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3706355" y="411858"/>
            <a:ext cx="4347152" cy="369332"/>
          </a:xfrm>
          <a:prstGeom prst="rect">
            <a:avLst/>
          </a:prstGeom>
        </p:spPr>
        <p:txBody>
          <a:bodyPr wrap="none">
            <a:spAutoFit/>
          </a:bodyPr>
          <a:lstStyle/>
          <a:p>
            <a:r>
              <a:rPr lang="fr-FR" dirty="0"/>
              <a:t>Conjoncteur-disjoncteur </a:t>
            </a:r>
            <a:r>
              <a:rPr lang="fr-FR" dirty="0" smtClean="0"/>
              <a:t>différentiel polarisé</a:t>
            </a:r>
            <a:endParaRPr lang="fr-FR" dirty="0"/>
          </a:p>
        </p:txBody>
      </p:sp>
      <p:sp>
        <p:nvSpPr>
          <p:cNvPr id="8" name="Rectangle 7"/>
          <p:cNvSpPr/>
          <p:nvPr/>
        </p:nvSpPr>
        <p:spPr>
          <a:xfrm>
            <a:off x="103535" y="4385170"/>
            <a:ext cx="12006948"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a:t>Le conjoncteur-disjoncteur n'existe que sur les générations avec génératrices à courant continu.</a:t>
            </a:r>
          </a:p>
          <a:p>
            <a:pPr marL="285750" indent="-285750" algn="just">
              <a:lnSpc>
                <a:spcPct val="150000"/>
              </a:lnSpc>
              <a:buFont typeface="Arial" panose="020B0604020202020204" pitchFamily="34" charset="0"/>
              <a:buChar char="•"/>
            </a:pPr>
            <a:r>
              <a:rPr lang="fr-FR" dirty="0"/>
              <a:t>Les avions équipés d'alternateurs pour générer une tension continue n'ont pas besoin de protection courant inverse du fait des diodes de redressement ne laissant circuler le courant que dans un seul sens. Mais il existe toujours un contacteur pour relier la génératrice au réseau.</a:t>
            </a:r>
          </a:p>
        </p:txBody>
      </p:sp>
      <p:sp>
        <p:nvSpPr>
          <p:cNvPr id="9" name="Rectangle 8"/>
          <p:cNvSpPr/>
          <p:nvPr/>
        </p:nvSpPr>
        <p:spPr>
          <a:xfrm>
            <a:off x="4500120" y="45073"/>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171244326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870097" y="2002539"/>
            <a:ext cx="10515600" cy="1920875"/>
          </a:xfrm>
        </p:spPr>
        <p:style>
          <a:lnRef idx="1">
            <a:schemeClr val="accent3"/>
          </a:lnRef>
          <a:fillRef idx="2">
            <a:schemeClr val="accent3"/>
          </a:fillRef>
          <a:effectRef idx="1">
            <a:schemeClr val="accent3"/>
          </a:effectRef>
          <a:fontRef idx="minor">
            <a:schemeClr val="dk1"/>
          </a:fontRef>
        </p:style>
        <p:txBody>
          <a:bodyPr>
            <a:normAutofit/>
          </a:bodyPr>
          <a:lstStyle/>
          <a:p>
            <a:pPr algn="ctr">
              <a:lnSpc>
                <a:spcPct val="100000"/>
              </a:lnSpc>
            </a:pPr>
            <a:r>
              <a:rPr lang="fr-FR" sz="5400" b="1" baseline="-25000" dirty="0">
                <a:solidFill>
                  <a:srgbClr val="000000"/>
                </a:solidFill>
                <a:latin typeface="Tahoma" panose="020B0604030504040204" pitchFamily="34" charset="0"/>
              </a:rPr>
              <a:t>Génération de courant alternatif</a:t>
            </a:r>
            <a:endParaRPr lang="fr-FR" sz="5400" dirty="0"/>
          </a:p>
        </p:txBody>
      </p:sp>
    </p:spTree>
    <p:extLst>
      <p:ext uri="{BB962C8B-B14F-4D97-AF65-F5344CB8AC3E}">
        <p14:creationId xmlns:p14="http://schemas.microsoft.com/office/powerpoint/2010/main" val="2170106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309228" y="160892"/>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
        <p:nvSpPr>
          <p:cNvPr id="7" name="Rectangle 6"/>
          <p:cNvSpPr/>
          <p:nvPr/>
        </p:nvSpPr>
        <p:spPr>
          <a:xfrm>
            <a:off x="4676956" y="547081"/>
            <a:ext cx="2424959" cy="369332"/>
          </a:xfrm>
          <a:prstGeom prst="rect">
            <a:avLst/>
          </a:prstGeom>
        </p:spPr>
        <p:txBody>
          <a:bodyPr wrap="none">
            <a:spAutoFit/>
          </a:bodyPr>
          <a:lstStyle/>
          <a:p>
            <a:r>
              <a:rPr lang="fr-FR" dirty="0" smtClean="0"/>
              <a:t>Alternateur monophasé</a:t>
            </a:r>
            <a:endParaRPr lang="fr-FR" dirty="0"/>
          </a:p>
        </p:txBody>
      </p:sp>
      <p:sp>
        <p:nvSpPr>
          <p:cNvPr id="8" name="Rectangle 7"/>
          <p:cNvSpPr/>
          <p:nvPr/>
        </p:nvSpPr>
        <p:spPr>
          <a:xfrm>
            <a:off x="457702" y="1087793"/>
            <a:ext cx="1029181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L'alternateur est basé sur la création d'une FEM induite par variation de flux dans un bobinage.</a:t>
            </a:r>
          </a:p>
        </p:txBody>
      </p:sp>
      <p:sp>
        <p:nvSpPr>
          <p:cNvPr id="9" name="Rectangle 8"/>
          <p:cNvSpPr/>
          <p:nvPr/>
        </p:nvSpPr>
        <p:spPr>
          <a:xfrm>
            <a:off x="194427" y="1715879"/>
            <a:ext cx="7737461"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a:t>Alternateur à aimant permanent</a:t>
            </a:r>
          </a:p>
          <a:p>
            <a:pPr marL="285750" indent="-285750">
              <a:lnSpc>
                <a:spcPct val="150000"/>
              </a:lnSpc>
              <a:buFont typeface="Arial" panose="020B0604020202020204" pitchFamily="34" charset="0"/>
              <a:buChar char="•"/>
            </a:pPr>
            <a:r>
              <a:rPr lang="fr-FR" dirty="0"/>
              <a:t>L'alternateur le plus simple est l'alternateur à aimant permanent. </a:t>
            </a:r>
            <a:endParaRPr lang="fr-FR" dirty="0" smtClean="0"/>
          </a:p>
          <a:p>
            <a:pPr marL="285750" indent="-285750">
              <a:lnSpc>
                <a:spcPct val="150000"/>
              </a:lnSpc>
              <a:buFont typeface="Arial" panose="020B0604020202020204" pitchFamily="34" charset="0"/>
              <a:buChar char="•"/>
            </a:pPr>
            <a:r>
              <a:rPr lang="fr-FR" dirty="0" smtClean="0"/>
              <a:t>Un </a:t>
            </a:r>
            <a:r>
              <a:rPr lang="fr-FR" dirty="0"/>
              <a:t>aimant permanent tourne devant un ensemble de bobinage. </a:t>
            </a:r>
            <a:endParaRPr lang="fr-FR" dirty="0" smtClean="0"/>
          </a:p>
          <a:p>
            <a:pPr marL="285750" indent="-285750">
              <a:lnSpc>
                <a:spcPct val="150000"/>
              </a:lnSpc>
              <a:buFont typeface="Arial" panose="020B0604020202020204" pitchFamily="34" charset="0"/>
              <a:buChar char="•"/>
            </a:pPr>
            <a:r>
              <a:rPr lang="fr-FR" dirty="0" smtClean="0"/>
              <a:t>Les </a:t>
            </a:r>
            <a:r>
              <a:rPr lang="fr-FR" dirty="0"/>
              <a:t>bobinages sont alternativement en regard d'un pôle de l'aimant, puis de l'autre. </a:t>
            </a:r>
            <a:endParaRPr lang="fr-FR" dirty="0" smtClean="0"/>
          </a:p>
          <a:p>
            <a:pPr marL="285750" indent="-285750">
              <a:lnSpc>
                <a:spcPct val="150000"/>
              </a:lnSpc>
              <a:buFont typeface="Arial" panose="020B0604020202020204" pitchFamily="34" charset="0"/>
              <a:buChar char="•"/>
            </a:pPr>
            <a:r>
              <a:rPr lang="fr-FR" dirty="0" smtClean="0"/>
              <a:t>La </a:t>
            </a:r>
            <a:r>
              <a:rPr lang="fr-FR" dirty="0"/>
              <a:t>variation de flux induit une FEM dans les bobinages</a:t>
            </a:r>
            <a:r>
              <a:rPr lang="fr-FR" dirty="0" smtClean="0"/>
              <a:t>.</a:t>
            </a:r>
          </a:p>
          <a:p>
            <a:pPr marL="285750" indent="-285750">
              <a:lnSpc>
                <a:spcPct val="150000"/>
              </a:lnSpc>
              <a:buFont typeface="Arial" panose="020B0604020202020204" pitchFamily="34" charset="0"/>
              <a:buChar char="•"/>
            </a:pPr>
            <a:r>
              <a:rPr lang="fr-FR" dirty="0"/>
              <a:t>L'aimant permanent crée le flux inducteur. Il tourne: </a:t>
            </a:r>
            <a:r>
              <a:rPr lang="fr-FR" b="1" dirty="0"/>
              <a:t>Le rotor est l'inducteur</a:t>
            </a:r>
          </a:p>
          <a:p>
            <a:pPr marL="285750" indent="-285750">
              <a:lnSpc>
                <a:spcPct val="150000"/>
              </a:lnSpc>
              <a:buFont typeface="Arial" panose="020B0604020202020204" pitchFamily="34" charset="0"/>
              <a:buChar char="•"/>
            </a:pPr>
            <a:r>
              <a:rPr lang="fr-FR" dirty="0"/>
              <a:t>Le bobinage est fixe (statique) et il est induit par les variations du flux inducteur: </a:t>
            </a:r>
            <a:r>
              <a:rPr lang="fr-FR" b="1" dirty="0"/>
              <a:t>Le stator est l'induit</a:t>
            </a:r>
            <a:r>
              <a:rPr lang="fr-FR" dirty="0"/>
              <a:t>.</a:t>
            </a:r>
          </a:p>
          <a:p>
            <a:pPr marL="285750" indent="-285750">
              <a:lnSpc>
                <a:spcPct val="150000"/>
              </a:lnSpc>
              <a:buFont typeface="Arial" panose="020B0604020202020204" pitchFamily="34" charset="0"/>
              <a:buChar char="•"/>
            </a:pPr>
            <a:r>
              <a:rPr lang="fr-FR" dirty="0"/>
              <a:t>Notons que dans les génératrices à courant continu, c'est l'inverse que nous avons étudié : le rotor était l'induit et le stator était l'inducteur.</a:t>
            </a:r>
          </a:p>
          <a:p>
            <a:endParaRPr lang="fr-FR" dirty="0"/>
          </a:p>
        </p:txBody>
      </p:sp>
      <p:pic>
        <p:nvPicPr>
          <p:cNvPr id="10" name="Image 9"/>
          <p:cNvPicPr>
            <a:picLocks noChangeAspect="1"/>
          </p:cNvPicPr>
          <p:nvPr/>
        </p:nvPicPr>
        <p:blipFill>
          <a:blip r:embed="rId2"/>
          <a:stretch>
            <a:fillRect/>
          </a:stretch>
        </p:blipFill>
        <p:spPr>
          <a:xfrm>
            <a:off x="8099302" y="2523954"/>
            <a:ext cx="3859688" cy="2686000"/>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21930634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5" name="Rectangle 4"/>
              <p:cNvSpPr/>
              <p:nvPr/>
            </p:nvSpPr>
            <p:spPr>
              <a:xfrm>
                <a:off x="350372" y="933270"/>
                <a:ext cx="7917712" cy="49398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a:t>Alternateur à aimant permanent</a:t>
                </a:r>
              </a:p>
              <a:p>
                <a:pPr marL="285750" indent="-285750">
                  <a:lnSpc>
                    <a:spcPct val="150000"/>
                  </a:lnSpc>
                  <a:buFont typeface="Arial" panose="020B0604020202020204" pitchFamily="34" charset="0"/>
                  <a:buChar char="•"/>
                </a:pPr>
                <a:r>
                  <a:rPr lang="fr-FR" dirty="0" smtClean="0"/>
                  <a:t>Le </a:t>
                </a:r>
                <a:r>
                  <a:rPr lang="fr-FR" dirty="0"/>
                  <a:t>bobinage comporte N spires, donc E = </a:t>
                </a:r>
                <a:r>
                  <a:rPr lang="fr-FR" dirty="0" smtClean="0"/>
                  <a:t>N</a:t>
                </a:r>
                <a:r>
                  <a:rPr lang="el-GR" dirty="0"/>
                  <a:t> Δϕ</a:t>
                </a:r>
                <a:r>
                  <a:rPr lang="fr-FR" dirty="0"/>
                  <a:t>/</a:t>
                </a:r>
                <a:r>
                  <a:rPr lang="el-GR" dirty="0"/>
                  <a:t>Δ</a:t>
                </a:r>
                <a:r>
                  <a:rPr lang="fr-FR" dirty="0"/>
                  <a:t>T</a:t>
                </a:r>
              </a:p>
              <a:p>
                <a:pPr marL="285750" indent="-285750">
                  <a:lnSpc>
                    <a:spcPct val="150000"/>
                  </a:lnSpc>
                  <a:buFont typeface="Arial" panose="020B0604020202020204" pitchFamily="34" charset="0"/>
                  <a:buChar char="•"/>
                </a:pPr>
                <a:r>
                  <a:rPr lang="fr-FR" dirty="0" smtClean="0"/>
                  <a:t>D'autre </a:t>
                </a:r>
                <a:r>
                  <a:rPr lang="fr-FR" dirty="0"/>
                  <a:t>part, le </a:t>
                </a:r>
                <a:r>
                  <a:rPr lang="el-GR" dirty="0" smtClean="0"/>
                  <a:t>Δ</a:t>
                </a:r>
                <a:r>
                  <a:rPr lang="fr-FR" dirty="0" smtClean="0"/>
                  <a:t>t </a:t>
                </a:r>
                <a:r>
                  <a:rPr lang="fr-FR" dirty="0"/>
                  <a:t>est fonction de la vitesse de rotation n (en t/s).</a:t>
                </a:r>
              </a:p>
              <a:p>
                <a:pPr>
                  <a:lnSpc>
                    <a:spcPct val="150000"/>
                  </a:lnSpc>
                </a:pPr>
                <a:r>
                  <a:rPr lang="fr-FR" dirty="0" smtClean="0"/>
                  <a:t>			Donc : </a:t>
                </a:r>
                <a14:m>
                  <m:oMath xmlns:m="http://schemas.openxmlformats.org/officeDocument/2006/math">
                    <m:r>
                      <a:rPr lang="fr-FR" b="1" i="1" dirty="0" smtClean="0">
                        <a:latin typeface="Cambria Math" panose="02040503050406030204" pitchFamily="18" charset="0"/>
                      </a:rPr>
                      <m:t>𝑬</m:t>
                    </m:r>
                    <m:r>
                      <a:rPr lang="fr-FR" b="1" i="1" dirty="0" smtClean="0">
                        <a:latin typeface="Cambria Math" panose="02040503050406030204" pitchFamily="18" charset="0"/>
                      </a:rPr>
                      <m:t>=</m:t>
                    </m:r>
                    <m:r>
                      <a:rPr lang="fr-FR" b="1" i="1" dirty="0" err="1" smtClean="0">
                        <a:latin typeface="Cambria Math" panose="02040503050406030204" pitchFamily="18" charset="0"/>
                      </a:rPr>
                      <m:t>𝑲</m:t>
                    </m:r>
                    <m:r>
                      <a:rPr lang="fr-FR" b="1" i="1" dirty="0" smtClean="0">
                        <a:latin typeface="Cambria Math" panose="02040503050406030204" pitchFamily="18" charset="0"/>
                        <a:ea typeface="Cambria Math" panose="02040503050406030204" pitchFamily="18" charset="0"/>
                      </a:rPr>
                      <m:t>×</m:t>
                    </m:r>
                    <m:r>
                      <a:rPr lang="fr-FR" b="1" i="1" dirty="0" err="1" smtClean="0">
                        <a:latin typeface="Cambria Math" panose="02040503050406030204" pitchFamily="18" charset="0"/>
                      </a:rPr>
                      <m:t>𝒏</m:t>
                    </m:r>
                    <m:r>
                      <a:rPr lang="fr-FR" b="1" i="1" dirty="0" smtClean="0">
                        <a:latin typeface="Cambria Math" panose="02040503050406030204" pitchFamily="18" charset="0"/>
                        <a:ea typeface="Cambria Math" panose="02040503050406030204" pitchFamily="18" charset="0"/>
                      </a:rPr>
                      <m:t>×</m:t>
                    </m:r>
                    <m:r>
                      <a:rPr lang="fr-FR" b="1" i="1" dirty="0" err="1" smtClean="0">
                        <a:latin typeface="Cambria Math" panose="02040503050406030204" pitchFamily="18" charset="0"/>
                      </a:rPr>
                      <m:t>𝑵</m:t>
                    </m:r>
                    <m:r>
                      <a:rPr lang="fr-FR" b="1" i="1" dirty="0" smtClean="0">
                        <a:latin typeface="Cambria Math" panose="02040503050406030204" pitchFamily="18" charset="0"/>
                        <a:ea typeface="Cambria Math" panose="02040503050406030204" pitchFamily="18" charset="0"/>
                      </a:rPr>
                      <m:t>×</m:t>
                    </m:r>
                    <m:r>
                      <a:rPr lang="fr-FR" b="1" i="1" dirty="0" smtClean="0">
                        <a:latin typeface="Cambria Math" panose="02040503050406030204" pitchFamily="18" charset="0"/>
                        <a:ea typeface="Cambria Math" panose="02040503050406030204" pitchFamily="18" charset="0"/>
                      </a:rPr>
                      <m:t>𝝋</m:t>
                    </m:r>
                  </m:oMath>
                </a14:m>
                <a:endParaRPr lang="fr-FR" b="1" dirty="0" smtClean="0"/>
              </a:p>
              <a:p>
                <a:pPr>
                  <a:lnSpc>
                    <a:spcPct val="150000"/>
                  </a:lnSpc>
                </a:pPr>
                <a:r>
                  <a:rPr lang="fr-FR" b="1" dirty="0" smtClean="0"/>
                  <a:t>K </a:t>
                </a:r>
                <a:r>
                  <a:rPr lang="fr-FR" dirty="0"/>
                  <a:t>est fonction de permittivité </a:t>
                </a:r>
                <a:r>
                  <a:rPr lang="el-GR" i="0" dirty="0" smtClean="0">
                    <a:latin typeface="+mj-lt"/>
                  </a:rPr>
                  <a:t>μ</a:t>
                </a:r>
                <a:r>
                  <a:rPr lang="fr-FR" i="0" baseline="-25000" dirty="0" smtClean="0">
                    <a:latin typeface="+mj-lt"/>
                  </a:rPr>
                  <a:t>0</a:t>
                </a:r>
                <a:r>
                  <a:rPr lang="fr-FR" i="0" dirty="0" smtClean="0">
                    <a:latin typeface="+mj-lt"/>
                  </a:rPr>
                  <a:t>, </a:t>
                </a:r>
                <a:r>
                  <a:rPr lang="el-GR" i="0" dirty="0" smtClean="0">
                    <a:latin typeface="+mj-lt"/>
                  </a:rPr>
                  <a:t>μ</a:t>
                </a:r>
                <a:r>
                  <a:rPr lang="fr-FR" i="0" baseline="-25000" dirty="0" smtClean="0">
                    <a:latin typeface="+mj-lt"/>
                  </a:rPr>
                  <a:t>R</a:t>
                </a:r>
                <a:r>
                  <a:rPr lang="fr-FR" i="0" dirty="0" smtClean="0">
                    <a:latin typeface="+mj-lt"/>
                  </a:rPr>
                  <a:t>, </a:t>
                </a:r>
                <a:r>
                  <a:rPr lang="fr-FR" dirty="0"/>
                  <a:t>L'espace entre l'inducteur et l'induit </a:t>
                </a:r>
                <a:r>
                  <a:rPr lang="fr-FR" dirty="0" smtClean="0"/>
                  <a:t>… </a:t>
                </a:r>
                <a:endParaRPr lang="fr-FR" b="1" baseline="-25000" dirty="0"/>
              </a:p>
              <a:p>
                <a:pPr marL="285750" indent="-285750">
                  <a:lnSpc>
                    <a:spcPct val="150000"/>
                  </a:lnSpc>
                  <a:buFont typeface="Arial" panose="020B0604020202020204" pitchFamily="34" charset="0"/>
                  <a:buChar char="•"/>
                </a:pPr>
                <a:r>
                  <a:rPr lang="fr-FR" dirty="0" smtClean="0"/>
                  <a:t>Cette </a:t>
                </a:r>
                <a:r>
                  <a:rPr lang="fr-FR" dirty="0"/>
                  <a:t>technologie ne permet pas de délivrer une puissance importante. </a:t>
                </a:r>
                <a:endParaRPr lang="fr-FR" dirty="0" smtClean="0"/>
              </a:p>
              <a:p>
                <a:pPr marL="285750" indent="-285750">
                  <a:lnSpc>
                    <a:spcPct val="150000"/>
                  </a:lnSpc>
                  <a:buFont typeface="Arial" panose="020B0604020202020204" pitchFamily="34" charset="0"/>
                  <a:buChar char="•"/>
                </a:pPr>
                <a:r>
                  <a:rPr lang="fr-FR" dirty="0" smtClean="0"/>
                  <a:t>De </a:t>
                </a:r>
                <a:r>
                  <a:rPr lang="fr-FR" dirty="0"/>
                  <a:t>plus, le flux étant fixe, puisque généré par un aimant permanent, on ne peut pas faire varier E par son intermédiaire.</a:t>
                </a:r>
              </a:p>
              <a:p>
                <a:pPr marL="285750" indent="-285750">
                  <a:lnSpc>
                    <a:spcPct val="150000"/>
                  </a:lnSpc>
                  <a:buFont typeface="Arial" panose="020B0604020202020204" pitchFamily="34" charset="0"/>
                  <a:buChar char="•"/>
                </a:pPr>
                <a:r>
                  <a:rPr lang="fr-FR" dirty="0" smtClean="0"/>
                  <a:t>D'autre </a:t>
                </a:r>
                <a:r>
                  <a:rPr lang="fr-FR" dirty="0"/>
                  <a:t>part, on ne peut pas faire varier n (en tours/s), car l'on veut en général une FEM de fréquence fixe.</a:t>
                </a:r>
              </a:p>
              <a:p>
                <a:pPr marL="285750" indent="-285750">
                  <a:lnSpc>
                    <a:spcPct val="150000"/>
                  </a:lnSpc>
                  <a:buFont typeface="Arial" panose="020B0604020202020204" pitchFamily="34" charset="0"/>
                  <a:buChar char="•"/>
                </a:pPr>
                <a:r>
                  <a:rPr lang="fr-FR" dirty="0" smtClean="0"/>
                  <a:t>Les </a:t>
                </a:r>
                <a:r>
                  <a:rPr lang="fr-FR" dirty="0"/>
                  <a:t>alternateurs à fréquence fixe sont conçus, en aviation, pour une fréquence de 400 Hertz.</a:t>
                </a:r>
              </a:p>
            </p:txBody>
          </p:sp>
        </mc:Choice>
        <mc:Fallback xmlns="">
          <p:sp>
            <p:nvSpPr>
              <p:cNvPr id="5" name="Rectangle 4"/>
              <p:cNvSpPr>
                <a:spLocks noRot="1" noChangeAspect="1" noMove="1" noResize="1" noEditPoints="1" noAdjustHandles="1" noChangeArrowheads="1" noChangeShapeType="1" noTextEdit="1"/>
              </p:cNvSpPr>
              <p:nvPr/>
            </p:nvSpPr>
            <p:spPr>
              <a:xfrm>
                <a:off x="350372" y="933270"/>
                <a:ext cx="7917712" cy="4939814"/>
              </a:xfrm>
              <a:prstGeom prst="rect">
                <a:avLst/>
              </a:prstGeom>
              <a:blipFill>
                <a:blip r:embed="rId2"/>
                <a:stretch>
                  <a:fillRect l="-538" t="-493" r="-615" b="-123"/>
                </a:stretch>
              </a:blipFill>
            </p:spPr>
            <p:txBody>
              <a:bodyPr/>
              <a:lstStyle/>
              <a:p>
                <a:r>
                  <a:rPr lang="fr-FR">
                    <a:noFill/>
                  </a:rPr>
                  <a:t> </a:t>
                </a:r>
              </a:p>
            </p:txBody>
          </p:sp>
        </mc:Fallback>
      </mc:AlternateContent>
      <p:sp>
        <p:nvSpPr>
          <p:cNvPr id="6" name="Rectangle 5"/>
          <p:cNvSpPr/>
          <p:nvPr/>
        </p:nvSpPr>
        <p:spPr>
          <a:xfrm>
            <a:off x="4309228" y="160892"/>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
        <p:nvSpPr>
          <p:cNvPr id="7" name="Rectangle 6"/>
          <p:cNvSpPr/>
          <p:nvPr/>
        </p:nvSpPr>
        <p:spPr>
          <a:xfrm>
            <a:off x="4676956" y="547081"/>
            <a:ext cx="2424959" cy="369332"/>
          </a:xfrm>
          <a:prstGeom prst="rect">
            <a:avLst/>
          </a:prstGeom>
        </p:spPr>
        <p:txBody>
          <a:bodyPr wrap="none">
            <a:spAutoFit/>
          </a:bodyPr>
          <a:lstStyle/>
          <a:p>
            <a:r>
              <a:rPr lang="fr-FR" dirty="0" smtClean="0"/>
              <a:t>Alternateur monophasé</a:t>
            </a:r>
            <a:endParaRPr lang="fr-FR" dirty="0"/>
          </a:p>
        </p:txBody>
      </p:sp>
      <p:pic>
        <p:nvPicPr>
          <p:cNvPr id="8" name="Espace réservé du contenu 7"/>
          <p:cNvPicPr>
            <a:picLocks noGrp="1" noChangeAspect="1"/>
          </p:cNvPicPr>
          <p:nvPr>
            <p:ph idx="1"/>
          </p:nvPr>
        </p:nvPicPr>
        <p:blipFill>
          <a:blip r:embed="rId3"/>
          <a:stretch>
            <a:fillRect/>
          </a:stretch>
        </p:blipFill>
        <p:spPr>
          <a:xfrm>
            <a:off x="8699929" y="2333910"/>
            <a:ext cx="3124384" cy="2174294"/>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242646811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Rectangle 3"/>
              <p:cNvSpPr/>
              <p:nvPr/>
            </p:nvSpPr>
            <p:spPr>
              <a:xfrm>
                <a:off x="316089" y="1387119"/>
                <a:ext cx="6269768"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L'inducteur </a:t>
                </a:r>
                <a:r>
                  <a:rPr lang="fr-FR" dirty="0"/>
                  <a:t>est un ensemble de spires bobinées sur le rotor (une seule spire et pas de rotor représenté pour la clarté). </a:t>
                </a:r>
                <a:endParaRPr lang="fr-FR" dirty="0" smtClean="0"/>
              </a:p>
              <a:p>
                <a:pPr marL="285750" indent="-285750" algn="just">
                  <a:buFont typeface="Arial" panose="020B0604020202020204" pitchFamily="34" charset="0"/>
                  <a:buChar char="•"/>
                </a:pPr>
                <a:r>
                  <a:rPr lang="fr-FR" dirty="0" smtClean="0"/>
                  <a:t>Les </a:t>
                </a:r>
                <a:r>
                  <a:rPr lang="fr-FR" dirty="0"/>
                  <a:t>spires sont parcourues par un courant d'excitation fourni par une source de courant continu.</a:t>
                </a:r>
              </a:p>
              <a:p>
                <a:pPr marL="285750" indent="-285750" algn="just">
                  <a:buFont typeface="Arial" panose="020B0604020202020204" pitchFamily="34" charset="0"/>
                  <a:buChar char="•"/>
                </a:pPr>
                <a:r>
                  <a:rPr lang="fr-FR" dirty="0" smtClean="0"/>
                  <a:t>De </a:t>
                </a:r>
                <a:r>
                  <a:rPr lang="fr-FR" dirty="0"/>
                  <a:t>par la rotation du rotor, les bobinages de l'induit sont soumis à une variation de flux et développent une FEM </a:t>
                </a:r>
                <a:r>
                  <a:rPr lang="fr-FR" dirty="0" smtClean="0"/>
                  <a:t>induite	 </a:t>
                </a:r>
                <a14:m>
                  <m:oMath xmlns:m="http://schemas.openxmlformats.org/officeDocument/2006/math">
                    <m:r>
                      <a:rPr lang="fr-FR" i="1" dirty="0" smtClean="0">
                        <a:latin typeface="Cambria Math" panose="02040503050406030204" pitchFamily="18" charset="0"/>
                      </a:rPr>
                      <m:t>𝐸</m:t>
                    </m:r>
                    <m:r>
                      <a:rPr lang="fr-FR" i="1" dirty="0" smtClean="0">
                        <a:latin typeface="Cambria Math" panose="02040503050406030204" pitchFamily="18" charset="0"/>
                      </a:rPr>
                      <m:t> = </m:t>
                    </m:r>
                    <m:r>
                      <a:rPr lang="fr-FR" i="1" dirty="0" err="1" smtClean="0">
                        <a:latin typeface="Cambria Math" panose="02040503050406030204" pitchFamily="18" charset="0"/>
                      </a:rPr>
                      <m:t>𝐾</m:t>
                    </m:r>
                    <m:r>
                      <a:rPr lang="fr-FR" i="1" dirty="0" smtClean="0">
                        <a:latin typeface="Cambria Math" panose="02040503050406030204" pitchFamily="18" charset="0"/>
                        <a:ea typeface="Cambria Math" panose="02040503050406030204" pitchFamily="18" charset="0"/>
                      </a:rPr>
                      <m:t>×</m:t>
                    </m:r>
                    <m:r>
                      <a:rPr lang="fr-FR" i="1" dirty="0" err="1" smtClean="0">
                        <a:latin typeface="Cambria Math" panose="02040503050406030204" pitchFamily="18" charset="0"/>
                      </a:rPr>
                      <m:t>𝑛</m:t>
                    </m:r>
                    <m:r>
                      <a:rPr lang="fr-FR" i="1" dirty="0" smtClean="0">
                        <a:latin typeface="Cambria Math" panose="02040503050406030204" pitchFamily="18" charset="0"/>
                        <a:ea typeface="Cambria Math" panose="02040503050406030204" pitchFamily="18" charset="0"/>
                      </a:rPr>
                      <m:t>×</m:t>
                    </m:r>
                    <m:r>
                      <a:rPr lang="fr-FR" i="1" dirty="0" err="1" smtClean="0">
                        <a:latin typeface="Cambria Math" panose="02040503050406030204" pitchFamily="18" charset="0"/>
                      </a:rPr>
                      <m:t>𝑁</m:t>
                    </m:r>
                    <m:r>
                      <a:rPr lang="fr-FR" i="1" dirty="0" smtClean="0">
                        <a:latin typeface="Cambria Math" panose="02040503050406030204" pitchFamily="18" charset="0"/>
                        <a:ea typeface="Cambria Math" panose="02040503050406030204" pitchFamily="18" charset="0"/>
                      </a:rPr>
                      <m:t>×</m:t>
                    </m:r>
                    <m:r>
                      <a:rPr lang="el-GR" i="1" dirty="0" smtClean="0">
                        <a:latin typeface="Cambria Math" panose="02040503050406030204" pitchFamily="18" charset="0"/>
                      </a:rPr>
                      <m:t>𝜙</m:t>
                    </m:r>
                  </m:oMath>
                </a14:m>
                <a:r>
                  <a:rPr lang="fr-FR" dirty="0" smtClean="0"/>
                  <a:t>.</a:t>
                </a:r>
                <a:endParaRPr lang="fr-FR" dirty="0"/>
              </a:p>
            </p:txBody>
          </p:sp>
        </mc:Choice>
        <mc:Fallback xmlns="">
          <p:sp>
            <p:nvSpPr>
              <p:cNvPr id="4" name="Rectangle 3"/>
              <p:cNvSpPr>
                <a:spLocks noRot="1" noChangeAspect="1" noMove="1" noResize="1" noEditPoints="1" noAdjustHandles="1" noChangeArrowheads="1" noChangeShapeType="1" noTextEdit="1"/>
              </p:cNvSpPr>
              <p:nvPr/>
            </p:nvSpPr>
            <p:spPr>
              <a:xfrm>
                <a:off x="316089" y="1387119"/>
                <a:ext cx="6269768" cy="2031325"/>
              </a:xfrm>
              <a:prstGeom prst="rect">
                <a:avLst/>
              </a:prstGeom>
              <a:blipFill>
                <a:blip r:embed="rId2"/>
                <a:stretch>
                  <a:fillRect l="-583" t="-1493" r="-680" b="-3582"/>
                </a:stretch>
              </a:blipFill>
            </p:spPr>
            <p:txBody>
              <a:bodyPr/>
              <a:lstStyle/>
              <a:p>
                <a:r>
                  <a:rPr lang="fr-FR">
                    <a:noFill/>
                  </a:rPr>
                  <a:t> </a:t>
                </a:r>
              </a:p>
            </p:txBody>
          </p:sp>
        </mc:Fallback>
      </mc:AlternateContent>
      <p:sp>
        <p:nvSpPr>
          <p:cNvPr id="5" name="Rectangle 4"/>
          <p:cNvSpPr/>
          <p:nvPr/>
        </p:nvSpPr>
        <p:spPr>
          <a:xfrm>
            <a:off x="4309228" y="160892"/>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
        <p:nvSpPr>
          <p:cNvPr id="6" name="Rectangle 5"/>
          <p:cNvSpPr/>
          <p:nvPr/>
        </p:nvSpPr>
        <p:spPr>
          <a:xfrm>
            <a:off x="4478441" y="527302"/>
            <a:ext cx="2983189" cy="369332"/>
          </a:xfrm>
          <a:prstGeom prst="rect">
            <a:avLst/>
          </a:prstGeom>
        </p:spPr>
        <p:txBody>
          <a:bodyPr wrap="none">
            <a:spAutoFit/>
          </a:bodyPr>
          <a:lstStyle/>
          <a:p>
            <a:r>
              <a:rPr lang="fr-FR" dirty="0" smtClean="0"/>
              <a:t>Alternateur </a:t>
            </a:r>
            <a:r>
              <a:rPr lang="fr-FR" dirty="0"/>
              <a:t>à bagues et balais</a:t>
            </a:r>
          </a:p>
        </p:txBody>
      </p:sp>
      <p:pic>
        <p:nvPicPr>
          <p:cNvPr id="8" name="Espace réservé du contenu 7"/>
          <p:cNvPicPr>
            <a:picLocks noGrp="1" noChangeAspect="1"/>
          </p:cNvPicPr>
          <p:nvPr>
            <p:ph idx="1"/>
          </p:nvPr>
        </p:nvPicPr>
        <p:blipFill>
          <a:blip r:embed="rId3"/>
          <a:stretch>
            <a:fillRect/>
          </a:stretch>
        </p:blipFill>
        <p:spPr>
          <a:xfrm>
            <a:off x="6796611" y="1098650"/>
            <a:ext cx="5232240" cy="2798436"/>
          </a:xfrm>
          <a:prstGeom prst="rect">
            <a:avLst/>
          </a:prstGeom>
        </p:spPr>
        <p:style>
          <a:lnRef idx="2">
            <a:schemeClr val="accent2"/>
          </a:lnRef>
          <a:fillRef idx="1">
            <a:schemeClr val="lt1"/>
          </a:fillRef>
          <a:effectRef idx="0">
            <a:schemeClr val="accent2"/>
          </a:effectRef>
          <a:fontRef idx="minor">
            <a:schemeClr val="dk1"/>
          </a:fontRef>
        </p:style>
      </p:pic>
      <p:sp>
        <p:nvSpPr>
          <p:cNvPr id="9" name="Rectangle 8"/>
          <p:cNvSpPr/>
          <p:nvPr/>
        </p:nvSpPr>
        <p:spPr>
          <a:xfrm>
            <a:off x="152401" y="3908929"/>
            <a:ext cx="11876450" cy="286232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Nous pouvons maintenant faire varier I</a:t>
            </a:r>
            <a:r>
              <a:rPr lang="fr-FR" baseline="-25000" dirty="0"/>
              <a:t>EX</a:t>
            </a:r>
            <a:r>
              <a:rPr lang="fr-FR" dirty="0"/>
              <a:t>, donc le flux inducteur, en jouant sur R</a:t>
            </a:r>
            <a:r>
              <a:rPr lang="fr-FR" baseline="-25000" dirty="0"/>
              <a:t>EX</a:t>
            </a:r>
            <a:r>
              <a:rPr lang="fr-FR" dirty="0"/>
              <a:t> placée dans le circuit, et ainsi obtenir un flux réglable afin d'obtenir la FEM E souhaitée.</a:t>
            </a:r>
          </a:p>
          <a:p>
            <a:pPr marL="285750" indent="-285750" algn="just">
              <a:buFont typeface="Arial" panose="020B0604020202020204" pitchFamily="34" charset="0"/>
              <a:buChar char="•"/>
            </a:pPr>
            <a:r>
              <a:rPr lang="fr-FR" dirty="0" smtClean="0"/>
              <a:t>Le </a:t>
            </a:r>
            <a:r>
              <a:rPr lang="fr-FR" dirty="0"/>
              <a:t>courant I</a:t>
            </a:r>
            <a:r>
              <a:rPr lang="fr-FR" baseline="-25000" dirty="0"/>
              <a:t>EX</a:t>
            </a:r>
            <a:r>
              <a:rPr lang="fr-FR" dirty="0"/>
              <a:t> est de faible valeur et son passage par l'ensemble bagues et balais (contacts </a:t>
            </a:r>
            <a:r>
              <a:rPr lang="fr-FR" dirty="0" err="1"/>
              <a:t>frottants</a:t>
            </a:r>
            <a:r>
              <a:rPr lang="fr-FR" dirty="0"/>
              <a:t>) pose moins de problème.</a:t>
            </a:r>
          </a:p>
          <a:p>
            <a:pPr marL="285750" indent="-285750" algn="just">
              <a:buFont typeface="Arial" panose="020B0604020202020204" pitchFamily="34" charset="0"/>
              <a:buChar char="•"/>
            </a:pPr>
            <a:r>
              <a:rPr lang="fr-FR" dirty="0" smtClean="0"/>
              <a:t>Le </a:t>
            </a:r>
            <a:r>
              <a:rPr lang="fr-FR" dirty="0"/>
              <a:t>courant de ligne I</a:t>
            </a:r>
            <a:r>
              <a:rPr lang="fr-FR" baseline="-25000" dirty="0"/>
              <a:t>L</a:t>
            </a:r>
            <a:r>
              <a:rPr lang="fr-FR" dirty="0"/>
              <a:t> de forte valeur passe par des connections fixes.</a:t>
            </a:r>
          </a:p>
          <a:p>
            <a:pPr marL="285750" indent="-285750" algn="just">
              <a:buFont typeface="Arial" panose="020B0604020202020204" pitchFamily="34" charset="0"/>
              <a:buChar char="•"/>
            </a:pPr>
            <a:r>
              <a:rPr lang="fr-FR" dirty="0" smtClean="0"/>
              <a:t>La </a:t>
            </a:r>
            <a:r>
              <a:rPr lang="fr-FR" dirty="0"/>
              <a:t>fréquence de la FEM E obtenue dépend de la vitesse de rotation de l'inducteur.</a:t>
            </a:r>
          </a:p>
          <a:p>
            <a:pPr marL="285750" indent="-285750" algn="just">
              <a:buFont typeface="Arial" panose="020B0604020202020204" pitchFamily="34" charset="0"/>
              <a:buChar char="•"/>
            </a:pPr>
            <a:r>
              <a:rPr lang="fr-FR" dirty="0" smtClean="0"/>
              <a:t>Dans </a:t>
            </a:r>
            <a:r>
              <a:rPr lang="fr-FR" dirty="0"/>
              <a:t>notre exemple, l'inducteur est constitué d'un seul enroulement et il présente donc, comme un aimant, un seul pôle nord et un seul pôle sud (une paire de pôles</a:t>
            </a:r>
            <a:r>
              <a:rPr lang="fr-FR" dirty="0" smtClean="0"/>
              <a:t>).</a:t>
            </a:r>
          </a:p>
          <a:p>
            <a:pPr marL="285750" indent="-285750" algn="just">
              <a:buFont typeface="Arial" panose="020B0604020202020204" pitchFamily="34" charset="0"/>
              <a:buChar char="•"/>
            </a:pPr>
            <a:r>
              <a:rPr lang="fr-FR" dirty="0"/>
              <a:t>Dans notre exemple, l'inducteur est constitué d'un seul enroulement et il présente donc, comme un aimant, un seul pôle nord et un seul pôle sud (une paire de pôles</a:t>
            </a:r>
            <a:r>
              <a:rPr lang="fr-FR" dirty="0" smtClean="0"/>
              <a:t>).</a:t>
            </a:r>
            <a:endParaRPr lang="fr-FR" dirty="0"/>
          </a:p>
        </p:txBody>
      </p:sp>
    </p:spTree>
    <p:extLst>
      <p:ext uri="{BB962C8B-B14F-4D97-AF65-F5344CB8AC3E}">
        <p14:creationId xmlns:p14="http://schemas.microsoft.com/office/powerpoint/2010/main" val="21156083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477000" y="2398075"/>
            <a:ext cx="5450708" cy="2421120"/>
          </a:xfrm>
          <a:prstGeom prst="rect">
            <a:avLst/>
          </a:prstGeom>
        </p:spPr>
      </p:pic>
      <p:sp>
        <p:nvSpPr>
          <p:cNvPr id="5" name="Rectangle 4"/>
          <p:cNvSpPr/>
          <p:nvPr/>
        </p:nvSpPr>
        <p:spPr>
          <a:xfrm>
            <a:off x="152400" y="2262415"/>
            <a:ext cx="6096000" cy="1477328"/>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buFont typeface="Arial" panose="020B0604020202020204" pitchFamily="34" charset="0"/>
              <a:buChar char="•"/>
            </a:pPr>
            <a:r>
              <a:rPr lang="fr-FR" dirty="0"/>
              <a:t>Afin d'augmenter la fréquence F de la FEM obtenue sans augmenter n (t/s), le rotor présente souvent plusieurs paires de pôles. </a:t>
            </a:r>
            <a:endParaRPr lang="fr-FR" dirty="0" smtClean="0"/>
          </a:p>
          <a:p>
            <a:pPr marL="285750" indent="-285750" algn="just">
              <a:buFont typeface="Arial" panose="020B0604020202020204" pitchFamily="34" charset="0"/>
              <a:buChar char="•"/>
            </a:pPr>
            <a:r>
              <a:rPr lang="fr-FR" dirty="0" smtClean="0"/>
              <a:t>Ainsi</a:t>
            </a:r>
            <a:r>
              <a:rPr lang="fr-FR" dirty="0"/>
              <a:t>, pour une même vitesse de rotation, l'alternance nord-sud est plus fréquente, et donc la fréquence plus élevée.</a:t>
            </a:r>
          </a:p>
        </p:txBody>
      </p:sp>
      <p:sp>
        <p:nvSpPr>
          <p:cNvPr id="6" name="Rectangle 5"/>
          <p:cNvSpPr/>
          <p:nvPr/>
        </p:nvSpPr>
        <p:spPr>
          <a:xfrm>
            <a:off x="152400" y="4219031"/>
            <a:ext cx="6096000" cy="1200329"/>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dirty="0"/>
              <a:t>La fréquence dépend donc de la vitesse de rotation et du nombre de paires de </a:t>
            </a:r>
            <a:r>
              <a:rPr lang="fr-FR" dirty="0" smtClean="0"/>
              <a:t>pôles: </a:t>
            </a:r>
          </a:p>
          <a:p>
            <a:pPr algn="ctr"/>
            <a:r>
              <a:rPr lang="fr-FR" dirty="0" smtClean="0"/>
              <a:t> </a:t>
            </a:r>
            <a:r>
              <a:rPr lang="fr-FR" b="1" i="1" dirty="0" smtClean="0"/>
              <a:t>F </a:t>
            </a:r>
            <a:r>
              <a:rPr lang="fr-FR" b="1" i="1" dirty="0"/>
              <a:t>= p x </a:t>
            </a:r>
            <a:r>
              <a:rPr lang="fr-FR" b="1" i="1" dirty="0" smtClean="0"/>
              <a:t>n    </a:t>
            </a:r>
          </a:p>
          <a:p>
            <a:r>
              <a:rPr lang="fr-FR" dirty="0" smtClean="0"/>
              <a:t>Avec </a:t>
            </a:r>
            <a:r>
              <a:rPr lang="fr-FR" dirty="0"/>
              <a:t>n en </a:t>
            </a:r>
            <a:r>
              <a:rPr lang="fr-FR" dirty="0" smtClean="0"/>
              <a:t>t/s et p le </a:t>
            </a:r>
            <a:r>
              <a:rPr lang="fr-FR" dirty="0"/>
              <a:t>nombre de </a:t>
            </a:r>
            <a:r>
              <a:rPr lang="fr-FR" b="1" dirty="0"/>
              <a:t>paires</a:t>
            </a:r>
            <a:r>
              <a:rPr lang="fr-FR" dirty="0"/>
              <a:t> de </a:t>
            </a:r>
            <a:r>
              <a:rPr lang="fr-FR" dirty="0" smtClean="0"/>
              <a:t>pôles</a:t>
            </a:r>
          </a:p>
        </p:txBody>
      </p:sp>
      <p:sp>
        <p:nvSpPr>
          <p:cNvPr id="7" name="Rectangle 6"/>
          <p:cNvSpPr/>
          <p:nvPr/>
        </p:nvSpPr>
        <p:spPr>
          <a:xfrm>
            <a:off x="4309228" y="160892"/>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
        <p:nvSpPr>
          <p:cNvPr id="8" name="Rectangle 7"/>
          <p:cNvSpPr/>
          <p:nvPr/>
        </p:nvSpPr>
        <p:spPr>
          <a:xfrm>
            <a:off x="4478441" y="527302"/>
            <a:ext cx="2983189" cy="369332"/>
          </a:xfrm>
          <a:prstGeom prst="rect">
            <a:avLst/>
          </a:prstGeom>
        </p:spPr>
        <p:txBody>
          <a:bodyPr wrap="none">
            <a:spAutoFit/>
          </a:bodyPr>
          <a:lstStyle/>
          <a:p>
            <a:r>
              <a:rPr lang="fr-FR" dirty="0" smtClean="0"/>
              <a:t>Alternateur </a:t>
            </a:r>
            <a:r>
              <a:rPr lang="fr-FR" dirty="0"/>
              <a:t>à bagues et balais</a:t>
            </a:r>
          </a:p>
        </p:txBody>
      </p:sp>
    </p:spTree>
    <p:extLst>
      <p:ext uri="{BB962C8B-B14F-4D97-AF65-F5344CB8AC3E}">
        <p14:creationId xmlns:p14="http://schemas.microsoft.com/office/powerpoint/2010/main" val="39816311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7296998" y="2137361"/>
            <a:ext cx="4406002" cy="2802774"/>
          </a:xfrm>
          <a:prstGeom prst="rect">
            <a:avLst/>
          </a:prstGeom>
        </p:spPr>
        <p:style>
          <a:lnRef idx="2">
            <a:schemeClr val="accent2"/>
          </a:lnRef>
          <a:fillRef idx="1">
            <a:schemeClr val="lt1"/>
          </a:fillRef>
          <a:effectRef idx="0">
            <a:schemeClr val="accent2"/>
          </a:effectRef>
          <a:fontRef idx="minor">
            <a:schemeClr val="dk1"/>
          </a:fontRef>
        </p:style>
      </p:pic>
      <p:pic>
        <p:nvPicPr>
          <p:cNvPr id="5" name="Image 4"/>
          <p:cNvPicPr>
            <a:picLocks noChangeAspect="1"/>
          </p:cNvPicPr>
          <p:nvPr/>
        </p:nvPicPr>
        <p:blipFill>
          <a:blip r:embed="rId3"/>
          <a:stretch>
            <a:fillRect/>
          </a:stretch>
        </p:blipFill>
        <p:spPr>
          <a:xfrm>
            <a:off x="7213800" y="5139907"/>
            <a:ext cx="4489200" cy="411280"/>
          </a:xfrm>
          <a:prstGeom prst="rect">
            <a:avLst/>
          </a:prstGeom>
        </p:spPr>
      </p:pic>
      <p:sp>
        <p:nvSpPr>
          <p:cNvPr id="6" name="Rectangle 5"/>
          <p:cNvSpPr/>
          <p:nvPr/>
        </p:nvSpPr>
        <p:spPr>
          <a:xfrm>
            <a:off x="138545" y="1759020"/>
            <a:ext cx="6909000"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Inducteur </a:t>
            </a:r>
          </a:p>
          <a:p>
            <a:pPr marL="285750" indent="-285750">
              <a:buFont typeface="Arial" panose="020B0604020202020204" pitchFamily="34" charset="0"/>
              <a:buChar char="•"/>
            </a:pPr>
            <a:r>
              <a:rPr lang="fr-FR" dirty="0" smtClean="0"/>
              <a:t>Il faut créer le champ magnétique</a:t>
            </a:r>
          </a:p>
          <a:p>
            <a:pPr marL="742950" lvl="1" indent="-285750">
              <a:buFont typeface="Courier New" panose="02070309020205020404" pitchFamily="49" charset="0"/>
              <a:buChar char="o"/>
            </a:pPr>
            <a:r>
              <a:rPr lang="fr-FR" dirty="0" smtClean="0"/>
              <a:t>avec un aimant permanent et </a:t>
            </a:r>
          </a:p>
          <a:p>
            <a:pPr marL="742950" lvl="1" indent="-285750">
              <a:buFont typeface="Courier New" panose="02070309020205020404" pitchFamily="49" charset="0"/>
              <a:buChar char="o"/>
            </a:pPr>
            <a:r>
              <a:rPr lang="fr-FR" dirty="0" smtClean="0"/>
              <a:t>à l'aide d'une bobine (fil enroulé autour d'un noyau magnétique).</a:t>
            </a:r>
          </a:p>
          <a:p>
            <a:pPr marL="285750" indent="-285750">
              <a:buFont typeface="Arial" panose="020B0604020202020204" pitchFamily="34" charset="0"/>
              <a:buChar char="•"/>
            </a:pPr>
            <a:r>
              <a:rPr lang="fr-FR" dirty="0" smtClean="0"/>
              <a:t>Le champ créé, que nous appellerons champ d'excitation est la somme:</a:t>
            </a:r>
          </a:p>
          <a:p>
            <a:pPr marL="742950" lvl="1" indent="-285750">
              <a:buFont typeface="Courier New" panose="02070309020205020404" pitchFamily="49" charset="0"/>
              <a:buChar char="o"/>
            </a:pPr>
            <a:r>
              <a:rPr lang="fr-FR" dirty="0" smtClean="0"/>
              <a:t>du champ permanent (rémanent) et du noyau métallique et </a:t>
            </a:r>
          </a:p>
          <a:p>
            <a:pPr marL="742950" lvl="1" indent="-285750">
              <a:buFont typeface="Courier New" panose="02070309020205020404" pitchFamily="49" charset="0"/>
              <a:buChar char="o"/>
            </a:pPr>
            <a:r>
              <a:rPr lang="fr-FR" dirty="0" smtClean="0"/>
              <a:t>du champ créé par la bobine.</a:t>
            </a:r>
          </a:p>
          <a:p>
            <a:pPr marL="285750" indent="-285750">
              <a:buFont typeface="Arial" panose="020B0604020202020204" pitchFamily="34" charset="0"/>
              <a:buChar char="•"/>
            </a:pPr>
            <a:r>
              <a:rPr lang="el-GR" dirty="0" smtClean="0"/>
              <a:t>ϕ</a:t>
            </a:r>
            <a:r>
              <a:rPr lang="fr-FR" dirty="0" smtClean="0"/>
              <a:t> pour une bobine (solénoïde) constituée de N spires </a:t>
            </a:r>
            <a:r>
              <a:rPr lang="el-GR" dirty="0" smtClean="0"/>
              <a:t>ϕ</a:t>
            </a:r>
            <a:r>
              <a:rPr lang="fr-FR" dirty="0" smtClean="0"/>
              <a:t> = k x I</a:t>
            </a:r>
          </a:p>
          <a:p>
            <a:r>
              <a:rPr lang="fr-FR" dirty="0" smtClean="0"/>
              <a:t>le flux est uniquement fonction de I.</a:t>
            </a:r>
          </a:p>
        </p:txBody>
      </p:sp>
      <p:sp>
        <p:nvSpPr>
          <p:cNvPr id="7" name="Rectangle 6"/>
          <p:cNvSpPr/>
          <p:nvPr/>
        </p:nvSpPr>
        <p:spPr>
          <a:xfrm>
            <a:off x="4746534" y="59375"/>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
        <p:nvSpPr>
          <p:cNvPr id="8" name="Rectangle 7"/>
          <p:cNvSpPr/>
          <p:nvPr/>
        </p:nvSpPr>
        <p:spPr>
          <a:xfrm>
            <a:off x="5591316" y="410055"/>
            <a:ext cx="1380058" cy="369332"/>
          </a:xfrm>
          <a:prstGeom prst="rect">
            <a:avLst/>
          </a:prstGeom>
        </p:spPr>
        <p:txBody>
          <a:bodyPr wrap="none">
            <a:spAutoFit/>
          </a:bodyPr>
          <a:lstStyle/>
          <a:p>
            <a:r>
              <a:rPr lang="fr-FR" dirty="0" smtClean="0"/>
              <a:t>Génératrices</a:t>
            </a:r>
          </a:p>
        </p:txBody>
      </p:sp>
    </p:spTree>
    <p:extLst>
      <p:ext uri="{BB962C8B-B14F-4D97-AF65-F5344CB8AC3E}">
        <p14:creationId xmlns:p14="http://schemas.microsoft.com/office/powerpoint/2010/main" val="20099815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rotWithShape="1">
          <a:blip r:embed="rId2"/>
          <a:srcRect b="17543"/>
          <a:stretch/>
        </p:blipFill>
        <p:spPr>
          <a:xfrm>
            <a:off x="2211718" y="4179571"/>
            <a:ext cx="7616161" cy="2085957"/>
          </a:xfrm>
          <a:prstGeom prst="rect">
            <a:avLst/>
          </a:prstGeom>
        </p:spPr>
      </p:pic>
      <p:sp>
        <p:nvSpPr>
          <p:cNvPr id="4" name="Rectangle 3"/>
          <p:cNvSpPr/>
          <p:nvPr/>
        </p:nvSpPr>
        <p:spPr>
          <a:xfrm>
            <a:off x="185056" y="1690688"/>
            <a:ext cx="11669486"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Afin d'obtenir un stator à plusieurs paires de pôles, deux technologies existent </a:t>
            </a:r>
          </a:p>
          <a:p>
            <a:endParaRPr lang="fr-FR" dirty="0"/>
          </a:p>
          <a:p>
            <a:r>
              <a:rPr lang="fr-FR" dirty="0"/>
              <a:t>le rotor à pôles saillants, facile de construction, mais présentant éventuellement un balourd ; il n'est retenu que pour les alternateurs de petite et moyenne puissance ;</a:t>
            </a:r>
          </a:p>
          <a:p>
            <a:endParaRPr lang="fr-FR" dirty="0"/>
          </a:p>
          <a:p>
            <a:r>
              <a:rPr lang="fr-FR" dirty="0"/>
              <a:t>le rotor à pôles lisses, utilisé sur les machines de plus forte puissance tournant à vitesse élevée ; les conducteurs sont noyés dans des encoches.</a:t>
            </a:r>
          </a:p>
        </p:txBody>
      </p:sp>
      <p:sp>
        <p:nvSpPr>
          <p:cNvPr id="8" name="Rectangle 7"/>
          <p:cNvSpPr/>
          <p:nvPr/>
        </p:nvSpPr>
        <p:spPr>
          <a:xfrm>
            <a:off x="2291443" y="6279606"/>
            <a:ext cx="7609114" cy="338554"/>
          </a:xfrm>
          <a:prstGeom prst="rect">
            <a:avLst/>
          </a:prstGeom>
        </p:spPr>
        <p:txBody>
          <a:bodyPr wrap="square">
            <a:spAutoFit/>
          </a:bodyPr>
          <a:lstStyle/>
          <a:p>
            <a:r>
              <a:rPr lang="fr-FR" sz="1600" dirty="0"/>
              <a:t>Rotor </a:t>
            </a:r>
            <a:r>
              <a:rPr lang="fr-FR" sz="1600" dirty="0" err="1"/>
              <a:t>tétrapolaire</a:t>
            </a:r>
            <a:r>
              <a:rPr lang="fr-FR" sz="1600" dirty="0"/>
              <a:t> à pôles saillants (à gauche) et rotor </a:t>
            </a:r>
            <a:r>
              <a:rPr lang="fr-FR" sz="1600" dirty="0" err="1"/>
              <a:t>hexapolaire</a:t>
            </a:r>
            <a:r>
              <a:rPr lang="fr-FR" sz="1600" dirty="0"/>
              <a:t> à pôles lisses (à droite).</a:t>
            </a:r>
          </a:p>
        </p:txBody>
      </p:sp>
      <p:sp>
        <p:nvSpPr>
          <p:cNvPr id="9" name="Rectangle 8"/>
          <p:cNvSpPr/>
          <p:nvPr/>
        </p:nvSpPr>
        <p:spPr>
          <a:xfrm>
            <a:off x="4309228" y="160892"/>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
        <p:nvSpPr>
          <p:cNvPr id="10" name="Rectangle 9"/>
          <p:cNvSpPr/>
          <p:nvPr/>
        </p:nvSpPr>
        <p:spPr>
          <a:xfrm>
            <a:off x="4478441" y="527302"/>
            <a:ext cx="2983189" cy="369332"/>
          </a:xfrm>
          <a:prstGeom prst="rect">
            <a:avLst/>
          </a:prstGeom>
        </p:spPr>
        <p:txBody>
          <a:bodyPr wrap="none">
            <a:spAutoFit/>
          </a:bodyPr>
          <a:lstStyle/>
          <a:p>
            <a:r>
              <a:rPr lang="fr-FR" dirty="0" smtClean="0"/>
              <a:t>Alternateur </a:t>
            </a:r>
            <a:r>
              <a:rPr lang="fr-FR" dirty="0"/>
              <a:t>à bagues et balais</a:t>
            </a:r>
          </a:p>
        </p:txBody>
      </p:sp>
    </p:spTree>
    <p:extLst>
      <p:ext uri="{BB962C8B-B14F-4D97-AF65-F5344CB8AC3E}">
        <p14:creationId xmlns:p14="http://schemas.microsoft.com/office/powerpoint/2010/main" val="32911810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rotWithShape="1">
          <a:blip r:embed="rId2"/>
          <a:srcRect l="32428"/>
          <a:stretch/>
        </p:blipFill>
        <p:spPr>
          <a:xfrm>
            <a:off x="8102541" y="1306286"/>
            <a:ext cx="3952897" cy="1757106"/>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320348" y="1335284"/>
            <a:ext cx="7424059"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a:t>Les alternateurs à bagues et balais existent sur les avions relativement petits et peu gourmands en énergie. </a:t>
            </a:r>
            <a:endParaRPr lang="fr-FR" dirty="0" smtClean="0"/>
          </a:p>
          <a:p>
            <a:pPr marL="285750" indent="-285750" algn="just">
              <a:lnSpc>
                <a:spcPct val="150000"/>
              </a:lnSpc>
              <a:buFont typeface="Arial" panose="020B0604020202020204" pitchFamily="34" charset="0"/>
              <a:buChar char="•"/>
            </a:pPr>
            <a:r>
              <a:rPr lang="fr-FR" dirty="0" smtClean="0"/>
              <a:t>Ils </a:t>
            </a:r>
            <a:r>
              <a:rPr lang="fr-FR" dirty="0"/>
              <a:t>sont entraînés par le moteur sans régulation de vitesse.</a:t>
            </a:r>
          </a:p>
          <a:p>
            <a:pPr marL="285750" indent="-285750" algn="just">
              <a:lnSpc>
                <a:spcPct val="150000"/>
              </a:lnSpc>
              <a:buFont typeface="Arial" panose="020B0604020202020204" pitchFamily="34" charset="0"/>
              <a:buChar char="•"/>
            </a:pPr>
            <a:r>
              <a:rPr lang="fr-FR" dirty="0" smtClean="0"/>
              <a:t>Ils </a:t>
            </a:r>
            <a:r>
              <a:rPr lang="fr-FR" dirty="0"/>
              <a:t>délivrent donc une FEM de fréquence variable ; </a:t>
            </a:r>
            <a:endParaRPr lang="fr-FR" dirty="0" smtClean="0"/>
          </a:p>
          <a:p>
            <a:pPr marL="285750" indent="-285750" algn="just">
              <a:lnSpc>
                <a:spcPct val="150000"/>
              </a:lnSpc>
              <a:buFont typeface="Arial" panose="020B0604020202020204" pitchFamily="34" charset="0"/>
              <a:buChar char="•"/>
            </a:pPr>
            <a:r>
              <a:rPr lang="fr-FR" dirty="0" smtClean="0"/>
              <a:t>on </a:t>
            </a:r>
            <a:r>
              <a:rPr lang="fr-FR" dirty="0"/>
              <a:t>les appelle alternateurs </a:t>
            </a:r>
            <a:r>
              <a:rPr lang="fr-FR" dirty="0" smtClean="0"/>
              <a:t>VFG (variable </a:t>
            </a:r>
            <a:r>
              <a:rPr lang="fr-FR" dirty="0" err="1"/>
              <a:t>frequency</a:t>
            </a:r>
            <a:r>
              <a:rPr lang="fr-FR" dirty="0"/>
              <a:t> </a:t>
            </a:r>
            <a:r>
              <a:rPr lang="fr-FR" dirty="0" err="1"/>
              <a:t>generator</a:t>
            </a:r>
            <a:r>
              <a:rPr lang="fr-FR" dirty="0" smtClean="0"/>
              <a:t>).</a:t>
            </a:r>
          </a:p>
          <a:p>
            <a:pPr marL="285750" indent="-285750" algn="just">
              <a:lnSpc>
                <a:spcPct val="150000"/>
              </a:lnSpc>
              <a:buFont typeface="Arial" panose="020B0604020202020204" pitchFamily="34" charset="0"/>
              <a:buChar char="•"/>
            </a:pPr>
            <a:r>
              <a:rPr lang="fr-FR" dirty="0" smtClean="0"/>
              <a:t>Ils </a:t>
            </a:r>
            <a:r>
              <a:rPr lang="fr-FR" dirty="0"/>
              <a:t>sont refroidis par une ventilation dynamique (prise d'air à l'extérieur - RAM).</a:t>
            </a:r>
          </a:p>
          <a:p>
            <a:pPr marL="285750" indent="-285750" algn="just">
              <a:lnSpc>
                <a:spcPct val="150000"/>
              </a:lnSpc>
              <a:buFont typeface="Arial" panose="020B0604020202020204" pitchFamily="34" charset="0"/>
              <a:buChar char="•"/>
            </a:pPr>
            <a:r>
              <a:rPr lang="fr-FR" dirty="0" smtClean="0"/>
              <a:t>cet </a:t>
            </a:r>
            <a:r>
              <a:rPr lang="fr-FR" dirty="0"/>
              <a:t>alternateur nécessite une source continue pour son excitation.</a:t>
            </a:r>
          </a:p>
        </p:txBody>
      </p:sp>
      <p:pic>
        <p:nvPicPr>
          <p:cNvPr id="6" name="Espace réservé du contenu 4"/>
          <p:cNvPicPr>
            <a:picLocks noChangeAspect="1"/>
          </p:cNvPicPr>
          <p:nvPr/>
        </p:nvPicPr>
        <p:blipFill rotWithShape="1">
          <a:blip r:embed="rId2"/>
          <a:srcRect r="66479"/>
          <a:stretch/>
        </p:blipFill>
        <p:spPr>
          <a:xfrm>
            <a:off x="8102541" y="3275995"/>
            <a:ext cx="2363382" cy="1684763"/>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4309228" y="160892"/>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
        <p:nvSpPr>
          <p:cNvPr id="8" name="Rectangle 7"/>
          <p:cNvSpPr/>
          <p:nvPr/>
        </p:nvSpPr>
        <p:spPr>
          <a:xfrm>
            <a:off x="4478441" y="527302"/>
            <a:ext cx="2983189" cy="369332"/>
          </a:xfrm>
          <a:prstGeom prst="rect">
            <a:avLst/>
          </a:prstGeom>
        </p:spPr>
        <p:txBody>
          <a:bodyPr wrap="none">
            <a:spAutoFit/>
          </a:bodyPr>
          <a:lstStyle/>
          <a:p>
            <a:r>
              <a:rPr lang="fr-FR" dirty="0" smtClean="0"/>
              <a:t>Alternateur </a:t>
            </a:r>
            <a:r>
              <a:rPr lang="fr-FR" dirty="0"/>
              <a:t>à bagues et balais</a:t>
            </a:r>
          </a:p>
        </p:txBody>
      </p:sp>
      <p:sp>
        <p:nvSpPr>
          <p:cNvPr id="9" name="Rectangle 8"/>
          <p:cNvSpPr/>
          <p:nvPr/>
        </p:nvSpPr>
        <p:spPr>
          <a:xfrm>
            <a:off x="359227" y="5712579"/>
            <a:ext cx="11707387"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Les avions de ligne sont équipés d'alternateurs plus puissants et de technologie différente bagues ni balais ; </a:t>
            </a:r>
            <a:r>
              <a:rPr lang="fr-FR" dirty="0" smtClean="0"/>
              <a:t>«</a:t>
            </a:r>
            <a:r>
              <a:rPr lang="fr-FR" dirty="0" err="1" smtClean="0"/>
              <a:t>brushless</a:t>
            </a:r>
            <a:r>
              <a:rPr lang="fr-FR" dirty="0" smtClean="0"/>
              <a:t>»</a:t>
            </a:r>
            <a:endParaRPr lang="fr-FR" dirty="0"/>
          </a:p>
        </p:txBody>
      </p:sp>
    </p:spTree>
    <p:extLst>
      <p:ext uri="{BB962C8B-B14F-4D97-AF65-F5344CB8AC3E}">
        <p14:creationId xmlns:p14="http://schemas.microsoft.com/office/powerpoint/2010/main" val="116340898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0999" y="1310621"/>
            <a:ext cx="6596743"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L'alternateur </a:t>
            </a:r>
            <a:r>
              <a:rPr lang="fr-FR" dirty="0"/>
              <a:t>décrit précédemment délivre une tension monophasée. </a:t>
            </a:r>
            <a:endParaRPr lang="fr-FR" dirty="0" smtClean="0"/>
          </a:p>
          <a:p>
            <a:pPr marL="285750" indent="-285750" algn="just">
              <a:lnSpc>
                <a:spcPct val="150000"/>
              </a:lnSpc>
              <a:buFont typeface="Arial" panose="020B0604020202020204" pitchFamily="34" charset="0"/>
              <a:buChar char="•"/>
            </a:pPr>
            <a:r>
              <a:rPr lang="fr-FR" dirty="0" smtClean="0"/>
              <a:t>Afin </a:t>
            </a:r>
            <a:r>
              <a:rPr lang="fr-FR" dirty="0"/>
              <a:t>d'obtenir une tension triphasée, nous conserverons le même système inducteur, mais le stator sera différent.</a:t>
            </a:r>
          </a:p>
          <a:p>
            <a:pPr marL="285750" indent="-285750" algn="just">
              <a:lnSpc>
                <a:spcPct val="150000"/>
              </a:lnSpc>
              <a:buFont typeface="Arial" panose="020B0604020202020204" pitchFamily="34" charset="0"/>
              <a:buChar char="•"/>
            </a:pPr>
            <a:r>
              <a:rPr lang="fr-FR" dirty="0" smtClean="0"/>
              <a:t>Le </a:t>
            </a:r>
            <a:r>
              <a:rPr lang="fr-FR" dirty="0"/>
              <a:t>stator est composé de trois ensembles de bobinages décalés de 120°.</a:t>
            </a:r>
          </a:p>
          <a:p>
            <a:pPr marL="285750" indent="-285750" algn="just">
              <a:lnSpc>
                <a:spcPct val="150000"/>
              </a:lnSpc>
              <a:buFont typeface="Arial" panose="020B0604020202020204" pitchFamily="34" charset="0"/>
              <a:buChar char="•"/>
            </a:pPr>
            <a:r>
              <a:rPr lang="fr-FR" dirty="0" smtClean="0"/>
              <a:t>Ainsi</a:t>
            </a:r>
            <a:r>
              <a:rPr lang="fr-FR" dirty="0"/>
              <a:t>, ce que nous avons développé juste avant concernant l'obtention d'une FEM </a:t>
            </a:r>
            <a:r>
              <a:rPr lang="fr-FR" dirty="0" smtClean="0"/>
              <a:t>pour </a:t>
            </a:r>
            <a:r>
              <a:rPr lang="fr-FR" dirty="0"/>
              <a:t>un bobinage </a:t>
            </a:r>
            <a:r>
              <a:rPr lang="fr-FR" dirty="0" err="1"/>
              <a:t>statorique</a:t>
            </a:r>
            <a:r>
              <a:rPr lang="fr-FR" dirty="0"/>
              <a:t> </a:t>
            </a:r>
            <a:r>
              <a:rPr lang="fr-FR" dirty="0" smtClean="0"/>
              <a:t>il se </a:t>
            </a:r>
            <a:r>
              <a:rPr lang="fr-FR" dirty="0"/>
              <a:t>produira dans les trois </a:t>
            </a:r>
            <a:r>
              <a:rPr lang="fr-FR" dirty="0" smtClean="0"/>
              <a:t>ensembles une FEM alternative</a:t>
            </a:r>
          </a:p>
          <a:p>
            <a:pPr marL="285750" indent="-285750" algn="just">
              <a:lnSpc>
                <a:spcPct val="150000"/>
              </a:lnSpc>
              <a:buFont typeface="Arial" panose="020B0604020202020204" pitchFamily="34" charset="0"/>
              <a:buChar char="•"/>
            </a:pPr>
            <a:r>
              <a:rPr lang="fr-FR" dirty="0" smtClean="0"/>
              <a:t>décalage entre les trois FEM de </a:t>
            </a:r>
            <a:r>
              <a:rPr lang="fr-FR" dirty="0"/>
              <a:t>120° </a:t>
            </a:r>
            <a:r>
              <a:rPr lang="fr-FR" dirty="0" smtClean="0"/>
              <a:t>(FEM triphasée).</a:t>
            </a:r>
            <a:endParaRPr lang="fr-FR" dirty="0"/>
          </a:p>
        </p:txBody>
      </p:sp>
      <p:sp>
        <p:nvSpPr>
          <p:cNvPr id="5" name="Rectangle 4"/>
          <p:cNvSpPr/>
          <p:nvPr/>
        </p:nvSpPr>
        <p:spPr>
          <a:xfrm>
            <a:off x="4309228" y="160892"/>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
        <p:nvSpPr>
          <p:cNvPr id="6" name="Rectangle 5"/>
          <p:cNvSpPr/>
          <p:nvPr/>
        </p:nvSpPr>
        <p:spPr>
          <a:xfrm>
            <a:off x="5053438" y="565377"/>
            <a:ext cx="2085123" cy="369332"/>
          </a:xfrm>
          <a:prstGeom prst="rect">
            <a:avLst/>
          </a:prstGeom>
        </p:spPr>
        <p:txBody>
          <a:bodyPr wrap="none">
            <a:spAutoFit/>
          </a:bodyPr>
          <a:lstStyle/>
          <a:p>
            <a:r>
              <a:rPr lang="fr-FR" dirty="0"/>
              <a:t>Alternateur triphasé</a:t>
            </a:r>
          </a:p>
        </p:txBody>
      </p:sp>
      <p:pic>
        <p:nvPicPr>
          <p:cNvPr id="7" name="Image 6"/>
          <p:cNvPicPr>
            <a:picLocks noChangeAspect="1"/>
          </p:cNvPicPr>
          <p:nvPr/>
        </p:nvPicPr>
        <p:blipFill>
          <a:blip r:embed="rId2"/>
          <a:stretch>
            <a:fillRect/>
          </a:stretch>
        </p:blipFill>
        <p:spPr>
          <a:xfrm>
            <a:off x="7138561" y="1310621"/>
            <a:ext cx="4613040" cy="3654960"/>
          </a:xfrm>
          <a:prstGeom prst="rect">
            <a:avLst/>
          </a:prstGeom>
        </p:spPr>
      </p:pic>
    </p:spTree>
    <p:extLst>
      <p:ext uri="{BB962C8B-B14F-4D97-AF65-F5344CB8AC3E}">
        <p14:creationId xmlns:p14="http://schemas.microsoft.com/office/powerpoint/2010/main" val="25705963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601907" y="934709"/>
            <a:ext cx="6988183" cy="3413920"/>
          </a:xfrm>
          <a:prstGeom prst="rect">
            <a:avLst/>
          </a:prstGeom>
        </p:spPr>
      </p:pic>
      <p:sp>
        <p:nvSpPr>
          <p:cNvPr id="6" name="Rectangle 5"/>
          <p:cNvSpPr/>
          <p:nvPr/>
        </p:nvSpPr>
        <p:spPr>
          <a:xfrm>
            <a:off x="462641" y="4520096"/>
            <a:ext cx="11266714"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a:t>a) Alternateur sans bagues ni balais (« </a:t>
            </a:r>
            <a:r>
              <a:rPr lang="fr-FR" b="1" dirty="0" err="1"/>
              <a:t>brushless</a:t>
            </a:r>
            <a:r>
              <a:rPr lang="fr-FR" b="1" dirty="0"/>
              <a:t> »)</a:t>
            </a:r>
          </a:p>
          <a:p>
            <a:pPr marL="285750" indent="-285750" algn="just">
              <a:buFont typeface="Arial" panose="020B0604020202020204" pitchFamily="34" charset="0"/>
              <a:buChar char="•"/>
            </a:pPr>
            <a:r>
              <a:rPr lang="fr-FR" dirty="0" smtClean="0"/>
              <a:t>L'alternateur </a:t>
            </a:r>
            <a:r>
              <a:rPr lang="fr-FR" dirty="0"/>
              <a:t>sans bagues ni balais équipe les avions nécessitant une forte puissance. </a:t>
            </a:r>
            <a:endParaRPr lang="fr-FR" dirty="0" smtClean="0"/>
          </a:p>
          <a:p>
            <a:pPr marL="285750" indent="-285750" algn="just">
              <a:buFont typeface="Arial" panose="020B0604020202020204" pitchFamily="34" charset="0"/>
              <a:buChar char="•"/>
            </a:pPr>
            <a:r>
              <a:rPr lang="fr-FR" dirty="0" smtClean="0"/>
              <a:t>Il </a:t>
            </a:r>
            <a:r>
              <a:rPr lang="fr-FR" dirty="0"/>
              <a:t>requière moins de maintenance et est plus fiable. </a:t>
            </a:r>
            <a:endParaRPr lang="fr-FR" dirty="0" smtClean="0"/>
          </a:p>
          <a:p>
            <a:pPr marL="285750" indent="-285750" algn="just">
              <a:buFont typeface="Arial" panose="020B0604020202020204" pitchFamily="34" charset="0"/>
              <a:buChar char="•"/>
            </a:pPr>
            <a:r>
              <a:rPr lang="fr-FR" dirty="0" smtClean="0"/>
              <a:t>De </a:t>
            </a:r>
            <a:r>
              <a:rPr lang="fr-FR" dirty="0"/>
              <a:t>par son principe, il est autonome, c'est-à-dire qu'il ne nécessite pas de source d'excitation extérieure.</a:t>
            </a:r>
          </a:p>
          <a:p>
            <a:pPr marL="285750" indent="-285750" algn="just">
              <a:buFont typeface="Arial" panose="020B0604020202020204" pitchFamily="34" charset="0"/>
              <a:buChar char="•"/>
            </a:pPr>
            <a:r>
              <a:rPr lang="fr-FR" dirty="0" smtClean="0"/>
              <a:t>Trois </a:t>
            </a:r>
            <a:r>
              <a:rPr lang="fr-FR" dirty="0"/>
              <a:t>alternateurs sont montés sur le même arbre d'entraînement </a:t>
            </a:r>
            <a:r>
              <a:rPr lang="fr-FR" dirty="0" smtClean="0"/>
              <a:t>(</a:t>
            </a:r>
            <a:r>
              <a:rPr lang="el-GR" dirty="0" smtClean="0"/>
              <a:t>ω</a:t>
            </a:r>
            <a:r>
              <a:rPr lang="fr-FR" dirty="0" smtClean="0"/>
              <a:t>) </a:t>
            </a:r>
            <a:r>
              <a:rPr lang="fr-FR" dirty="0"/>
              <a:t>: </a:t>
            </a:r>
            <a:endParaRPr lang="fr-FR" dirty="0" smtClean="0"/>
          </a:p>
          <a:p>
            <a:pPr marL="742950" lvl="1" indent="-285750" algn="just">
              <a:buFont typeface="Courier New" panose="02070309020205020404" pitchFamily="49" charset="0"/>
              <a:buChar char="o"/>
            </a:pPr>
            <a:r>
              <a:rPr lang="fr-FR" dirty="0" smtClean="0"/>
              <a:t>un </a:t>
            </a:r>
            <a:r>
              <a:rPr lang="fr-FR" dirty="0"/>
              <a:t>alternateur à aimant permanent (PMG), </a:t>
            </a:r>
            <a:endParaRPr lang="fr-FR" dirty="0" smtClean="0"/>
          </a:p>
          <a:p>
            <a:pPr marL="742950" lvl="1" indent="-285750" algn="just">
              <a:buFont typeface="Courier New" panose="02070309020205020404" pitchFamily="49" charset="0"/>
              <a:buChar char="o"/>
            </a:pPr>
            <a:r>
              <a:rPr lang="fr-FR" dirty="0" smtClean="0"/>
              <a:t>un </a:t>
            </a:r>
            <a:r>
              <a:rPr lang="fr-FR" dirty="0"/>
              <a:t>alternateur d'excitation </a:t>
            </a:r>
            <a:endParaRPr lang="fr-FR" dirty="0" smtClean="0"/>
          </a:p>
          <a:p>
            <a:pPr marL="742950" lvl="1" indent="-285750" algn="just">
              <a:buFont typeface="Courier New" panose="02070309020205020404" pitchFamily="49" charset="0"/>
              <a:buChar char="o"/>
            </a:pPr>
            <a:r>
              <a:rPr lang="fr-FR" dirty="0" smtClean="0"/>
              <a:t>l'alternateur </a:t>
            </a:r>
            <a:r>
              <a:rPr lang="fr-FR" dirty="0"/>
              <a:t>principal</a:t>
            </a:r>
            <a:r>
              <a:rPr lang="fr-FR" dirty="0" smtClean="0"/>
              <a:t>.</a:t>
            </a:r>
            <a:endParaRPr lang="fr-FR" dirty="0"/>
          </a:p>
        </p:txBody>
      </p:sp>
      <p:sp>
        <p:nvSpPr>
          <p:cNvPr id="7" name="Rectangle 6"/>
          <p:cNvSpPr/>
          <p:nvPr/>
        </p:nvSpPr>
        <p:spPr>
          <a:xfrm>
            <a:off x="4309228" y="160892"/>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
        <p:nvSpPr>
          <p:cNvPr id="8" name="Rectangle 7"/>
          <p:cNvSpPr/>
          <p:nvPr/>
        </p:nvSpPr>
        <p:spPr>
          <a:xfrm>
            <a:off x="5053438" y="565377"/>
            <a:ext cx="2085123" cy="369332"/>
          </a:xfrm>
          <a:prstGeom prst="rect">
            <a:avLst/>
          </a:prstGeom>
        </p:spPr>
        <p:txBody>
          <a:bodyPr wrap="none">
            <a:spAutoFit/>
          </a:bodyPr>
          <a:lstStyle/>
          <a:p>
            <a:r>
              <a:rPr lang="fr-FR" dirty="0"/>
              <a:t>Alternateur triphasé</a:t>
            </a:r>
          </a:p>
        </p:txBody>
      </p:sp>
    </p:spTree>
    <p:extLst>
      <p:ext uri="{BB962C8B-B14F-4D97-AF65-F5344CB8AC3E}">
        <p14:creationId xmlns:p14="http://schemas.microsoft.com/office/powerpoint/2010/main" val="29304176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6922" y="4079864"/>
            <a:ext cx="11605219" cy="254236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L'alternateur </a:t>
            </a:r>
            <a:r>
              <a:rPr lang="fr-FR" dirty="0"/>
              <a:t>d'excitation produit, grâce au rotor tournant dans le champ inducteur, une FEM triphasée. </a:t>
            </a:r>
            <a:endParaRPr lang="fr-FR" dirty="0" smtClean="0"/>
          </a:p>
          <a:p>
            <a:pPr marL="285750" indent="-285750" algn="just">
              <a:lnSpc>
                <a:spcPct val="150000"/>
              </a:lnSpc>
              <a:buFont typeface="Arial" panose="020B0604020202020204" pitchFamily="34" charset="0"/>
              <a:buChar char="•"/>
            </a:pPr>
            <a:r>
              <a:rPr lang="fr-FR" dirty="0" smtClean="0"/>
              <a:t>Cette </a:t>
            </a:r>
            <a:r>
              <a:rPr lang="fr-FR" dirty="0"/>
              <a:t>tension triphasée est redressée par un pont de diodes monté dans l'arbre de transmission et la tension continue obtenue en sortie alimente alors le rotor inducteur de l'alternateur principal.</a:t>
            </a:r>
          </a:p>
          <a:p>
            <a:pPr marL="285750" indent="-285750" algn="just">
              <a:lnSpc>
                <a:spcPct val="150000"/>
              </a:lnSpc>
              <a:buFont typeface="Arial" panose="020B0604020202020204" pitchFamily="34" charset="0"/>
              <a:buChar char="•"/>
            </a:pPr>
            <a:r>
              <a:rPr lang="fr-FR" dirty="0" smtClean="0"/>
              <a:t>Une </a:t>
            </a:r>
            <a:r>
              <a:rPr lang="fr-FR" dirty="0"/>
              <a:t>FEM triphasée est ainsi disponible sur le stator de l'alternateur principal pour alimenter le réseau de bord.</a:t>
            </a:r>
          </a:p>
          <a:p>
            <a:pPr marL="285750" indent="-285750" algn="just">
              <a:lnSpc>
                <a:spcPct val="150000"/>
              </a:lnSpc>
              <a:buFont typeface="Arial" panose="020B0604020202020204" pitchFamily="34" charset="0"/>
              <a:buChar char="•"/>
            </a:pPr>
            <a:r>
              <a:rPr lang="fr-FR" dirty="0" smtClean="0"/>
              <a:t>La </a:t>
            </a:r>
            <a:r>
              <a:rPr lang="fr-FR" dirty="0"/>
              <a:t>tension de sortie est réinjectée dans le régulateur, puis transformée en continu pour venir, par circulation d'un courant régulé, créer un champ inducteur plus fort dans l'inducteur de l'alternateur d'excitation.</a:t>
            </a:r>
          </a:p>
        </p:txBody>
      </p:sp>
      <p:pic>
        <p:nvPicPr>
          <p:cNvPr id="5" name="Espace réservé du contenu 3"/>
          <p:cNvPicPr>
            <a:picLocks noGrp="1" noChangeAspect="1"/>
          </p:cNvPicPr>
          <p:nvPr>
            <p:ph idx="1"/>
          </p:nvPr>
        </p:nvPicPr>
        <p:blipFill>
          <a:blip r:embed="rId2"/>
          <a:stretch>
            <a:fillRect/>
          </a:stretch>
        </p:blipFill>
        <p:spPr>
          <a:xfrm>
            <a:off x="5562601" y="779225"/>
            <a:ext cx="6313714" cy="3270443"/>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3929190" y="400024"/>
            <a:ext cx="4494435" cy="369332"/>
          </a:xfrm>
          <a:prstGeom prst="rect">
            <a:avLst/>
          </a:prstGeom>
        </p:spPr>
        <p:txBody>
          <a:bodyPr wrap="none">
            <a:spAutoFit/>
          </a:bodyPr>
          <a:lstStyle/>
          <a:p>
            <a:r>
              <a:rPr lang="fr-FR" dirty="0" smtClean="0"/>
              <a:t>Alternateur </a:t>
            </a:r>
            <a:r>
              <a:rPr lang="fr-FR" dirty="0"/>
              <a:t>sans bagues ni balais </a:t>
            </a:r>
            <a:r>
              <a:rPr lang="fr-FR" dirty="0" smtClean="0"/>
              <a:t>«</a:t>
            </a:r>
            <a:r>
              <a:rPr lang="fr-FR" dirty="0" err="1" smtClean="0"/>
              <a:t>brushless</a:t>
            </a:r>
            <a:r>
              <a:rPr lang="fr-FR" dirty="0" smtClean="0"/>
              <a:t>»</a:t>
            </a:r>
            <a:endParaRPr lang="fr-FR" dirty="0"/>
          </a:p>
        </p:txBody>
      </p:sp>
      <p:sp>
        <p:nvSpPr>
          <p:cNvPr id="7" name="Rectangle 6"/>
          <p:cNvSpPr/>
          <p:nvPr/>
        </p:nvSpPr>
        <p:spPr>
          <a:xfrm>
            <a:off x="96922" y="1000513"/>
            <a:ext cx="5302392" cy="254236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a:t>L'arbre entraîne l'aimant permanent du permanent </a:t>
            </a:r>
            <a:r>
              <a:rPr lang="fr-FR" dirty="0" err="1"/>
              <a:t>magnet</a:t>
            </a:r>
            <a:r>
              <a:rPr lang="fr-FR" dirty="0"/>
              <a:t> </a:t>
            </a:r>
            <a:r>
              <a:rPr lang="fr-FR" dirty="0" err="1"/>
              <a:t>generator</a:t>
            </a:r>
            <a:r>
              <a:rPr lang="fr-FR" dirty="0"/>
              <a:t> (PMG). </a:t>
            </a:r>
          </a:p>
          <a:p>
            <a:pPr marL="285750" indent="-285750" algn="just">
              <a:lnSpc>
                <a:spcPct val="150000"/>
              </a:lnSpc>
              <a:buFont typeface="Arial" panose="020B0604020202020204" pitchFamily="34" charset="0"/>
              <a:buChar char="•"/>
            </a:pPr>
            <a:r>
              <a:rPr lang="fr-FR" dirty="0"/>
              <a:t>Dès la rotation, une tension alternative est induite dans le stator, puis transformée en courant continu dans le régulateur de tension afin d'alimenter l'inducteur de l'alternateur d'excitation.</a:t>
            </a:r>
          </a:p>
        </p:txBody>
      </p:sp>
      <p:sp>
        <p:nvSpPr>
          <p:cNvPr id="8" name="Rectangle 7"/>
          <p:cNvSpPr/>
          <p:nvPr/>
        </p:nvSpPr>
        <p:spPr>
          <a:xfrm>
            <a:off x="4363656" y="26623"/>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Tree>
    <p:extLst>
      <p:ext uri="{BB962C8B-B14F-4D97-AF65-F5344CB8AC3E}">
        <p14:creationId xmlns:p14="http://schemas.microsoft.com/office/powerpoint/2010/main" val="359973114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5736772" y="1350966"/>
            <a:ext cx="6364818" cy="3414400"/>
          </a:xfrm>
          <a:prstGeom prst="rect">
            <a:avLst/>
          </a:prstGeom>
        </p:spPr>
      </p:pic>
      <p:sp>
        <p:nvSpPr>
          <p:cNvPr id="4" name="Rectangle 3"/>
          <p:cNvSpPr/>
          <p:nvPr/>
        </p:nvSpPr>
        <p:spPr>
          <a:xfrm>
            <a:off x="152400" y="1372231"/>
            <a:ext cx="5355771"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Deuxième solution, plus proche de la réalité technologique, mais le principe est le même.</a:t>
            </a:r>
          </a:p>
        </p:txBody>
      </p:sp>
      <p:sp>
        <p:nvSpPr>
          <p:cNvPr id="6" name="Rectangle 5"/>
          <p:cNvSpPr/>
          <p:nvPr/>
        </p:nvSpPr>
        <p:spPr>
          <a:xfrm>
            <a:off x="152400" y="2165752"/>
            <a:ext cx="5366656" cy="39703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L'aimant du PMG est monté sur le stator et est combiné avec le stator de l'alternateur d'excitation.</a:t>
            </a:r>
          </a:p>
          <a:p>
            <a:pPr marL="285750" indent="-285750" algn="just">
              <a:buFont typeface="Arial" panose="020B0604020202020204" pitchFamily="34" charset="0"/>
              <a:buChar char="•"/>
            </a:pPr>
            <a:r>
              <a:rPr lang="fr-FR" b="1" dirty="0" smtClean="0"/>
              <a:t>La </a:t>
            </a:r>
            <a:r>
              <a:rPr lang="fr-FR" b="1" dirty="0"/>
              <a:t>séquence est alors :</a:t>
            </a:r>
          </a:p>
          <a:p>
            <a:pPr marL="285750" indent="-285750" algn="just">
              <a:buFont typeface="Arial" panose="020B0604020202020204" pitchFamily="34" charset="0"/>
              <a:buChar char="•"/>
            </a:pPr>
            <a:r>
              <a:rPr lang="fr-FR" dirty="0" smtClean="0"/>
              <a:t>rotation</a:t>
            </a:r>
            <a:r>
              <a:rPr lang="fr-FR" dirty="0"/>
              <a:t>, induction d'une FEM dans le rotor de l'alternateur d'excitation à cause de l'aimant (fixe et combiné avec le stator de l'alternateur d'excitation cette fois-ci) ; </a:t>
            </a:r>
            <a:endParaRPr lang="fr-FR" dirty="0" smtClean="0"/>
          </a:p>
          <a:p>
            <a:pPr marL="285750" indent="-285750" algn="just">
              <a:buFont typeface="Arial" panose="020B0604020202020204" pitchFamily="34" charset="0"/>
              <a:buChar char="•"/>
            </a:pPr>
            <a:r>
              <a:rPr lang="fr-FR" dirty="0" smtClean="0"/>
              <a:t>excitation </a:t>
            </a:r>
            <a:r>
              <a:rPr lang="fr-FR" dirty="0"/>
              <a:t>de l'alternateur principal à travers le pont de diodes ; </a:t>
            </a:r>
            <a:endParaRPr lang="fr-FR" dirty="0" smtClean="0"/>
          </a:p>
          <a:p>
            <a:pPr marL="285750" indent="-285750" algn="just">
              <a:buFont typeface="Arial" panose="020B0604020202020204" pitchFamily="34" charset="0"/>
              <a:buChar char="•"/>
            </a:pPr>
            <a:r>
              <a:rPr lang="fr-FR" dirty="0" smtClean="0"/>
              <a:t>prélèvement </a:t>
            </a:r>
            <a:r>
              <a:rPr lang="fr-FR" dirty="0"/>
              <a:t>de la tension de sortie réinjectée dans le régulateur, puis transformée en continue pour venir renforcer le champ de l'aimant par circulation d'un courant régulé dans l'inducteur de l'alternateur d'excitation</a:t>
            </a:r>
            <a:r>
              <a:rPr lang="fr-FR" dirty="0" smtClean="0"/>
              <a:t>.</a:t>
            </a:r>
            <a:endParaRPr lang="fr-FR" dirty="0"/>
          </a:p>
        </p:txBody>
      </p:sp>
      <p:sp>
        <p:nvSpPr>
          <p:cNvPr id="7" name="Rectangle 6"/>
          <p:cNvSpPr/>
          <p:nvPr/>
        </p:nvSpPr>
        <p:spPr>
          <a:xfrm>
            <a:off x="5736772" y="5272093"/>
            <a:ext cx="6096000" cy="646331"/>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gn="just"/>
            <a:r>
              <a:rPr lang="fr-FR" dirty="0"/>
              <a:t>La puissance des alternateurs s'exprime en volts-ampères (VA), ou plutôt en </a:t>
            </a:r>
            <a:r>
              <a:rPr lang="fr-FR" dirty="0" err="1"/>
              <a:t>kVA</a:t>
            </a:r>
            <a:r>
              <a:rPr lang="fr-FR" dirty="0"/>
              <a:t> (puissance apparente).</a:t>
            </a:r>
          </a:p>
        </p:txBody>
      </p:sp>
      <p:sp>
        <p:nvSpPr>
          <p:cNvPr id="8" name="Rectangle 7"/>
          <p:cNvSpPr/>
          <p:nvPr/>
        </p:nvSpPr>
        <p:spPr>
          <a:xfrm>
            <a:off x="3754354" y="395955"/>
            <a:ext cx="4494435" cy="369332"/>
          </a:xfrm>
          <a:prstGeom prst="rect">
            <a:avLst/>
          </a:prstGeom>
        </p:spPr>
        <p:txBody>
          <a:bodyPr wrap="none">
            <a:spAutoFit/>
          </a:bodyPr>
          <a:lstStyle/>
          <a:p>
            <a:r>
              <a:rPr lang="fr-FR" dirty="0" smtClean="0"/>
              <a:t>Alternateur </a:t>
            </a:r>
            <a:r>
              <a:rPr lang="fr-FR" dirty="0"/>
              <a:t>sans bagues ni balais </a:t>
            </a:r>
            <a:r>
              <a:rPr lang="fr-FR" dirty="0" smtClean="0"/>
              <a:t>«</a:t>
            </a:r>
            <a:r>
              <a:rPr lang="fr-FR" dirty="0" err="1" smtClean="0"/>
              <a:t>brushless</a:t>
            </a:r>
            <a:r>
              <a:rPr lang="fr-FR" dirty="0" smtClean="0"/>
              <a:t>»</a:t>
            </a:r>
            <a:endParaRPr lang="fr-FR" dirty="0"/>
          </a:p>
        </p:txBody>
      </p:sp>
      <p:sp>
        <p:nvSpPr>
          <p:cNvPr id="9" name="Rectangle 8"/>
          <p:cNvSpPr/>
          <p:nvPr/>
        </p:nvSpPr>
        <p:spPr>
          <a:xfrm>
            <a:off x="4363656" y="26623"/>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Tree>
    <p:extLst>
      <p:ext uri="{BB962C8B-B14F-4D97-AF65-F5344CB8AC3E}">
        <p14:creationId xmlns:p14="http://schemas.microsoft.com/office/powerpoint/2010/main" val="34037743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5487777" y="1428583"/>
            <a:ext cx="6508281" cy="3941044"/>
          </a:xfrm>
          <a:prstGeom prst="rect">
            <a:avLst/>
          </a:prstGeom>
        </p:spPr>
      </p:pic>
      <p:sp>
        <p:nvSpPr>
          <p:cNvPr id="5" name="Rectangle 4"/>
          <p:cNvSpPr/>
          <p:nvPr/>
        </p:nvSpPr>
        <p:spPr>
          <a:xfrm>
            <a:off x="165839" y="1483196"/>
            <a:ext cx="5189933"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La </a:t>
            </a:r>
            <a:r>
              <a:rPr lang="fr-FR" dirty="0"/>
              <a:t>tension de sortie de l'alternateur principal est comparée à une tension de référence. </a:t>
            </a:r>
            <a:endParaRPr lang="fr-FR" dirty="0" smtClean="0"/>
          </a:p>
          <a:p>
            <a:pPr marL="285750" indent="-285750">
              <a:lnSpc>
                <a:spcPct val="150000"/>
              </a:lnSpc>
              <a:buFont typeface="Arial" panose="020B0604020202020204" pitchFamily="34" charset="0"/>
              <a:buChar char="•"/>
            </a:pPr>
            <a:r>
              <a:rPr lang="fr-FR" dirty="0" smtClean="0"/>
              <a:t>La </a:t>
            </a:r>
            <a:r>
              <a:rPr lang="fr-FR" dirty="0"/>
              <a:t>tension d'erreur vient piloter un système jouant le rôle d'une résistance variable qui, en fonction de sa valeur module le courant inducteur de l'alternateur d'excitation.</a:t>
            </a:r>
          </a:p>
          <a:p>
            <a:pPr>
              <a:lnSpc>
                <a:spcPct val="150000"/>
              </a:lnSpc>
            </a:pPr>
            <a:r>
              <a:rPr lang="fr-FR" dirty="0"/>
              <a:t>La tension de sortie de l'alternateur </a:t>
            </a:r>
            <a:r>
              <a:rPr lang="fr-FR" dirty="0" smtClean="0"/>
              <a:t>d'excitation est ajustée </a:t>
            </a:r>
            <a:r>
              <a:rPr lang="fr-FR" dirty="0"/>
              <a:t>à une valeur telle que la tension réseau est correcte.</a:t>
            </a:r>
          </a:p>
        </p:txBody>
      </p:sp>
      <p:sp>
        <p:nvSpPr>
          <p:cNvPr id="6" name="Rectangle 5"/>
          <p:cNvSpPr/>
          <p:nvPr/>
        </p:nvSpPr>
        <p:spPr>
          <a:xfrm>
            <a:off x="4926613" y="599818"/>
            <a:ext cx="2227854" cy="369332"/>
          </a:xfrm>
          <a:prstGeom prst="rect">
            <a:avLst/>
          </a:prstGeom>
        </p:spPr>
        <p:txBody>
          <a:bodyPr wrap="none">
            <a:spAutoFit/>
          </a:bodyPr>
          <a:lstStyle/>
          <a:p>
            <a:r>
              <a:rPr lang="fr-FR" dirty="0"/>
              <a:t>Régulation de tension</a:t>
            </a:r>
          </a:p>
        </p:txBody>
      </p:sp>
      <p:sp>
        <p:nvSpPr>
          <p:cNvPr id="7" name="Rectangle 6"/>
          <p:cNvSpPr/>
          <p:nvPr/>
        </p:nvSpPr>
        <p:spPr>
          <a:xfrm>
            <a:off x="4402624" y="85772"/>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Tree>
    <p:extLst>
      <p:ext uri="{BB962C8B-B14F-4D97-AF65-F5344CB8AC3E}">
        <p14:creationId xmlns:p14="http://schemas.microsoft.com/office/powerpoint/2010/main" val="34469419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96043" y="1357769"/>
            <a:ext cx="11504071"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Nous </a:t>
            </a:r>
            <a:r>
              <a:rPr lang="fr-FR" dirty="0"/>
              <a:t>avons étudié, avec la relation F = p x n, que la fréquence dépend pour un alternateur donné (p donné) de la vitesse d'entraînement de l'alternateur. </a:t>
            </a:r>
            <a:endParaRPr lang="fr-FR" dirty="0" smtClean="0"/>
          </a:p>
          <a:p>
            <a:pPr marL="285750" indent="-285750" algn="just">
              <a:lnSpc>
                <a:spcPct val="150000"/>
              </a:lnSpc>
              <a:buFont typeface="Arial" panose="020B0604020202020204" pitchFamily="34" charset="0"/>
              <a:buChar char="•"/>
            </a:pPr>
            <a:r>
              <a:rPr lang="fr-FR" dirty="0" smtClean="0"/>
              <a:t>Or</a:t>
            </a:r>
            <a:r>
              <a:rPr lang="fr-FR" dirty="0"/>
              <a:t>, la vitesse d'entraînement de l'alternateur dépend de la vitesse de rotation du réacteur.</a:t>
            </a:r>
          </a:p>
          <a:p>
            <a:pPr marL="285750" indent="-285750" algn="just">
              <a:lnSpc>
                <a:spcPct val="150000"/>
              </a:lnSpc>
              <a:buFont typeface="Arial" panose="020B0604020202020204" pitchFamily="34" charset="0"/>
              <a:buChar char="•"/>
            </a:pPr>
            <a:r>
              <a:rPr lang="fr-FR" dirty="0" smtClean="0"/>
              <a:t>Ce </a:t>
            </a:r>
            <a:r>
              <a:rPr lang="fr-FR" dirty="0"/>
              <a:t>régime est très variable et donne des fréquences allant de 350 (tout réduit) à 800 Hz (pleine poussée) environ. </a:t>
            </a:r>
            <a:endParaRPr lang="fr-FR" dirty="0" smtClean="0"/>
          </a:p>
          <a:p>
            <a:pPr marL="285750" indent="-285750" algn="just">
              <a:lnSpc>
                <a:spcPct val="150000"/>
              </a:lnSpc>
              <a:buFont typeface="Arial" panose="020B0604020202020204" pitchFamily="34" charset="0"/>
              <a:buChar char="•"/>
            </a:pPr>
            <a:r>
              <a:rPr lang="fr-FR" dirty="0" smtClean="0"/>
              <a:t>Quelle </a:t>
            </a:r>
            <a:r>
              <a:rPr lang="fr-FR" dirty="0"/>
              <a:t>que soit la technologie de l'alternateur utilisée, entraîné directement ou par un réducteur, nous avons un VFG.</a:t>
            </a:r>
          </a:p>
          <a:p>
            <a:pPr marL="285750" indent="-285750" algn="just">
              <a:lnSpc>
                <a:spcPct val="150000"/>
              </a:lnSpc>
              <a:buFont typeface="Arial" panose="020B0604020202020204" pitchFamily="34" charset="0"/>
              <a:buChar char="•"/>
            </a:pPr>
            <a:r>
              <a:rPr lang="fr-FR" dirty="0" smtClean="0"/>
              <a:t>Nous </a:t>
            </a:r>
            <a:r>
              <a:rPr lang="fr-FR" dirty="0"/>
              <a:t>allons voir qu'il n'est pas possible de coupler deux alternateurs VFG. </a:t>
            </a:r>
            <a:endParaRPr lang="fr-FR" dirty="0" smtClean="0"/>
          </a:p>
          <a:p>
            <a:pPr marL="285750" indent="-285750" algn="just">
              <a:lnSpc>
                <a:spcPct val="150000"/>
              </a:lnSpc>
              <a:buFont typeface="Arial" panose="020B0604020202020204" pitchFamily="34" charset="0"/>
              <a:buChar char="•"/>
            </a:pPr>
            <a:r>
              <a:rPr lang="fr-FR" dirty="0" smtClean="0"/>
              <a:t>D'autre </a:t>
            </a:r>
            <a:r>
              <a:rPr lang="fr-FR" dirty="0"/>
              <a:t>part, beaucoup d'équipements ne supportent pas une fréquence variable</a:t>
            </a:r>
            <a:r>
              <a:rPr lang="fr-FR" dirty="0" smtClean="0"/>
              <a:t>.</a:t>
            </a:r>
          </a:p>
          <a:p>
            <a:pPr marL="285750" indent="-285750" algn="just">
              <a:lnSpc>
                <a:spcPct val="150000"/>
              </a:lnSpc>
              <a:buFont typeface="Arial" panose="020B0604020202020204" pitchFamily="34" charset="0"/>
              <a:buChar char="•"/>
            </a:pPr>
            <a:r>
              <a:rPr lang="fr-FR" dirty="0" smtClean="0"/>
              <a:t>Il </a:t>
            </a:r>
            <a:r>
              <a:rPr lang="fr-FR" dirty="0"/>
              <a:t>faut donc que le VFG délivre une fréquence fixe.</a:t>
            </a:r>
          </a:p>
          <a:p>
            <a:pPr marL="285750" indent="-285750" algn="just">
              <a:lnSpc>
                <a:spcPct val="150000"/>
              </a:lnSpc>
              <a:buFont typeface="Arial" panose="020B0604020202020204" pitchFamily="34" charset="0"/>
              <a:buChar char="•"/>
            </a:pPr>
            <a:r>
              <a:rPr lang="fr-FR" dirty="0" smtClean="0"/>
              <a:t>Jusqu'à </a:t>
            </a:r>
            <a:r>
              <a:rPr lang="fr-FR" dirty="0"/>
              <a:t>ces dernières années, la règle était de délivrer une tension fixe de 115 volts à une fréquence de 400 Hz.</a:t>
            </a:r>
          </a:p>
        </p:txBody>
      </p:sp>
      <p:sp>
        <p:nvSpPr>
          <p:cNvPr id="5" name="Rectangle 4"/>
          <p:cNvSpPr/>
          <p:nvPr/>
        </p:nvSpPr>
        <p:spPr>
          <a:xfrm>
            <a:off x="4698725" y="467116"/>
            <a:ext cx="2487027" cy="369332"/>
          </a:xfrm>
          <a:prstGeom prst="rect">
            <a:avLst/>
          </a:prstGeom>
        </p:spPr>
        <p:txBody>
          <a:bodyPr wrap="none">
            <a:spAutoFit/>
          </a:bodyPr>
          <a:lstStyle/>
          <a:p>
            <a:r>
              <a:rPr lang="fr-FR" dirty="0"/>
              <a:t>Régulation de fréquence</a:t>
            </a:r>
          </a:p>
        </p:txBody>
      </p:sp>
      <p:sp>
        <p:nvSpPr>
          <p:cNvPr id="6" name="Rectangle 5"/>
          <p:cNvSpPr/>
          <p:nvPr/>
        </p:nvSpPr>
        <p:spPr>
          <a:xfrm>
            <a:off x="4363656" y="26623"/>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Tree>
    <p:extLst>
      <p:ext uri="{BB962C8B-B14F-4D97-AF65-F5344CB8AC3E}">
        <p14:creationId xmlns:p14="http://schemas.microsoft.com/office/powerpoint/2010/main" val="9273761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1529372" y="3389666"/>
            <a:ext cx="8828680" cy="3130877"/>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4992425" y="577334"/>
            <a:ext cx="1358064" cy="369332"/>
          </a:xfrm>
          <a:prstGeom prst="rect">
            <a:avLst/>
          </a:prstGeom>
        </p:spPr>
        <p:txBody>
          <a:bodyPr wrap="none">
            <a:spAutoFit/>
          </a:bodyPr>
          <a:lstStyle/>
          <a:p>
            <a:r>
              <a:rPr lang="fr-FR" dirty="0"/>
              <a:t>Commandes</a:t>
            </a:r>
          </a:p>
        </p:txBody>
      </p:sp>
      <p:sp>
        <p:nvSpPr>
          <p:cNvPr id="7" name="Rectangle 6"/>
          <p:cNvSpPr/>
          <p:nvPr/>
        </p:nvSpPr>
        <p:spPr>
          <a:xfrm>
            <a:off x="380998" y="1104734"/>
            <a:ext cx="11484431" cy="21268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a:t>Afin de pouvoir agir sur l'alternateur, des commandes sont à disposition</a:t>
            </a:r>
            <a:endParaRPr lang="fr-FR" dirty="0" smtClean="0"/>
          </a:p>
          <a:p>
            <a:pPr marL="285750" indent="-285750" algn="just">
              <a:lnSpc>
                <a:spcPct val="150000"/>
              </a:lnSpc>
              <a:buFont typeface="Arial" panose="020B0604020202020204" pitchFamily="34" charset="0"/>
              <a:buChar char="•"/>
            </a:pPr>
            <a:r>
              <a:rPr lang="fr-FR" dirty="0" smtClean="0"/>
              <a:t>Commande </a:t>
            </a:r>
            <a:r>
              <a:rPr lang="fr-FR" dirty="0"/>
              <a:t>du relais d'excitation (RE). Elle permet d'autoriser ou non le passage du courant d'excitation délivré par le régulateur de tension vers l'inducteur de l'alternateur d'excitation.</a:t>
            </a:r>
          </a:p>
          <a:p>
            <a:pPr marL="285750" indent="-285750" algn="just">
              <a:lnSpc>
                <a:spcPct val="150000"/>
              </a:lnSpc>
              <a:buFont typeface="Arial" panose="020B0604020202020204" pitchFamily="34" charset="0"/>
              <a:buChar char="•"/>
            </a:pPr>
            <a:r>
              <a:rPr lang="fr-FR" dirty="0" smtClean="0"/>
              <a:t>Commande </a:t>
            </a:r>
            <a:r>
              <a:rPr lang="fr-FR" dirty="0"/>
              <a:t>du relais de ligne (RL). Il permet de connecter les sorties de l'alternateur principal à la bus du réseau triphasé.</a:t>
            </a:r>
          </a:p>
        </p:txBody>
      </p:sp>
      <p:sp>
        <p:nvSpPr>
          <p:cNvPr id="8" name="Rectangle 7"/>
          <p:cNvSpPr/>
          <p:nvPr/>
        </p:nvSpPr>
        <p:spPr>
          <a:xfrm>
            <a:off x="4305795" y="128968"/>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Tree>
    <p:extLst>
      <p:ext uri="{BB962C8B-B14F-4D97-AF65-F5344CB8AC3E}">
        <p14:creationId xmlns:p14="http://schemas.microsoft.com/office/powerpoint/2010/main" val="341800529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0497" y="953755"/>
            <a:ext cx="11810999"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smtClean="0"/>
              <a:t>Par </a:t>
            </a:r>
            <a:r>
              <a:rPr lang="fr-FR" dirty="0"/>
              <a:t>association, on entend le type de liaison réalisé entre le générateur triphasé et la charge (ou servitude) alimentée par le générateur.</a:t>
            </a:r>
          </a:p>
          <a:p>
            <a:pPr algn="just"/>
            <a:r>
              <a:rPr lang="fr-FR" dirty="0" smtClean="0"/>
              <a:t>Les </a:t>
            </a:r>
            <a:r>
              <a:rPr lang="fr-FR" dirty="0"/>
              <a:t>associations étudiées permettent de réduire le nombre de fils de liaison entre générateur et charges par mise en commun d'un pôle de chaque générateur.</a:t>
            </a:r>
          </a:p>
          <a:p>
            <a:pPr algn="just"/>
            <a:r>
              <a:rPr lang="fr-FR" dirty="0" smtClean="0"/>
              <a:t>Il </a:t>
            </a:r>
            <a:r>
              <a:rPr lang="fr-FR" dirty="0"/>
              <a:t>existe deux sortes d'associations possibles :</a:t>
            </a:r>
          </a:p>
          <a:p>
            <a:pPr marL="285750" indent="-285750" algn="just">
              <a:buFont typeface="Arial" panose="020B0604020202020204" pitchFamily="34" charset="0"/>
              <a:buChar char="•"/>
            </a:pPr>
            <a:r>
              <a:rPr lang="fr-FR" dirty="0" smtClean="0"/>
              <a:t>le </a:t>
            </a:r>
            <a:r>
              <a:rPr lang="fr-FR" dirty="0"/>
              <a:t>montage étoile ;</a:t>
            </a:r>
          </a:p>
          <a:p>
            <a:pPr marL="285750" indent="-285750" algn="just">
              <a:buFont typeface="Arial" panose="020B0604020202020204" pitchFamily="34" charset="0"/>
              <a:buChar char="•"/>
            </a:pPr>
            <a:r>
              <a:rPr lang="fr-FR" dirty="0" smtClean="0"/>
              <a:t>le </a:t>
            </a:r>
            <a:r>
              <a:rPr lang="fr-FR" dirty="0"/>
              <a:t>montage triangle</a:t>
            </a:r>
            <a:r>
              <a:rPr lang="fr-FR" dirty="0" smtClean="0"/>
              <a:t>.</a:t>
            </a:r>
            <a:endParaRPr lang="fr-FR" dirty="0"/>
          </a:p>
        </p:txBody>
      </p:sp>
      <p:sp>
        <p:nvSpPr>
          <p:cNvPr id="5" name="Rectangle 4"/>
          <p:cNvSpPr/>
          <p:nvPr/>
        </p:nvSpPr>
        <p:spPr>
          <a:xfrm>
            <a:off x="3852561" y="395955"/>
            <a:ext cx="4486869" cy="369332"/>
          </a:xfrm>
          <a:prstGeom prst="rect">
            <a:avLst/>
          </a:prstGeom>
        </p:spPr>
        <p:txBody>
          <a:bodyPr wrap="none">
            <a:spAutoFit/>
          </a:bodyPr>
          <a:lstStyle/>
          <a:p>
            <a:r>
              <a:rPr lang="fr-FR" dirty="0"/>
              <a:t>Association des générateurs et des récepteurs</a:t>
            </a:r>
          </a:p>
        </p:txBody>
      </p:sp>
      <p:pic>
        <p:nvPicPr>
          <p:cNvPr id="7" name="Image 6"/>
          <p:cNvPicPr>
            <a:picLocks noChangeAspect="1"/>
          </p:cNvPicPr>
          <p:nvPr/>
        </p:nvPicPr>
        <p:blipFill>
          <a:blip r:embed="rId2"/>
          <a:stretch>
            <a:fillRect/>
          </a:stretch>
        </p:blipFill>
        <p:spPr>
          <a:xfrm>
            <a:off x="2049840" y="3173548"/>
            <a:ext cx="6873120" cy="3119520"/>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4363656" y="26623"/>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Tree>
    <p:extLst>
      <p:ext uri="{BB962C8B-B14F-4D97-AF65-F5344CB8AC3E}">
        <p14:creationId xmlns:p14="http://schemas.microsoft.com/office/powerpoint/2010/main" val="1852691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568049" y="2347007"/>
            <a:ext cx="7058881" cy="3949840"/>
          </a:xfrm>
          <a:prstGeom prst="rect">
            <a:avLst/>
          </a:prstGeom>
        </p:spPr>
      </p:pic>
      <p:sp>
        <p:nvSpPr>
          <p:cNvPr id="5" name="Rectangle 4"/>
          <p:cNvSpPr/>
          <p:nvPr/>
        </p:nvSpPr>
        <p:spPr>
          <a:xfrm>
            <a:off x="212776" y="1002140"/>
            <a:ext cx="11769426"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200000"/>
              </a:lnSpc>
              <a:buFont typeface="Arial" panose="020B0604020202020204" pitchFamily="34" charset="0"/>
              <a:buChar char="•"/>
            </a:pPr>
            <a:r>
              <a:rPr lang="fr-FR" dirty="0" smtClean="0"/>
              <a:t>Le courant I générateur de </a:t>
            </a:r>
            <a:r>
              <a:rPr lang="el-GR" dirty="0" smtClean="0"/>
              <a:t>ϕ</a:t>
            </a:r>
            <a:r>
              <a:rPr lang="fr-FR" dirty="0" smtClean="0"/>
              <a:t> est appelé courant d'excitation.</a:t>
            </a:r>
          </a:p>
          <a:p>
            <a:pPr marL="285750" indent="-285750">
              <a:lnSpc>
                <a:spcPct val="200000"/>
              </a:lnSpc>
              <a:buFont typeface="Arial" panose="020B0604020202020204" pitchFamily="34" charset="0"/>
              <a:buChar char="•"/>
            </a:pPr>
            <a:r>
              <a:rPr lang="fr-FR" dirty="0" smtClean="0"/>
              <a:t>L'ensemble des noyaux magnétiques plus les spires bobinées sur les noyaux forme l'inducteur.</a:t>
            </a:r>
            <a:endParaRPr lang="fr-FR" dirty="0"/>
          </a:p>
        </p:txBody>
      </p:sp>
      <p:sp>
        <p:nvSpPr>
          <p:cNvPr id="6" name="Rectangle 5"/>
          <p:cNvSpPr/>
          <p:nvPr/>
        </p:nvSpPr>
        <p:spPr>
          <a:xfrm>
            <a:off x="4746534" y="59375"/>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
        <p:nvSpPr>
          <p:cNvPr id="7" name="Rectangle 6"/>
          <p:cNvSpPr/>
          <p:nvPr/>
        </p:nvSpPr>
        <p:spPr>
          <a:xfrm>
            <a:off x="5591316" y="410055"/>
            <a:ext cx="1380058" cy="369332"/>
          </a:xfrm>
          <a:prstGeom prst="rect">
            <a:avLst/>
          </a:prstGeom>
        </p:spPr>
        <p:txBody>
          <a:bodyPr wrap="none">
            <a:spAutoFit/>
          </a:bodyPr>
          <a:lstStyle/>
          <a:p>
            <a:r>
              <a:rPr lang="fr-FR" dirty="0" smtClean="0"/>
              <a:t>Génératrices</a:t>
            </a:r>
          </a:p>
        </p:txBody>
      </p:sp>
    </p:spTree>
    <p:extLst>
      <p:ext uri="{BB962C8B-B14F-4D97-AF65-F5344CB8AC3E}">
        <p14:creationId xmlns:p14="http://schemas.microsoft.com/office/powerpoint/2010/main" val="413616041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06994" y="593786"/>
            <a:ext cx="4486869" cy="369332"/>
          </a:xfrm>
          <a:prstGeom prst="rect">
            <a:avLst/>
          </a:prstGeom>
        </p:spPr>
        <p:txBody>
          <a:bodyPr wrap="none">
            <a:spAutoFit/>
          </a:bodyPr>
          <a:lstStyle/>
          <a:p>
            <a:r>
              <a:rPr lang="fr-FR" dirty="0"/>
              <a:t>Association des générateurs et des récepteurs</a:t>
            </a:r>
          </a:p>
        </p:txBody>
      </p:sp>
      <p:sp>
        <p:nvSpPr>
          <p:cNvPr id="6" name="Rectangle 5"/>
          <p:cNvSpPr/>
          <p:nvPr/>
        </p:nvSpPr>
        <p:spPr>
          <a:xfrm>
            <a:off x="157841" y="1252364"/>
            <a:ext cx="11762015"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a:t>a) Le montage étoile</a:t>
            </a:r>
          </a:p>
          <a:p>
            <a:r>
              <a:rPr lang="fr-FR" dirty="0" smtClean="0"/>
              <a:t>Les </a:t>
            </a:r>
            <a:r>
              <a:rPr lang="fr-FR" dirty="0"/>
              <a:t>trois neutres des alternateurs monophasés constituant l'alternateur triphasé (générateurs Gi, G2, G3) sont reliés ensemble.</a:t>
            </a:r>
          </a:p>
        </p:txBody>
      </p:sp>
      <p:pic>
        <p:nvPicPr>
          <p:cNvPr id="7" name="Image 6"/>
          <p:cNvPicPr>
            <a:picLocks noChangeAspect="1"/>
          </p:cNvPicPr>
          <p:nvPr/>
        </p:nvPicPr>
        <p:blipFill>
          <a:blip r:embed="rId2"/>
          <a:stretch>
            <a:fillRect/>
          </a:stretch>
        </p:blipFill>
        <p:spPr>
          <a:xfrm>
            <a:off x="2202240" y="2834272"/>
            <a:ext cx="6873120" cy="3119520"/>
          </a:xfrm>
          <a:prstGeom prst="rect">
            <a:avLst/>
          </a:prstGeom>
        </p:spPr>
      </p:pic>
      <p:sp>
        <p:nvSpPr>
          <p:cNvPr id="8" name="Rectangle 7"/>
          <p:cNvSpPr/>
          <p:nvPr/>
        </p:nvSpPr>
        <p:spPr>
          <a:xfrm>
            <a:off x="4400931" y="119874"/>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Tree>
    <p:extLst>
      <p:ext uri="{BB962C8B-B14F-4D97-AF65-F5344CB8AC3E}">
        <p14:creationId xmlns:p14="http://schemas.microsoft.com/office/powerpoint/2010/main" val="10118568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618515" y="835373"/>
            <a:ext cx="5323114" cy="2110720"/>
          </a:xfrm>
          <a:prstGeom prst="rect">
            <a:avLst/>
          </a:prstGeom>
        </p:spPr>
      </p:pic>
      <p:sp>
        <p:nvSpPr>
          <p:cNvPr id="5" name="Rectangle 4"/>
          <p:cNvSpPr/>
          <p:nvPr/>
        </p:nvSpPr>
        <p:spPr>
          <a:xfrm>
            <a:off x="3852565" y="395955"/>
            <a:ext cx="4486869" cy="369332"/>
          </a:xfrm>
          <a:prstGeom prst="rect">
            <a:avLst/>
          </a:prstGeom>
        </p:spPr>
        <p:txBody>
          <a:bodyPr wrap="none">
            <a:spAutoFit/>
          </a:bodyPr>
          <a:lstStyle/>
          <a:p>
            <a:r>
              <a:rPr lang="fr-FR" dirty="0"/>
              <a:t>Association des générateurs et des récepteurs</a:t>
            </a:r>
          </a:p>
        </p:txBody>
      </p:sp>
      <p:sp>
        <p:nvSpPr>
          <p:cNvPr id="6" name="Rectangle 5"/>
          <p:cNvSpPr/>
          <p:nvPr/>
        </p:nvSpPr>
        <p:spPr>
          <a:xfrm>
            <a:off x="239486" y="1249030"/>
            <a:ext cx="6096000" cy="4247317"/>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buFont typeface="Arial" panose="020B0604020202020204" pitchFamily="34" charset="0"/>
              <a:buChar char="•"/>
            </a:pPr>
            <a:r>
              <a:rPr lang="fr-FR" dirty="0" smtClean="0"/>
              <a:t>Nous </a:t>
            </a:r>
            <a:r>
              <a:rPr lang="fr-FR" dirty="0"/>
              <a:t>symboliserons </a:t>
            </a:r>
            <a:r>
              <a:rPr lang="fr-FR" dirty="0" smtClean="0"/>
              <a:t>seulement le </a:t>
            </a:r>
            <a:r>
              <a:rPr lang="fr-FR" dirty="0"/>
              <a:t>bobinage générateur de tension.</a:t>
            </a:r>
          </a:p>
          <a:p>
            <a:pPr marL="285750" indent="-285750">
              <a:buFont typeface="Arial" panose="020B0604020202020204" pitchFamily="34" charset="0"/>
              <a:buChar char="•"/>
            </a:pPr>
            <a:r>
              <a:rPr lang="fr-FR" dirty="0"/>
              <a:t>Ce montage </a:t>
            </a:r>
            <a:r>
              <a:rPr lang="fr-FR" dirty="0" smtClean="0"/>
              <a:t>est </a:t>
            </a:r>
            <a:r>
              <a:rPr lang="fr-FR" dirty="0"/>
              <a:t>en fait trois fois le même avec un élément commun, le neutre.</a:t>
            </a:r>
          </a:p>
          <a:p>
            <a:pPr marL="285750" indent="-285750">
              <a:buFont typeface="Arial" panose="020B0604020202020204" pitchFamily="34" charset="0"/>
              <a:buChar char="•"/>
            </a:pPr>
            <a:r>
              <a:rPr lang="fr-FR" dirty="0" smtClean="0"/>
              <a:t>Considérons </a:t>
            </a:r>
            <a:r>
              <a:rPr lang="fr-FR" dirty="0"/>
              <a:t>les impédances Z égales. </a:t>
            </a:r>
            <a:endParaRPr lang="fr-FR" dirty="0" smtClean="0"/>
          </a:p>
          <a:p>
            <a:pPr marL="285750" indent="-285750">
              <a:buFont typeface="Arial" panose="020B0604020202020204" pitchFamily="34" charset="0"/>
              <a:buChar char="•"/>
            </a:pPr>
            <a:r>
              <a:rPr lang="fr-FR" dirty="0" smtClean="0"/>
              <a:t>Si </a:t>
            </a:r>
            <a:r>
              <a:rPr lang="fr-FR" dirty="0"/>
              <a:t>chaque bobinage du générateur délivre une tension E identique, les courants I, appelés courants de ligne, sont </a:t>
            </a:r>
            <a:r>
              <a:rPr lang="fr-FR" dirty="0" smtClean="0"/>
              <a:t>égaux </a:t>
            </a:r>
            <a:r>
              <a:rPr lang="fr-FR" dirty="0"/>
              <a:t>et de valeur E/Z ampères. </a:t>
            </a:r>
            <a:endParaRPr lang="fr-FR" dirty="0" smtClean="0"/>
          </a:p>
          <a:p>
            <a:pPr marL="285750" indent="-285750">
              <a:buFont typeface="Arial" panose="020B0604020202020204" pitchFamily="34" charset="0"/>
              <a:buChar char="•"/>
            </a:pPr>
            <a:r>
              <a:rPr lang="fr-FR" dirty="0" smtClean="0"/>
              <a:t>Ils </a:t>
            </a:r>
            <a:r>
              <a:rPr lang="fr-FR" dirty="0"/>
              <a:t>se referment au générateur par le neutre.</a:t>
            </a:r>
          </a:p>
          <a:p>
            <a:pPr marL="285750" indent="-285750">
              <a:buFont typeface="Arial" panose="020B0604020202020204" pitchFamily="34" charset="0"/>
              <a:buChar char="•"/>
            </a:pPr>
            <a:r>
              <a:rPr lang="fr-FR" dirty="0" smtClean="0"/>
              <a:t>Les </a:t>
            </a:r>
            <a:r>
              <a:rPr lang="fr-FR" dirty="0"/>
              <a:t>courants </a:t>
            </a:r>
            <a:r>
              <a:rPr lang="fr-FR" dirty="0" smtClean="0"/>
              <a:t>J= I: ce </a:t>
            </a:r>
            <a:r>
              <a:rPr lang="fr-FR" dirty="0"/>
              <a:t>sont les courants de </a:t>
            </a:r>
            <a:r>
              <a:rPr lang="fr-FR" dirty="0" smtClean="0"/>
              <a:t>phase</a:t>
            </a:r>
          </a:p>
          <a:p>
            <a:pPr marL="285750" indent="-285750">
              <a:buFont typeface="Arial" panose="020B0604020202020204" pitchFamily="34" charset="0"/>
              <a:buChar char="•"/>
            </a:pPr>
            <a:r>
              <a:rPr lang="fr-FR" dirty="0" smtClean="0"/>
              <a:t>En </a:t>
            </a:r>
            <a:r>
              <a:rPr lang="fr-FR" dirty="0"/>
              <a:t>vertu de la loi de </a:t>
            </a:r>
            <a:r>
              <a:rPr lang="fr-FR" dirty="0" err="1"/>
              <a:t>Kirchoff</a:t>
            </a:r>
            <a:r>
              <a:rPr lang="fr-FR" dirty="0"/>
              <a:t>, le courant de neutre est nul.</a:t>
            </a:r>
          </a:p>
          <a:p>
            <a:pPr marL="285750" indent="-285750">
              <a:buFont typeface="Arial" panose="020B0604020202020204" pitchFamily="34" charset="0"/>
              <a:buChar char="•"/>
            </a:pPr>
            <a:r>
              <a:rPr lang="fr-FR" dirty="0" smtClean="0"/>
              <a:t>On </a:t>
            </a:r>
            <a:r>
              <a:rPr lang="fr-FR" dirty="0"/>
              <a:t>peut donc, en théorie, se dispenser de câbler le fil neutre, qui ne transporte aucun courant.</a:t>
            </a:r>
          </a:p>
          <a:p>
            <a:pPr marL="285750" indent="-285750">
              <a:buFont typeface="Arial" panose="020B0604020202020204" pitchFamily="34" charset="0"/>
              <a:buChar char="•"/>
            </a:pPr>
            <a:r>
              <a:rPr lang="fr-FR" dirty="0" smtClean="0"/>
              <a:t>Cependant</a:t>
            </a:r>
            <a:r>
              <a:rPr lang="fr-FR" dirty="0"/>
              <a:t>, sur un aéronef, les impédances seront rarement égales et donc le courant I</a:t>
            </a:r>
            <a:r>
              <a:rPr lang="fr-FR" baseline="-25000" dirty="0"/>
              <a:t>N</a:t>
            </a:r>
            <a:r>
              <a:rPr lang="fr-FR" dirty="0"/>
              <a:t> </a:t>
            </a:r>
            <a:r>
              <a:rPr lang="fr-FR" dirty="0" smtClean="0"/>
              <a:t>≠0</a:t>
            </a:r>
          </a:p>
        </p:txBody>
      </p:sp>
      <p:sp>
        <p:nvSpPr>
          <p:cNvPr id="7" name="Rectangle 6"/>
          <p:cNvSpPr/>
          <p:nvPr/>
        </p:nvSpPr>
        <p:spPr>
          <a:xfrm>
            <a:off x="4363656" y="26623"/>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Tree>
    <p:extLst>
      <p:ext uri="{BB962C8B-B14F-4D97-AF65-F5344CB8AC3E}">
        <p14:creationId xmlns:p14="http://schemas.microsoft.com/office/powerpoint/2010/main" val="191313371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Rectangle 3"/>
              <p:cNvSpPr/>
              <p:nvPr/>
            </p:nvSpPr>
            <p:spPr>
              <a:xfrm>
                <a:off x="231321" y="3365058"/>
                <a:ext cx="11729357" cy="261892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De plus, si une impédance est coupée, le schéma devient celui de la figure.</a:t>
                </a:r>
              </a:p>
              <a:p>
                <a:pPr marL="285750" indent="-285750">
                  <a:buFont typeface="Arial" panose="020B0604020202020204" pitchFamily="34" charset="0"/>
                  <a:buChar char="•"/>
                </a:pPr>
                <a:r>
                  <a:rPr lang="fr-FR" dirty="0" smtClean="0"/>
                  <a:t>Sans </a:t>
                </a:r>
                <a:r>
                  <a:rPr lang="fr-FR" dirty="0"/>
                  <a:t>fil de neutre, les impédances </a:t>
                </a:r>
                <a:r>
                  <a:rPr lang="fr-FR" dirty="0" smtClean="0"/>
                  <a:t>Z1 </a:t>
                </a:r>
                <a:r>
                  <a:rPr lang="fr-FR" dirty="0"/>
                  <a:t>et Z2 sont en série </a:t>
                </a:r>
                <a:endParaRPr lang="fr-FR" dirty="0" smtClean="0"/>
              </a:p>
              <a:p>
                <a:pPr marL="285750" indent="-285750">
                  <a:buFont typeface="Arial" panose="020B0604020202020204" pitchFamily="34" charset="0"/>
                  <a:buChar char="•"/>
                </a:pPr>
                <a:r>
                  <a:rPr lang="fr-FR" dirty="0" smtClean="0"/>
                  <a:t>Il sont alimentées </a:t>
                </a:r>
                <a:r>
                  <a:rPr lang="fr-FR" dirty="0"/>
                  <a:t>par une tension égale à la valeur </a:t>
                </a:r>
                <a:r>
                  <a:rPr lang="fr-FR" dirty="0" smtClean="0"/>
                  <a:t>vectorielle </a:t>
                </a:r>
                <a14:m>
                  <m:oMath xmlns:m="http://schemas.openxmlformats.org/officeDocument/2006/math">
                    <m:acc>
                      <m:accPr>
                        <m:chr m:val="⃗"/>
                        <m:ctrlPr>
                          <a:rPr lang="fr-FR" i="1" smtClean="0">
                            <a:latin typeface="Cambria Math" panose="02040503050406030204" pitchFamily="18" charset="0"/>
                          </a:rPr>
                        </m:ctrlPr>
                      </m:accPr>
                      <m:e>
                        <m:sSub>
                          <m:sSubPr>
                            <m:ctrlPr>
                              <a:rPr lang="fr-FR" i="1" smtClean="0">
                                <a:latin typeface="Cambria Math" panose="02040503050406030204" pitchFamily="18" charset="0"/>
                              </a:rPr>
                            </m:ctrlPr>
                          </m:sSubPr>
                          <m:e>
                            <m:r>
                              <a:rPr lang="fr-FR" b="0" i="1" smtClean="0">
                                <a:latin typeface="Cambria Math" panose="02040503050406030204" pitchFamily="18" charset="0"/>
                              </a:rPr>
                              <m:t>𝑉</m:t>
                            </m:r>
                          </m:e>
                          <m:sub>
                            <m:r>
                              <a:rPr lang="fr-FR" b="0" i="1" smtClean="0">
                                <a:latin typeface="Cambria Math" panose="02040503050406030204" pitchFamily="18" charset="0"/>
                              </a:rPr>
                              <m:t>1</m:t>
                            </m:r>
                          </m:sub>
                        </m:sSub>
                      </m:e>
                    </m:acc>
                    <m:r>
                      <a:rPr lang="fr-FR" b="0" i="1" smtClean="0">
                        <a:latin typeface="Cambria Math" panose="02040503050406030204" pitchFamily="18" charset="0"/>
                      </a:rPr>
                      <m:t>+</m:t>
                    </m:r>
                    <m:acc>
                      <m:accPr>
                        <m:chr m:val="⃗"/>
                        <m:ctrlPr>
                          <a:rPr lang="fr-FR" i="1">
                            <a:latin typeface="Cambria Math" panose="02040503050406030204" pitchFamily="18" charset="0"/>
                          </a:rPr>
                        </m:ctrlPr>
                      </m:accPr>
                      <m:e>
                        <m:sSub>
                          <m:sSubPr>
                            <m:ctrlPr>
                              <a:rPr lang="fr-FR" i="1">
                                <a:latin typeface="Cambria Math" panose="02040503050406030204" pitchFamily="18" charset="0"/>
                              </a:rPr>
                            </m:ctrlPr>
                          </m:sSubPr>
                          <m:e>
                            <m:r>
                              <a:rPr lang="fr-FR" i="1">
                                <a:latin typeface="Cambria Math" panose="02040503050406030204" pitchFamily="18" charset="0"/>
                              </a:rPr>
                              <m:t>𝑉</m:t>
                            </m:r>
                          </m:e>
                          <m:sub>
                            <m:r>
                              <a:rPr lang="fr-FR" b="0" i="1" smtClean="0">
                                <a:latin typeface="Cambria Math" panose="02040503050406030204" pitchFamily="18" charset="0"/>
                              </a:rPr>
                              <m:t>2</m:t>
                            </m:r>
                          </m:sub>
                        </m:sSub>
                      </m:e>
                    </m:acc>
                  </m:oMath>
                </a14:m>
                <a:endParaRPr lang="fr-FR" dirty="0"/>
              </a:p>
              <a:p>
                <a:pPr marL="285750" indent="-285750">
                  <a:buFont typeface="Arial" panose="020B0604020202020204" pitchFamily="34" charset="0"/>
                  <a:buChar char="•"/>
                </a:pPr>
                <a:r>
                  <a:rPr lang="fr-FR" dirty="0"/>
                  <a:t>Si les tensions simples sont normalement de 115 volts, </a:t>
                </a:r>
                <a:endParaRPr lang="fr-FR" dirty="0" smtClean="0"/>
              </a:p>
              <a:p>
                <a:pPr marL="285750" indent="-285750">
                  <a:buFont typeface="Arial" panose="020B0604020202020204" pitchFamily="34" charset="0"/>
                  <a:buChar char="•"/>
                </a:pPr>
                <a:r>
                  <a:rPr lang="fr-FR" dirty="0" smtClean="0"/>
                  <a:t>la </a:t>
                </a:r>
                <a:r>
                  <a:rPr lang="fr-FR" dirty="0"/>
                  <a:t>tension entre phases est </a:t>
                </a:r>
                <a:r>
                  <a:rPr lang="fr-FR" dirty="0" smtClean="0"/>
                  <a:t>de </a:t>
                </a:r>
                <a:r>
                  <a:rPr lang="fr-FR" dirty="0"/>
                  <a:t>200 </a:t>
                </a:r>
                <a:r>
                  <a:rPr lang="fr-FR" dirty="0" smtClean="0"/>
                  <a:t>volts</a:t>
                </a:r>
              </a:p>
              <a:p>
                <a:pPr marL="285750" indent="-285750">
                  <a:buFont typeface="Arial" panose="020B0604020202020204" pitchFamily="34" charset="0"/>
                  <a:buChar char="•"/>
                </a:pPr>
                <a:r>
                  <a:rPr lang="fr-FR" dirty="0" smtClean="0"/>
                  <a:t>100 </a:t>
                </a:r>
                <a:r>
                  <a:rPr lang="fr-FR" dirty="0"/>
                  <a:t>volts aux bornes de </a:t>
                </a:r>
                <a:r>
                  <a:rPr lang="fr-FR" dirty="0" smtClean="0"/>
                  <a:t>Z+ </a:t>
                </a:r>
                <a:r>
                  <a:rPr lang="fr-FR" dirty="0"/>
                  <a:t>et 100 volts aux bornes de </a:t>
                </a:r>
                <a:r>
                  <a:rPr lang="fr-FR" dirty="0" smtClean="0"/>
                  <a:t>Z2 (il sont </a:t>
                </a:r>
                <a:r>
                  <a:rPr lang="fr-FR" dirty="0"/>
                  <a:t>prévues pour fonctionner en 115 </a:t>
                </a:r>
                <a:r>
                  <a:rPr lang="fr-FR" dirty="0" smtClean="0"/>
                  <a:t>volts).</a:t>
                </a:r>
                <a:endParaRPr lang="fr-FR" dirty="0"/>
              </a:p>
              <a:p>
                <a:pPr marL="285750" indent="-285750">
                  <a:buFont typeface="Arial" panose="020B0604020202020204" pitchFamily="34" charset="0"/>
                  <a:buChar char="•"/>
                </a:pPr>
                <a:r>
                  <a:rPr lang="fr-FR" dirty="0" smtClean="0"/>
                  <a:t>Sur </a:t>
                </a:r>
                <a:r>
                  <a:rPr lang="fr-FR" dirty="0"/>
                  <a:t>un aéronef, le neutre est obligatoire et l'association retenue est le montage étoile, car il permet de disposer à volonté des tensions simples V et tensions composées U.</a:t>
                </a:r>
              </a:p>
              <a:p>
                <a:pPr marL="285750" indent="-285750">
                  <a:buFont typeface="Arial" panose="020B0604020202020204" pitchFamily="34" charset="0"/>
                  <a:buChar char="•"/>
                </a:pPr>
                <a:r>
                  <a:rPr lang="fr-FR" dirty="0" smtClean="0"/>
                  <a:t>Le </a:t>
                </a:r>
                <a:r>
                  <a:rPr lang="fr-FR" dirty="0"/>
                  <a:t>neutre est, en général, relié à la masse (cellule de l'avion) et le câble n'existe pas physiquement.</a:t>
                </a:r>
              </a:p>
            </p:txBody>
          </p:sp>
        </mc:Choice>
        <mc:Fallback xmlns="">
          <p:sp>
            <p:nvSpPr>
              <p:cNvPr id="4" name="Rectangle 3"/>
              <p:cNvSpPr>
                <a:spLocks noRot="1" noChangeAspect="1" noMove="1" noResize="1" noEditPoints="1" noAdjustHandles="1" noChangeArrowheads="1" noChangeShapeType="1" noTextEdit="1"/>
              </p:cNvSpPr>
              <p:nvPr/>
            </p:nvSpPr>
            <p:spPr>
              <a:xfrm>
                <a:off x="231321" y="3365058"/>
                <a:ext cx="11729357" cy="2618922"/>
              </a:xfrm>
              <a:prstGeom prst="rect">
                <a:avLst/>
              </a:prstGeom>
              <a:blipFill>
                <a:blip r:embed="rId2"/>
                <a:stretch>
                  <a:fillRect l="-312" t="-926" r="-623" b="-2546"/>
                </a:stretch>
              </a:blipFill>
            </p:spPr>
            <p:txBody>
              <a:bodyPr/>
              <a:lstStyle/>
              <a:p>
                <a:r>
                  <a:rPr lang="fr-FR">
                    <a:noFill/>
                  </a:rPr>
                  <a:t> </a:t>
                </a:r>
              </a:p>
            </p:txBody>
          </p:sp>
        </mc:Fallback>
      </mc:AlternateContent>
      <p:pic>
        <p:nvPicPr>
          <p:cNvPr id="5" name="Espace réservé du contenu 4"/>
          <p:cNvPicPr>
            <a:picLocks noGrp="1" noChangeAspect="1"/>
          </p:cNvPicPr>
          <p:nvPr>
            <p:ph idx="1"/>
          </p:nvPr>
        </p:nvPicPr>
        <p:blipFill>
          <a:blip r:embed="rId3"/>
          <a:stretch>
            <a:fillRect/>
          </a:stretch>
        </p:blipFill>
        <p:spPr>
          <a:xfrm>
            <a:off x="2030964" y="953726"/>
            <a:ext cx="8685899" cy="2246673"/>
          </a:xfrm>
          <a:prstGeom prst="rect">
            <a:avLst/>
          </a:prstGeom>
        </p:spPr>
      </p:pic>
      <p:sp>
        <p:nvSpPr>
          <p:cNvPr id="6" name="Rectangle 5"/>
          <p:cNvSpPr/>
          <p:nvPr/>
        </p:nvSpPr>
        <p:spPr>
          <a:xfrm>
            <a:off x="3852564" y="502065"/>
            <a:ext cx="4486869" cy="369332"/>
          </a:xfrm>
          <a:prstGeom prst="rect">
            <a:avLst/>
          </a:prstGeom>
        </p:spPr>
        <p:txBody>
          <a:bodyPr wrap="none">
            <a:spAutoFit/>
          </a:bodyPr>
          <a:lstStyle/>
          <a:p>
            <a:r>
              <a:rPr lang="fr-FR" dirty="0"/>
              <a:t>Association des générateurs et des récepteurs</a:t>
            </a:r>
          </a:p>
        </p:txBody>
      </p:sp>
      <p:sp>
        <p:nvSpPr>
          <p:cNvPr id="7" name="Rectangle 6"/>
          <p:cNvSpPr/>
          <p:nvPr/>
        </p:nvSpPr>
        <p:spPr>
          <a:xfrm>
            <a:off x="4458081" y="100025"/>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Tree>
    <p:extLst>
      <p:ext uri="{BB962C8B-B14F-4D97-AF65-F5344CB8AC3E}">
        <p14:creationId xmlns:p14="http://schemas.microsoft.com/office/powerpoint/2010/main" val="426847405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2430840" y="4076714"/>
            <a:ext cx="6873120" cy="2258160"/>
          </a:xfrm>
          <a:prstGeom prst="rect">
            <a:avLst/>
          </a:prstGeom>
        </p:spPr>
      </p:pic>
      <p:sp>
        <p:nvSpPr>
          <p:cNvPr id="4" name="Rectangle 3"/>
          <p:cNvSpPr/>
          <p:nvPr/>
        </p:nvSpPr>
        <p:spPr>
          <a:xfrm>
            <a:off x="293915" y="783599"/>
            <a:ext cx="11146970"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Le </a:t>
            </a:r>
            <a:r>
              <a:rPr lang="fr-FR" b="1" dirty="0"/>
              <a:t>montage triangle</a:t>
            </a:r>
          </a:p>
          <a:p>
            <a:r>
              <a:rPr lang="fr-FR" dirty="0"/>
              <a:t>Ne sont représentées </a:t>
            </a:r>
            <a:r>
              <a:rPr lang="fr-FR" dirty="0" smtClean="0"/>
              <a:t>que </a:t>
            </a:r>
            <a:r>
              <a:rPr lang="fr-FR" dirty="0"/>
              <a:t>les trois impédances réceptrices alimentées par </a:t>
            </a:r>
            <a:r>
              <a:rPr lang="fr-FR" dirty="0" smtClean="0"/>
              <a:t>l'alternateur</a:t>
            </a:r>
          </a:p>
          <a:p>
            <a:r>
              <a:rPr lang="fr-FR" dirty="0" smtClean="0"/>
              <a:t>le </a:t>
            </a:r>
            <a:r>
              <a:rPr lang="fr-FR" dirty="0"/>
              <a:t>montage triangle n'est pas utilisé pour concevoir le système électrique d'un avion car il impose d'avoir un système d'impédances équilibré.</a:t>
            </a:r>
          </a:p>
          <a:p>
            <a:r>
              <a:rPr lang="fr-FR" dirty="0" smtClean="0"/>
              <a:t>On </a:t>
            </a:r>
            <a:r>
              <a:rPr lang="fr-FR" dirty="0"/>
              <a:t>peut, par contre, le rencontrer en capteur de vitesse ou </a:t>
            </a:r>
            <a:r>
              <a:rPr lang="fr-FR" dirty="0" err="1"/>
              <a:t>tachy</a:t>
            </a:r>
            <a:r>
              <a:rPr lang="fr-FR" dirty="0"/>
              <a:t>-génératrices.</a:t>
            </a:r>
          </a:p>
          <a:p>
            <a:r>
              <a:rPr lang="fr-FR" dirty="0" smtClean="0"/>
              <a:t>Pour </a:t>
            </a:r>
            <a:r>
              <a:rPr lang="fr-FR" dirty="0"/>
              <a:t>un avion, les alternateurs sont soit des alternateurs principaux, soit des alternateurs de </a:t>
            </a:r>
            <a:r>
              <a:rPr lang="fr-FR" dirty="0" smtClean="0"/>
              <a:t>secours</a:t>
            </a:r>
          </a:p>
          <a:p>
            <a:r>
              <a:rPr lang="fr-FR" dirty="0" smtClean="0"/>
              <a:t>Ils sont </a:t>
            </a:r>
            <a:r>
              <a:rPr lang="fr-FR" dirty="0"/>
              <a:t>entraînés par des systèmes mécaniques </a:t>
            </a:r>
            <a:r>
              <a:rPr lang="fr-FR" dirty="0" smtClean="0"/>
              <a:t>différents:</a:t>
            </a:r>
            <a:endParaRPr lang="fr-FR" dirty="0"/>
          </a:p>
          <a:p>
            <a:r>
              <a:rPr lang="fr-FR" dirty="0" smtClean="0"/>
              <a:t>les </a:t>
            </a:r>
            <a:r>
              <a:rPr lang="fr-FR" dirty="0"/>
              <a:t>moteurs de l'aéronef via un système mécanique (chapitre suivant) ;</a:t>
            </a:r>
          </a:p>
          <a:p>
            <a:pPr marL="285750" indent="-285750">
              <a:buFont typeface="Arial" panose="020B0604020202020204" pitchFamily="34" charset="0"/>
              <a:buChar char="•"/>
            </a:pPr>
            <a:r>
              <a:rPr lang="fr-FR" dirty="0" smtClean="0"/>
              <a:t>un </a:t>
            </a:r>
            <a:r>
              <a:rPr lang="fr-FR" dirty="0"/>
              <a:t>APU (</a:t>
            </a:r>
            <a:r>
              <a:rPr lang="fr-FR" dirty="0" err="1"/>
              <a:t>Auxiliary</a:t>
            </a:r>
            <a:r>
              <a:rPr lang="fr-FR" dirty="0"/>
              <a:t> Power Unit), sorte de moteur de secours ;</a:t>
            </a:r>
          </a:p>
          <a:p>
            <a:pPr marL="285750" indent="-285750">
              <a:buFont typeface="Arial" panose="020B0604020202020204" pitchFamily="34" charset="0"/>
              <a:buChar char="•"/>
            </a:pPr>
            <a:r>
              <a:rPr lang="fr-FR" dirty="0" smtClean="0"/>
              <a:t>un </a:t>
            </a:r>
            <a:r>
              <a:rPr lang="fr-FR" dirty="0"/>
              <a:t>système appelé RAT (Ram Air Turbine), sorte d'éolienne ;</a:t>
            </a:r>
          </a:p>
          <a:p>
            <a:pPr marL="285750" indent="-285750">
              <a:buFont typeface="Arial" panose="020B0604020202020204" pitchFamily="34" charset="0"/>
              <a:buChar char="•"/>
            </a:pPr>
            <a:r>
              <a:rPr lang="fr-FR" dirty="0" smtClean="0"/>
              <a:t>un </a:t>
            </a:r>
            <a:r>
              <a:rPr lang="fr-FR" dirty="0"/>
              <a:t>moteur hydraulique.</a:t>
            </a:r>
          </a:p>
        </p:txBody>
      </p:sp>
      <p:sp>
        <p:nvSpPr>
          <p:cNvPr id="6" name="Rectangle 5"/>
          <p:cNvSpPr/>
          <p:nvPr/>
        </p:nvSpPr>
        <p:spPr>
          <a:xfrm>
            <a:off x="4200223" y="6488668"/>
            <a:ext cx="3334354" cy="369332"/>
          </a:xfrm>
          <a:prstGeom prst="rect">
            <a:avLst/>
          </a:prstGeom>
        </p:spPr>
        <p:txBody>
          <a:bodyPr wrap="square">
            <a:spAutoFit/>
          </a:bodyPr>
          <a:lstStyle/>
          <a:p>
            <a:r>
              <a:rPr lang="fr-FR" dirty="0"/>
              <a:t>Même </a:t>
            </a:r>
            <a:r>
              <a:rPr lang="fr-FR" dirty="0" smtClean="0"/>
              <a:t>branchement « </a:t>
            </a:r>
            <a:r>
              <a:rPr lang="fr-FR" dirty="0"/>
              <a:t>triangle </a:t>
            </a:r>
            <a:r>
              <a:rPr lang="fr-FR" dirty="0" smtClean="0"/>
              <a:t>»</a:t>
            </a:r>
            <a:endParaRPr lang="fr-FR" dirty="0"/>
          </a:p>
        </p:txBody>
      </p:sp>
      <p:sp>
        <p:nvSpPr>
          <p:cNvPr id="7" name="Rectangle 6"/>
          <p:cNvSpPr/>
          <p:nvPr/>
        </p:nvSpPr>
        <p:spPr>
          <a:xfrm>
            <a:off x="4363656" y="26623"/>
            <a:ext cx="327583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Génération de courant alternatif </a:t>
            </a:r>
          </a:p>
        </p:txBody>
      </p:sp>
    </p:spTree>
    <p:extLst>
      <p:ext uri="{BB962C8B-B14F-4D97-AF65-F5344CB8AC3E}">
        <p14:creationId xmlns:p14="http://schemas.microsoft.com/office/powerpoint/2010/main" val="106857665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fr-FR"/>
          </a:p>
        </p:txBody>
      </p:sp>
      <p:sp>
        <p:nvSpPr>
          <p:cNvPr id="4" name="Rectangle 3"/>
          <p:cNvSpPr/>
          <p:nvPr/>
        </p:nvSpPr>
        <p:spPr>
          <a:xfrm>
            <a:off x="457201" y="938749"/>
            <a:ext cx="11560628"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a:t>L'APU (</a:t>
            </a:r>
            <a:r>
              <a:rPr lang="fr-FR" dirty="0" err="1"/>
              <a:t>Auxiliary</a:t>
            </a:r>
            <a:r>
              <a:rPr lang="fr-FR" dirty="0"/>
              <a:t> Power Unit) est un groupe auxiliaire de puissance embarqué générant de l'énergie pneumatique et de l'électricité.</a:t>
            </a:r>
          </a:p>
          <a:p>
            <a:pPr algn="just"/>
            <a:r>
              <a:rPr lang="fr-FR" dirty="0" smtClean="0"/>
              <a:t>Il </a:t>
            </a:r>
            <a:r>
              <a:rPr lang="fr-FR" dirty="0"/>
              <a:t>permet, au sol de se passer de groupe de démarrage, de climatisation et de groupe </a:t>
            </a:r>
            <a:r>
              <a:rPr lang="fr-FR" dirty="0" smtClean="0"/>
              <a:t>de parc</a:t>
            </a:r>
            <a:r>
              <a:rPr lang="fr-FR" dirty="0"/>
              <a:t>.</a:t>
            </a:r>
          </a:p>
          <a:p>
            <a:pPr algn="just"/>
            <a:r>
              <a:rPr lang="fr-FR" dirty="0" smtClean="0"/>
              <a:t>Il </a:t>
            </a:r>
            <a:r>
              <a:rPr lang="fr-FR" dirty="0"/>
              <a:t>permet, en vol, dans certaines limites, de disposer d'une source d'énergies pneumatique et électrique de secours ou d'appoint.</a:t>
            </a:r>
          </a:p>
          <a:p>
            <a:pPr algn="just"/>
            <a:r>
              <a:rPr lang="fr-FR" dirty="0" smtClean="0"/>
              <a:t>Il </a:t>
            </a:r>
            <a:r>
              <a:rPr lang="fr-FR" dirty="0"/>
              <a:t>repose sur l'assemblage d'un turboréacteur, d'un compresseur et d'un (au moins) alternateur.</a:t>
            </a:r>
          </a:p>
          <a:p>
            <a:pPr algn="just"/>
            <a:r>
              <a:rPr lang="fr-FR" dirty="0" smtClean="0"/>
              <a:t>L'alternateur </a:t>
            </a:r>
            <a:r>
              <a:rPr lang="fr-FR" dirty="0"/>
              <a:t>doit posséder les mêmes caractéristiques que ceux de la génération principale en ce qui concerne la tension et la fréquence.</a:t>
            </a:r>
          </a:p>
          <a:p>
            <a:pPr algn="just"/>
            <a:r>
              <a:rPr lang="fr-FR" dirty="0" smtClean="0"/>
              <a:t>La </a:t>
            </a:r>
            <a:r>
              <a:rPr lang="fr-FR" dirty="0"/>
              <a:t>régulation de tension est classique avec un régulateur ou un GCU (</a:t>
            </a:r>
            <a:r>
              <a:rPr lang="fr-FR" dirty="0" err="1"/>
              <a:t>Generator</a:t>
            </a:r>
            <a:r>
              <a:rPr lang="fr-FR" dirty="0"/>
              <a:t> Control Unit) identique à ceux des alternateurs principaux.</a:t>
            </a:r>
          </a:p>
          <a:p>
            <a:pPr algn="just"/>
            <a:r>
              <a:rPr lang="fr-FR" dirty="0" smtClean="0"/>
              <a:t>La </a:t>
            </a:r>
            <a:r>
              <a:rPr lang="fr-FR" dirty="0"/>
              <a:t>régulation de fréquence repose sur une régulation de vitesse du groupe turboréacteur en fonction de la charge au moyen d'un régulateur carburant agissant sur le dosage.</a:t>
            </a:r>
          </a:p>
        </p:txBody>
      </p:sp>
      <p:sp>
        <p:nvSpPr>
          <p:cNvPr id="5" name="Rectangle 4"/>
          <p:cNvSpPr/>
          <p:nvPr/>
        </p:nvSpPr>
        <p:spPr>
          <a:xfrm>
            <a:off x="5804093" y="310645"/>
            <a:ext cx="583814" cy="369332"/>
          </a:xfrm>
          <a:prstGeom prst="rect">
            <a:avLst/>
          </a:prstGeom>
        </p:spPr>
        <p:txBody>
          <a:bodyPr wrap="none">
            <a:spAutoFit/>
          </a:bodyPr>
          <a:lstStyle/>
          <a:p>
            <a:r>
              <a:rPr lang="fr-FR" dirty="0"/>
              <a:t>APU</a:t>
            </a:r>
          </a:p>
        </p:txBody>
      </p:sp>
    </p:spTree>
    <p:extLst>
      <p:ext uri="{BB962C8B-B14F-4D97-AF65-F5344CB8AC3E}">
        <p14:creationId xmlns:p14="http://schemas.microsoft.com/office/powerpoint/2010/main" val="387614025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36914" y="2052268"/>
            <a:ext cx="8392886"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Certains </a:t>
            </a:r>
            <a:r>
              <a:rPr lang="fr-FR" dirty="0"/>
              <a:t>avions possèdent un alternateur de secours en plus de celui de l'APU. </a:t>
            </a:r>
            <a:endParaRPr lang="fr-FR" dirty="0" smtClean="0"/>
          </a:p>
          <a:p>
            <a:pPr marL="285750" indent="-285750">
              <a:lnSpc>
                <a:spcPct val="150000"/>
              </a:lnSpc>
              <a:buFont typeface="Arial" panose="020B0604020202020204" pitchFamily="34" charset="0"/>
              <a:buChar char="•"/>
            </a:pPr>
            <a:r>
              <a:rPr lang="fr-FR" dirty="0" smtClean="0"/>
              <a:t>Son </a:t>
            </a:r>
            <a:r>
              <a:rPr lang="fr-FR" dirty="0"/>
              <a:t>rôle et sa position dans le circuit ne sont pas identiques à l'alternateur APU. </a:t>
            </a:r>
            <a:endParaRPr lang="fr-FR" dirty="0" smtClean="0"/>
          </a:p>
          <a:p>
            <a:pPr marL="285750" indent="-285750">
              <a:lnSpc>
                <a:spcPct val="150000"/>
              </a:lnSpc>
              <a:buFont typeface="Arial" panose="020B0604020202020204" pitchFamily="34" charset="0"/>
              <a:buChar char="•"/>
            </a:pPr>
            <a:r>
              <a:rPr lang="fr-FR" dirty="0" smtClean="0"/>
              <a:t>Cet </a:t>
            </a:r>
            <a:r>
              <a:rPr lang="fr-FR" dirty="0"/>
              <a:t>alternateur de petite puissance (5,5 </a:t>
            </a:r>
            <a:r>
              <a:rPr lang="fr-FR" dirty="0" err="1"/>
              <a:t>kVA</a:t>
            </a:r>
            <a:r>
              <a:rPr lang="fr-FR" dirty="0"/>
              <a:t>) est entraîné par une énergie hydraulique via un moteur hydraulique (A320-A340).</a:t>
            </a:r>
          </a:p>
        </p:txBody>
      </p:sp>
      <p:sp>
        <p:nvSpPr>
          <p:cNvPr id="5" name="Rectangle 4"/>
          <p:cNvSpPr/>
          <p:nvPr/>
        </p:nvSpPr>
        <p:spPr>
          <a:xfrm>
            <a:off x="4752709" y="324157"/>
            <a:ext cx="2316468" cy="369332"/>
          </a:xfrm>
          <a:prstGeom prst="rect">
            <a:avLst/>
          </a:prstGeom>
        </p:spPr>
        <p:txBody>
          <a:bodyPr wrap="none">
            <a:spAutoFit/>
          </a:bodyPr>
          <a:lstStyle/>
          <a:p>
            <a:r>
              <a:rPr lang="fr-FR" dirty="0"/>
              <a:t>Alternateur de secours</a:t>
            </a:r>
          </a:p>
        </p:txBody>
      </p:sp>
    </p:spTree>
    <p:extLst>
      <p:ext uri="{BB962C8B-B14F-4D97-AF65-F5344CB8AC3E}">
        <p14:creationId xmlns:p14="http://schemas.microsoft.com/office/powerpoint/2010/main" val="134821896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564086" y="1924849"/>
            <a:ext cx="5627914" cy="3305760"/>
          </a:xfrm>
          <a:prstGeom prst="rect">
            <a:avLst/>
          </a:prstGeom>
        </p:spPr>
      </p:pic>
      <p:sp>
        <p:nvSpPr>
          <p:cNvPr id="4" name="Rectangle 3"/>
          <p:cNvSpPr/>
          <p:nvPr/>
        </p:nvSpPr>
        <p:spPr>
          <a:xfrm>
            <a:off x="410954" y="1570200"/>
            <a:ext cx="6000732"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La </a:t>
            </a:r>
            <a:r>
              <a:rPr lang="fr-FR" dirty="0"/>
              <a:t>RAT (Ram Air Turbine) est une source d'énergie de secours. </a:t>
            </a:r>
            <a:endParaRPr lang="fr-FR" dirty="0" smtClean="0"/>
          </a:p>
          <a:p>
            <a:pPr marL="285750" indent="-285750" algn="just">
              <a:lnSpc>
                <a:spcPct val="150000"/>
              </a:lnSpc>
              <a:buFont typeface="Arial" panose="020B0604020202020204" pitchFamily="34" charset="0"/>
              <a:buChar char="•"/>
            </a:pPr>
            <a:r>
              <a:rPr lang="fr-FR" dirty="0" smtClean="0"/>
              <a:t>Elle </a:t>
            </a:r>
            <a:r>
              <a:rPr lang="fr-FR" dirty="0"/>
              <a:t>est constituée d'une éolienne entraînée par le vent relatif logée dans l'aile (par </a:t>
            </a:r>
            <a:r>
              <a:rPr lang="fr-FR" dirty="0" smtClean="0"/>
              <a:t>exemple) </a:t>
            </a:r>
          </a:p>
          <a:p>
            <a:pPr marL="285750" indent="-285750" algn="just">
              <a:lnSpc>
                <a:spcPct val="150000"/>
              </a:lnSpc>
              <a:buFont typeface="Arial" panose="020B0604020202020204" pitchFamily="34" charset="0"/>
              <a:buChar char="•"/>
            </a:pPr>
            <a:r>
              <a:rPr lang="fr-FR" dirty="0" smtClean="0"/>
              <a:t>Elle </a:t>
            </a:r>
            <a:r>
              <a:rPr lang="fr-FR" dirty="0"/>
              <a:t>permet de disposer d'un minimum de puissances hydraulique et électrique afin de garder le contrôle de l'aéronef</a:t>
            </a:r>
            <a:r>
              <a:rPr lang="fr-FR" dirty="0" smtClean="0"/>
              <a:t>.</a:t>
            </a:r>
          </a:p>
          <a:p>
            <a:pPr algn="just">
              <a:lnSpc>
                <a:spcPct val="150000"/>
              </a:lnSpc>
            </a:pPr>
            <a:r>
              <a:rPr lang="fr-FR" dirty="0"/>
              <a:t>L'énergie hydraulique délivrée par la pompe permet </a:t>
            </a:r>
          </a:p>
          <a:p>
            <a:pPr marL="285750" indent="-285750" algn="just">
              <a:lnSpc>
                <a:spcPct val="150000"/>
              </a:lnSpc>
              <a:buFont typeface="Arial" panose="020B0604020202020204" pitchFamily="34" charset="0"/>
              <a:buChar char="•"/>
            </a:pPr>
            <a:r>
              <a:rPr lang="fr-FR" dirty="0"/>
              <a:t>d'activer les commandes de vol principales </a:t>
            </a:r>
          </a:p>
          <a:p>
            <a:pPr algn="just">
              <a:lnSpc>
                <a:spcPct val="150000"/>
              </a:lnSpc>
            </a:pPr>
            <a:r>
              <a:rPr lang="fr-FR" dirty="0"/>
              <a:t>d'entraîner un petit alternateur de secours (3,5 </a:t>
            </a:r>
            <a:r>
              <a:rPr lang="fr-FR" dirty="0" err="1"/>
              <a:t>kVA</a:t>
            </a:r>
            <a:r>
              <a:rPr lang="fr-FR" dirty="0"/>
              <a:t> sur A340</a:t>
            </a:r>
            <a:r>
              <a:rPr lang="fr-FR" dirty="0" smtClean="0"/>
              <a:t>).</a:t>
            </a:r>
            <a:endParaRPr lang="fr-FR" dirty="0"/>
          </a:p>
        </p:txBody>
      </p:sp>
      <p:sp>
        <p:nvSpPr>
          <p:cNvPr id="6" name="Rectangle 5"/>
          <p:cNvSpPr/>
          <p:nvPr/>
        </p:nvSpPr>
        <p:spPr>
          <a:xfrm>
            <a:off x="5299167" y="218105"/>
            <a:ext cx="843116" cy="369332"/>
          </a:xfrm>
          <a:prstGeom prst="rect">
            <a:avLst/>
          </a:prstGeom>
        </p:spPr>
        <p:txBody>
          <a:bodyPr wrap="none">
            <a:spAutoFit/>
          </a:bodyPr>
          <a:lstStyle/>
          <a:p>
            <a:r>
              <a:rPr lang="fr-FR" dirty="0" smtClean="0"/>
              <a:t>RAT </a:t>
            </a:r>
            <a:r>
              <a:rPr lang="fr-FR" dirty="0"/>
              <a:t>(T)</a:t>
            </a:r>
          </a:p>
        </p:txBody>
      </p:sp>
    </p:spTree>
    <p:extLst>
      <p:ext uri="{BB962C8B-B14F-4D97-AF65-F5344CB8AC3E}">
        <p14:creationId xmlns:p14="http://schemas.microsoft.com/office/powerpoint/2010/main" val="118768528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2244581" y="2365448"/>
            <a:ext cx="7027921" cy="4011920"/>
          </a:xfrm>
          <a:prstGeom prst="rect">
            <a:avLst/>
          </a:prstGeom>
        </p:spPr>
      </p:pic>
      <p:sp>
        <p:nvSpPr>
          <p:cNvPr id="4" name="Rectangle 3"/>
          <p:cNvSpPr/>
          <p:nvPr/>
        </p:nvSpPr>
        <p:spPr>
          <a:xfrm>
            <a:off x="544286" y="917197"/>
            <a:ext cx="11266714"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Le </a:t>
            </a:r>
            <a:r>
              <a:rPr lang="fr-FR" dirty="0"/>
              <a:t>Constant Speed Drive (CSD, ou CSDU pour Unit) est un système d'entraînement </a:t>
            </a:r>
            <a:r>
              <a:rPr lang="fr-FR" dirty="0" smtClean="0"/>
              <a:t>hydromécanique</a:t>
            </a:r>
          </a:p>
          <a:p>
            <a:pPr marL="285750" indent="-285750">
              <a:buFont typeface="Arial" panose="020B0604020202020204" pitchFamily="34" charset="0"/>
              <a:buChar char="•"/>
            </a:pPr>
            <a:r>
              <a:rPr lang="fr-FR" dirty="0" smtClean="0"/>
              <a:t> </a:t>
            </a:r>
            <a:r>
              <a:rPr lang="fr-FR" dirty="0"/>
              <a:t>intercalé entre le réacteur et l'alternateur </a:t>
            </a:r>
            <a:endParaRPr lang="fr-FR" dirty="0" smtClean="0"/>
          </a:p>
          <a:p>
            <a:pPr marL="285750" indent="-285750">
              <a:buFont typeface="Arial" panose="020B0604020202020204" pitchFamily="34" charset="0"/>
              <a:buChar char="•"/>
            </a:pPr>
            <a:r>
              <a:rPr lang="fr-FR" dirty="0" smtClean="0"/>
              <a:t>qui </a:t>
            </a:r>
            <a:r>
              <a:rPr lang="fr-FR" dirty="0"/>
              <a:t>donne une vitesse de rotation alternateur constante quel que soit le régime </a:t>
            </a:r>
            <a:r>
              <a:rPr lang="fr-FR" dirty="0" smtClean="0"/>
              <a:t>moteur</a:t>
            </a:r>
          </a:p>
          <a:p>
            <a:pPr marL="285750" indent="-285750">
              <a:buFont typeface="Arial" panose="020B0604020202020204" pitchFamily="34" charset="0"/>
              <a:buChar char="•"/>
            </a:pPr>
            <a:r>
              <a:rPr lang="fr-FR" dirty="0" smtClean="0"/>
              <a:t>But: obtenir </a:t>
            </a:r>
            <a:r>
              <a:rPr lang="fr-FR" dirty="0"/>
              <a:t>une fréquence alternateur constante.</a:t>
            </a:r>
          </a:p>
        </p:txBody>
      </p:sp>
      <p:sp>
        <p:nvSpPr>
          <p:cNvPr id="5" name="Rectangle 4"/>
          <p:cNvSpPr/>
          <p:nvPr/>
        </p:nvSpPr>
        <p:spPr>
          <a:xfrm>
            <a:off x="4345526" y="120134"/>
            <a:ext cx="306551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Constant Speed Drive et IDG 1 </a:t>
            </a:r>
          </a:p>
        </p:txBody>
      </p:sp>
      <p:sp>
        <p:nvSpPr>
          <p:cNvPr id="7" name="Rectangle 6"/>
          <p:cNvSpPr/>
          <p:nvPr/>
        </p:nvSpPr>
        <p:spPr>
          <a:xfrm>
            <a:off x="4778527" y="489466"/>
            <a:ext cx="2199513" cy="369332"/>
          </a:xfrm>
          <a:prstGeom prst="rect">
            <a:avLst/>
          </a:prstGeom>
        </p:spPr>
        <p:txBody>
          <a:bodyPr wrap="none">
            <a:spAutoFit/>
          </a:bodyPr>
          <a:lstStyle/>
          <a:p>
            <a:r>
              <a:rPr lang="fr-FR" dirty="0"/>
              <a:t>Constant Speed Drive</a:t>
            </a:r>
          </a:p>
        </p:txBody>
      </p:sp>
    </p:spTree>
    <p:extLst>
      <p:ext uri="{BB962C8B-B14F-4D97-AF65-F5344CB8AC3E}">
        <p14:creationId xmlns:p14="http://schemas.microsoft.com/office/powerpoint/2010/main" val="21963574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5941" y="903377"/>
            <a:ext cx="5682342" cy="563231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a:t>Le principe simplifié est le </a:t>
            </a:r>
            <a:r>
              <a:rPr lang="fr-FR" b="1" dirty="0" smtClean="0"/>
              <a:t>suivant</a:t>
            </a:r>
            <a:r>
              <a:rPr lang="fr-FR" dirty="0" smtClean="0"/>
              <a:t>:</a:t>
            </a:r>
            <a:endParaRPr lang="fr-FR" dirty="0"/>
          </a:p>
          <a:p>
            <a:pPr marL="285750" indent="-285750" algn="just">
              <a:buFont typeface="Arial" panose="020B0604020202020204" pitchFamily="34" charset="0"/>
              <a:buChar char="•"/>
            </a:pPr>
            <a:r>
              <a:rPr lang="fr-FR" dirty="0" smtClean="0"/>
              <a:t>Si </a:t>
            </a:r>
            <a:r>
              <a:rPr lang="fr-FR" dirty="0"/>
              <a:t>la fréquence détectée en sortie de l'alternateur est </a:t>
            </a:r>
            <a:r>
              <a:rPr lang="fr-FR" dirty="0" smtClean="0"/>
              <a:t>incorrecte</a:t>
            </a:r>
          </a:p>
          <a:p>
            <a:pPr marL="285750" indent="-285750" algn="just">
              <a:buFont typeface="Arial" panose="020B0604020202020204" pitchFamily="34" charset="0"/>
              <a:buChar char="•"/>
            </a:pPr>
            <a:r>
              <a:rPr lang="fr-FR" dirty="0" smtClean="0"/>
              <a:t>un </a:t>
            </a:r>
            <a:r>
              <a:rPr lang="fr-FR" dirty="0"/>
              <a:t>signal (« Signal Cde ») est envoyé sur un mécanisme </a:t>
            </a:r>
            <a:r>
              <a:rPr lang="fr-FR" dirty="0" smtClean="0"/>
              <a:t>« </a:t>
            </a:r>
            <a:r>
              <a:rPr lang="fr-FR" dirty="0"/>
              <a:t>SERVO TRIM </a:t>
            </a:r>
            <a:r>
              <a:rPr lang="fr-FR" dirty="0" smtClean="0"/>
              <a:t>») </a:t>
            </a:r>
          </a:p>
          <a:p>
            <a:pPr marL="285750" indent="-285750" algn="just">
              <a:buFont typeface="Arial" panose="020B0604020202020204" pitchFamily="34" charset="0"/>
              <a:buChar char="•"/>
            </a:pPr>
            <a:r>
              <a:rPr lang="fr-FR" dirty="0" smtClean="0"/>
              <a:t>il </a:t>
            </a:r>
            <a:r>
              <a:rPr lang="fr-FR" dirty="0"/>
              <a:t>commande le plateau à inclinaison variable d'une pompe hydraulique.</a:t>
            </a:r>
          </a:p>
          <a:p>
            <a:pPr marL="285750" indent="-285750" algn="just">
              <a:buFont typeface="Arial" panose="020B0604020202020204" pitchFamily="34" charset="0"/>
              <a:buChar char="•"/>
            </a:pPr>
            <a:r>
              <a:rPr lang="fr-FR" dirty="0" smtClean="0"/>
              <a:t>Le </a:t>
            </a:r>
            <a:r>
              <a:rPr lang="fr-FR" dirty="0"/>
              <a:t>débit de la pompe varie, et donc le débit d'alimentation du moteur hydraulique qu'elle alimente.</a:t>
            </a:r>
          </a:p>
          <a:p>
            <a:pPr marL="285750" indent="-285750" algn="just">
              <a:buFont typeface="Arial" panose="020B0604020202020204" pitchFamily="34" charset="0"/>
              <a:buChar char="•"/>
            </a:pPr>
            <a:r>
              <a:rPr lang="fr-FR" dirty="0" smtClean="0"/>
              <a:t>La </a:t>
            </a:r>
            <a:r>
              <a:rPr lang="fr-FR" dirty="0"/>
              <a:t>vitesse du moteur varie en conséquence et régule la vitesse d'entraînement de l'alternateur.</a:t>
            </a:r>
          </a:p>
          <a:p>
            <a:pPr marL="285750" indent="-285750" algn="just">
              <a:buFont typeface="Arial" panose="020B0604020202020204" pitchFamily="34" charset="0"/>
              <a:buChar char="•"/>
            </a:pPr>
            <a:r>
              <a:rPr lang="fr-FR" dirty="0" smtClean="0"/>
              <a:t>La </a:t>
            </a:r>
            <a:r>
              <a:rPr lang="fr-FR" dirty="0"/>
              <a:t>fréquence est ainsi maintenue à 400 Hz ± 5 %.</a:t>
            </a:r>
          </a:p>
          <a:p>
            <a:pPr marL="285750" indent="-285750" algn="just">
              <a:buFont typeface="Arial" panose="020B0604020202020204" pitchFamily="34" charset="0"/>
              <a:buChar char="•"/>
            </a:pPr>
            <a:r>
              <a:rPr lang="fr-FR" dirty="0" smtClean="0"/>
              <a:t>Sur </a:t>
            </a:r>
            <a:r>
              <a:rPr lang="fr-FR" dirty="0"/>
              <a:t>certains avions anciens, une commande permet à l'équipage de régler manuellement la fréquence de l'alternateur autour de 400 Hz en jouant sur le CSD puis, ensuite, le CSD maintient cette fréquence.</a:t>
            </a:r>
          </a:p>
          <a:p>
            <a:pPr marL="285750" indent="-285750" algn="just">
              <a:buFont typeface="Arial" panose="020B0604020202020204" pitchFamily="34" charset="0"/>
              <a:buChar char="•"/>
            </a:pPr>
            <a:r>
              <a:rPr lang="fr-FR" dirty="0" smtClean="0"/>
              <a:t>Le </a:t>
            </a:r>
            <a:r>
              <a:rPr lang="fr-FR" dirty="0"/>
              <a:t>CSD fournit à l'alternateur une puissance mécanique P = </a:t>
            </a:r>
            <a:r>
              <a:rPr lang="fr-FR" dirty="0" smtClean="0"/>
              <a:t>C</a:t>
            </a:r>
            <a:r>
              <a:rPr lang="el-GR" dirty="0" smtClean="0"/>
              <a:t>ω</a:t>
            </a:r>
            <a:r>
              <a:rPr lang="fr-FR" dirty="0" smtClean="0"/>
              <a:t>. </a:t>
            </a:r>
          </a:p>
          <a:p>
            <a:pPr marL="285750" indent="-285750" algn="just">
              <a:buFont typeface="Arial" panose="020B0604020202020204" pitchFamily="34" charset="0"/>
              <a:buChar char="•"/>
            </a:pPr>
            <a:r>
              <a:rPr lang="fr-FR" dirty="0" smtClean="0"/>
              <a:t>Comme </a:t>
            </a:r>
            <a:r>
              <a:rPr lang="el-GR" dirty="0"/>
              <a:t>ω</a:t>
            </a:r>
            <a:r>
              <a:rPr lang="fr-FR" dirty="0" smtClean="0"/>
              <a:t> </a:t>
            </a:r>
            <a:r>
              <a:rPr lang="fr-FR" dirty="0"/>
              <a:t>doit rester fixe (fréquence fixe), on jouera donc sur le couple fourni afin de faire varier P.</a:t>
            </a:r>
          </a:p>
        </p:txBody>
      </p:sp>
      <p:sp>
        <p:nvSpPr>
          <p:cNvPr id="5" name="Rectangle 4"/>
          <p:cNvSpPr/>
          <p:nvPr/>
        </p:nvSpPr>
        <p:spPr>
          <a:xfrm>
            <a:off x="4345526" y="120134"/>
            <a:ext cx="306551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Constant Speed Drive et IDG 1 </a:t>
            </a:r>
          </a:p>
        </p:txBody>
      </p:sp>
      <p:sp>
        <p:nvSpPr>
          <p:cNvPr id="6" name="Rectangle 5"/>
          <p:cNvSpPr/>
          <p:nvPr/>
        </p:nvSpPr>
        <p:spPr>
          <a:xfrm>
            <a:off x="4778527" y="489466"/>
            <a:ext cx="2199513" cy="369332"/>
          </a:xfrm>
          <a:prstGeom prst="rect">
            <a:avLst/>
          </a:prstGeom>
        </p:spPr>
        <p:txBody>
          <a:bodyPr wrap="none">
            <a:spAutoFit/>
          </a:bodyPr>
          <a:lstStyle/>
          <a:p>
            <a:r>
              <a:rPr lang="fr-FR" dirty="0"/>
              <a:t>Constant Speed Drive</a:t>
            </a:r>
          </a:p>
        </p:txBody>
      </p:sp>
      <p:pic>
        <p:nvPicPr>
          <p:cNvPr id="7" name="Espace réservé du contenu 5"/>
          <p:cNvPicPr>
            <a:picLocks noGrp="1" noChangeAspect="1"/>
          </p:cNvPicPr>
          <p:nvPr>
            <p:ph idx="1"/>
          </p:nvPr>
        </p:nvPicPr>
        <p:blipFill>
          <a:blip r:embed="rId2"/>
          <a:stretch>
            <a:fillRect/>
          </a:stretch>
        </p:blipFill>
        <p:spPr>
          <a:xfrm>
            <a:off x="6040925" y="2025134"/>
            <a:ext cx="5681924" cy="3243552"/>
          </a:xfrm>
          <a:prstGeom prst="rect">
            <a:avLst/>
          </a:prstGeom>
        </p:spPr>
      </p:pic>
    </p:spTree>
    <p:extLst>
      <p:ext uri="{BB962C8B-B14F-4D97-AF65-F5344CB8AC3E}">
        <p14:creationId xmlns:p14="http://schemas.microsoft.com/office/powerpoint/2010/main" val="427861007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2747" y="2020383"/>
            <a:ext cx="5584372"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Commandes </a:t>
            </a:r>
            <a:r>
              <a:rPr lang="fr-FR" b="1" dirty="0"/>
              <a:t>et contrôles CSD</a:t>
            </a:r>
          </a:p>
          <a:p>
            <a:r>
              <a:rPr lang="fr-FR" dirty="0"/>
              <a:t>Le CSD étant un dispositif hydromécanique, on surveille : </a:t>
            </a:r>
            <a:endParaRPr lang="fr-FR" dirty="0" smtClean="0"/>
          </a:p>
          <a:p>
            <a:pPr marL="285750" indent="-285750">
              <a:buFont typeface="Arial" panose="020B0604020202020204" pitchFamily="34" charset="0"/>
              <a:buChar char="•"/>
            </a:pPr>
            <a:r>
              <a:rPr lang="fr-FR" dirty="0" smtClean="0"/>
              <a:t>la </a:t>
            </a:r>
            <a:r>
              <a:rPr lang="fr-FR" dirty="0"/>
              <a:t>pression d'huile ; </a:t>
            </a:r>
            <a:endParaRPr lang="fr-FR" dirty="0" smtClean="0"/>
          </a:p>
          <a:p>
            <a:pPr marL="285750" indent="-285750">
              <a:buFont typeface="Arial" panose="020B0604020202020204" pitchFamily="34" charset="0"/>
              <a:buChar char="•"/>
            </a:pPr>
            <a:r>
              <a:rPr lang="fr-FR" dirty="0" smtClean="0"/>
              <a:t>la </a:t>
            </a:r>
            <a:r>
              <a:rPr lang="fr-FR" dirty="0"/>
              <a:t>température d'huile ;</a:t>
            </a:r>
          </a:p>
          <a:p>
            <a:pPr marL="285750" indent="-285750">
              <a:buFont typeface="Arial" panose="020B0604020202020204" pitchFamily="34" charset="0"/>
              <a:buChar char="•"/>
            </a:pPr>
            <a:r>
              <a:rPr lang="fr-FR" dirty="0" smtClean="0"/>
              <a:t>la </a:t>
            </a:r>
            <a:r>
              <a:rPr lang="fr-FR" dirty="0"/>
              <a:t>survitesse ;</a:t>
            </a:r>
          </a:p>
          <a:p>
            <a:pPr marL="285750" indent="-285750">
              <a:buFont typeface="Arial" panose="020B0604020202020204" pitchFamily="34" charset="0"/>
              <a:buChar char="•"/>
            </a:pPr>
            <a:r>
              <a:rPr lang="fr-FR" dirty="0" smtClean="0"/>
              <a:t>la </a:t>
            </a:r>
            <a:r>
              <a:rPr lang="fr-FR" dirty="0"/>
              <a:t>sous-vitesse.</a:t>
            </a:r>
          </a:p>
          <a:p>
            <a:r>
              <a:rPr lang="fr-FR" dirty="0" smtClean="0"/>
              <a:t>L'huile </a:t>
            </a:r>
            <a:r>
              <a:rPr lang="fr-FR" dirty="0"/>
              <a:t>du CSD est refroidie en passant dans un radiateur souvent situé dans le fan du réacteur (ventilation dynamique</a:t>
            </a:r>
            <a:r>
              <a:rPr lang="fr-FR" dirty="0" smtClean="0"/>
              <a:t>).</a:t>
            </a:r>
            <a:endParaRPr lang="fr-FR" dirty="0"/>
          </a:p>
        </p:txBody>
      </p:sp>
      <p:sp>
        <p:nvSpPr>
          <p:cNvPr id="5" name="Rectangle 4"/>
          <p:cNvSpPr/>
          <p:nvPr/>
        </p:nvSpPr>
        <p:spPr>
          <a:xfrm>
            <a:off x="4345526" y="120134"/>
            <a:ext cx="306551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Constant Speed Drive et IDG 1 </a:t>
            </a:r>
          </a:p>
        </p:txBody>
      </p:sp>
      <p:sp>
        <p:nvSpPr>
          <p:cNvPr id="6" name="Rectangle 5"/>
          <p:cNvSpPr/>
          <p:nvPr/>
        </p:nvSpPr>
        <p:spPr>
          <a:xfrm>
            <a:off x="4778527" y="489466"/>
            <a:ext cx="2199513" cy="369332"/>
          </a:xfrm>
          <a:prstGeom prst="rect">
            <a:avLst/>
          </a:prstGeom>
        </p:spPr>
        <p:txBody>
          <a:bodyPr wrap="none">
            <a:spAutoFit/>
          </a:bodyPr>
          <a:lstStyle/>
          <a:p>
            <a:r>
              <a:rPr lang="fr-FR" dirty="0"/>
              <a:t>Constant Speed Drive</a:t>
            </a:r>
          </a:p>
        </p:txBody>
      </p:sp>
      <p:pic>
        <p:nvPicPr>
          <p:cNvPr id="12" name="Espace réservé du contenu 5"/>
          <p:cNvPicPr>
            <a:picLocks noGrp="1" noChangeAspect="1"/>
          </p:cNvPicPr>
          <p:nvPr>
            <p:ph idx="1"/>
          </p:nvPr>
        </p:nvPicPr>
        <p:blipFill>
          <a:blip r:embed="rId2"/>
          <a:stretch>
            <a:fillRect/>
          </a:stretch>
        </p:blipFill>
        <p:spPr>
          <a:xfrm>
            <a:off x="5950074" y="1391181"/>
            <a:ext cx="5991554" cy="3420305"/>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40967689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971374" y="2035775"/>
            <a:ext cx="5094654" cy="2524350"/>
          </a:xfrm>
          <a:prstGeom prst="rect">
            <a:avLst/>
          </a:prstGeom>
        </p:spPr>
      </p:pic>
      <p:sp>
        <p:nvSpPr>
          <p:cNvPr id="5" name="ZoneTexte 4"/>
          <p:cNvSpPr txBox="1"/>
          <p:nvPr/>
        </p:nvSpPr>
        <p:spPr>
          <a:xfrm>
            <a:off x="6400800" y="902525"/>
            <a:ext cx="878774" cy="369332"/>
          </a:xfrm>
          <a:prstGeom prst="rect">
            <a:avLst/>
          </a:prstGeom>
          <a:noFill/>
        </p:spPr>
        <p:txBody>
          <a:bodyPr wrap="square" rtlCol="0">
            <a:spAutoFit/>
          </a:bodyPr>
          <a:lstStyle/>
          <a:p>
            <a:r>
              <a:rPr lang="fr-FR" dirty="0" smtClean="0"/>
              <a:t>Induit</a:t>
            </a:r>
            <a:endParaRPr lang="fr-FR" dirty="0"/>
          </a:p>
        </p:txBody>
      </p:sp>
      <p:sp>
        <p:nvSpPr>
          <p:cNvPr id="6" name="Rectangle 5"/>
          <p:cNvSpPr/>
          <p:nvPr/>
        </p:nvSpPr>
        <p:spPr>
          <a:xfrm>
            <a:off x="4746534" y="59375"/>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
        <p:nvSpPr>
          <p:cNvPr id="7" name="Rectangle 6"/>
          <p:cNvSpPr/>
          <p:nvPr/>
        </p:nvSpPr>
        <p:spPr>
          <a:xfrm>
            <a:off x="5591316" y="410055"/>
            <a:ext cx="1380058" cy="369332"/>
          </a:xfrm>
          <a:prstGeom prst="rect">
            <a:avLst/>
          </a:prstGeom>
        </p:spPr>
        <p:txBody>
          <a:bodyPr wrap="none">
            <a:spAutoFit/>
          </a:bodyPr>
          <a:lstStyle/>
          <a:p>
            <a:r>
              <a:rPr lang="fr-FR" dirty="0" smtClean="0"/>
              <a:t>Génératrices</a:t>
            </a:r>
          </a:p>
        </p:txBody>
      </p:sp>
      <p:sp>
        <p:nvSpPr>
          <p:cNvPr id="8" name="Rectangle 7"/>
          <p:cNvSpPr/>
          <p:nvPr/>
        </p:nvSpPr>
        <p:spPr>
          <a:xfrm>
            <a:off x="185345" y="1271857"/>
            <a:ext cx="6096000" cy="3693319"/>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dirty="0" smtClean="0"/>
              <a:t>On appelle induit l'ensemble des conducteurs (montés sur un tambour, ils constituent le rotor) tournant à une vitesse angulaire </a:t>
            </a:r>
            <a:r>
              <a:rPr lang="el-GR" dirty="0" smtClean="0"/>
              <a:t>ω</a:t>
            </a:r>
            <a:r>
              <a:rPr lang="fr-FR" dirty="0" smtClean="0"/>
              <a:t>=2</a:t>
            </a:r>
            <a:r>
              <a:rPr lang="el-GR" dirty="0" smtClean="0"/>
              <a:t>π</a:t>
            </a:r>
            <a:r>
              <a:rPr lang="fr-FR" dirty="0" smtClean="0"/>
              <a:t>n (n en tours/seconde) dans le champ magnétique inducteur.</a:t>
            </a:r>
          </a:p>
          <a:p>
            <a:r>
              <a:rPr lang="fr-FR" dirty="0" smtClean="0"/>
              <a:t>Chacun des conducteurs, en coupant les lignes de force du champ inducteur, délivre une FEM</a:t>
            </a:r>
          </a:p>
          <a:p>
            <a:r>
              <a:rPr lang="fr-FR" dirty="0" smtClean="0"/>
              <a:t>Comme ils sont reliés, la FEM recueillie est la somme des FEM développées dans chacun des conducteurs.</a:t>
            </a:r>
          </a:p>
          <a:p>
            <a:endParaRPr lang="fr-FR" dirty="0" smtClean="0"/>
          </a:p>
          <a:p>
            <a:r>
              <a:rPr lang="fr-FR" dirty="0" smtClean="0"/>
              <a:t>le conducteur supérieur coupe les lignes de champ de droite à gauche, </a:t>
            </a:r>
          </a:p>
          <a:p>
            <a:r>
              <a:rPr lang="fr-FR" dirty="0" smtClean="0"/>
              <a:t>le conducteur inférieur les coupe de gauche à droite, développant une FEM de sens contraire.</a:t>
            </a:r>
            <a:endParaRPr lang="fr-FR" dirty="0"/>
          </a:p>
        </p:txBody>
      </p:sp>
    </p:spTree>
    <p:extLst>
      <p:ext uri="{BB962C8B-B14F-4D97-AF65-F5344CB8AC3E}">
        <p14:creationId xmlns:p14="http://schemas.microsoft.com/office/powerpoint/2010/main" val="312156720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345526" y="120134"/>
            <a:ext cx="306551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Constant Speed Drive et IDG 1 </a:t>
            </a:r>
          </a:p>
        </p:txBody>
      </p:sp>
      <p:sp>
        <p:nvSpPr>
          <p:cNvPr id="6" name="Rectangle 5"/>
          <p:cNvSpPr/>
          <p:nvPr/>
        </p:nvSpPr>
        <p:spPr>
          <a:xfrm>
            <a:off x="4778527" y="489466"/>
            <a:ext cx="2199513" cy="369332"/>
          </a:xfrm>
          <a:prstGeom prst="rect">
            <a:avLst/>
          </a:prstGeom>
        </p:spPr>
        <p:txBody>
          <a:bodyPr wrap="none">
            <a:spAutoFit/>
          </a:bodyPr>
          <a:lstStyle/>
          <a:p>
            <a:r>
              <a:rPr lang="fr-FR" dirty="0"/>
              <a:t>Constant Speed Drive</a:t>
            </a:r>
          </a:p>
        </p:txBody>
      </p:sp>
      <p:pic>
        <p:nvPicPr>
          <p:cNvPr id="8" name="Espace réservé du contenu 3"/>
          <p:cNvPicPr>
            <a:picLocks noGrp="1" noChangeAspect="1"/>
          </p:cNvPicPr>
          <p:nvPr>
            <p:ph idx="1"/>
          </p:nvPr>
        </p:nvPicPr>
        <p:blipFill rotWithShape="1">
          <a:blip r:embed="rId2"/>
          <a:srcRect r="52724"/>
          <a:stretch/>
        </p:blipFill>
        <p:spPr>
          <a:xfrm>
            <a:off x="8263467" y="628639"/>
            <a:ext cx="3676598" cy="2684960"/>
          </a:xfrm>
          <a:prstGeom prst="rect">
            <a:avLst/>
          </a:prstGeom>
        </p:spPr>
      </p:pic>
      <p:sp>
        <p:nvSpPr>
          <p:cNvPr id="9" name="Rectangle 8"/>
          <p:cNvSpPr/>
          <p:nvPr/>
        </p:nvSpPr>
        <p:spPr>
          <a:xfrm>
            <a:off x="185053" y="1228130"/>
            <a:ext cx="7935689" cy="507831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Une commande (CSDU </a:t>
            </a:r>
            <a:r>
              <a:rPr lang="fr-FR" dirty="0" err="1"/>
              <a:t>Disconnect</a:t>
            </a:r>
            <a:r>
              <a:rPr lang="fr-FR" dirty="0"/>
              <a:t>) sous cache est à la disposition de l'équipage pour, dans certain cas, interrompre l'entraînement du CSD afin d'éviter la destruction de celui-ci.</a:t>
            </a:r>
          </a:p>
          <a:p>
            <a:pPr marL="285750" indent="-285750">
              <a:buFont typeface="Arial" panose="020B0604020202020204" pitchFamily="34" charset="0"/>
              <a:buChar char="•"/>
            </a:pPr>
            <a:r>
              <a:rPr lang="fr-FR" dirty="0" smtClean="0"/>
              <a:t>un </a:t>
            </a:r>
            <a:r>
              <a:rPr lang="fr-FR" dirty="0"/>
              <a:t>appui sur le bouton poussoir (1) alimente l'électroaimant et provoque le retrait du verrou (2). </a:t>
            </a:r>
            <a:endParaRPr lang="fr-FR" dirty="0" smtClean="0"/>
          </a:p>
          <a:p>
            <a:pPr marL="285750" indent="-285750">
              <a:buFont typeface="Arial" panose="020B0604020202020204" pitchFamily="34" charset="0"/>
              <a:buChar char="•"/>
            </a:pPr>
            <a:r>
              <a:rPr lang="fr-FR" dirty="0" smtClean="0"/>
              <a:t>Sous </a:t>
            </a:r>
            <a:r>
              <a:rPr lang="fr-FR" dirty="0"/>
              <a:t>l'action du ressort (3), l'axe de la poignée de </a:t>
            </a:r>
            <a:r>
              <a:rPr lang="fr-FR" dirty="0" err="1"/>
              <a:t>décrabotage</a:t>
            </a:r>
            <a:r>
              <a:rPr lang="fr-FR" dirty="0"/>
              <a:t> descend sur la vis sans fin </a:t>
            </a:r>
            <a:r>
              <a:rPr lang="fr-FR" b="1" dirty="0"/>
              <a:t>en rotation</a:t>
            </a:r>
            <a:r>
              <a:rPr lang="fr-FR" dirty="0"/>
              <a:t>. </a:t>
            </a:r>
            <a:endParaRPr lang="fr-FR" dirty="0" smtClean="0"/>
          </a:p>
          <a:p>
            <a:pPr marL="285750" indent="-285750">
              <a:buFont typeface="Arial" panose="020B0604020202020204" pitchFamily="34" charset="0"/>
              <a:buChar char="•"/>
            </a:pPr>
            <a:r>
              <a:rPr lang="fr-FR" dirty="0" smtClean="0"/>
              <a:t>Le </a:t>
            </a:r>
            <a:r>
              <a:rPr lang="fr-FR" dirty="0"/>
              <a:t>crabot est entraîné vers la gauche et désaccouple le CSD de l'arbre d'entrée </a:t>
            </a:r>
            <a:endParaRPr lang="fr-FR" dirty="0" smtClean="0"/>
          </a:p>
          <a:p>
            <a:pPr marL="285750" indent="-285750">
              <a:buFont typeface="Arial" panose="020B0604020202020204" pitchFamily="34" charset="0"/>
              <a:buChar char="•"/>
            </a:pPr>
            <a:r>
              <a:rPr lang="fr-FR" dirty="0" smtClean="0"/>
              <a:t>Le </a:t>
            </a:r>
            <a:r>
              <a:rPr lang="fr-FR" dirty="0"/>
              <a:t>CSD ne se sépare pas de </a:t>
            </a:r>
            <a:r>
              <a:rPr lang="fr-FR" dirty="0" smtClean="0"/>
              <a:t>l'alternateur.</a:t>
            </a:r>
            <a:endParaRPr lang="fr-FR" dirty="0"/>
          </a:p>
          <a:p>
            <a:pPr marL="285750" indent="-285750">
              <a:buFont typeface="Arial" panose="020B0604020202020204" pitchFamily="34" charset="0"/>
              <a:buChar char="•"/>
            </a:pPr>
            <a:r>
              <a:rPr lang="fr-FR" dirty="0"/>
              <a:t>Le </a:t>
            </a:r>
            <a:r>
              <a:rPr lang="fr-FR" dirty="0" err="1"/>
              <a:t>décrabotage</a:t>
            </a:r>
            <a:r>
              <a:rPr lang="fr-FR" dirty="0"/>
              <a:t> se fait par application d'une check-list. </a:t>
            </a:r>
            <a:endParaRPr lang="fr-FR" dirty="0" smtClean="0"/>
          </a:p>
          <a:p>
            <a:pPr marL="285750" indent="-285750">
              <a:buFont typeface="Arial" panose="020B0604020202020204" pitchFamily="34" charset="0"/>
              <a:buChar char="•"/>
            </a:pPr>
            <a:r>
              <a:rPr lang="fr-FR" dirty="0" smtClean="0"/>
              <a:t>Il </a:t>
            </a:r>
            <a:r>
              <a:rPr lang="fr-FR" dirty="0"/>
              <a:t>ne peut s'effectuer que moteur tournant (la vis sans fin doit tourner). </a:t>
            </a:r>
            <a:endParaRPr lang="fr-FR" dirty="0" smtClean="0"/>
          </a:p>
          <a:p>
            <a:pPr marL="285750" indent="-285750">
              <a:buFont typeface="Arial" panose="020B0604020202020204" pitchFamily="34" charset="0"/>
              <a:buChar char="•"/>
            </a:pPr>
            <a:r>
              <a:rPr lang="fr-FR" dirty="0" smtClean="0"/>
              <a:t>Cette </a:t>
            </a:r>
            <a:r>
              <a:rPr lang="fr-FR" dirty="0"/>
              <a:t>action est irréversible en vol.</a:t>
            </a:r>
          </a:p>
          <a:p>
            <a:pPr marL="285750" indent="-285750">
              <a:buFont typeface="Arial" panose="020B0604020202020204" pitchFamily="34" charset="0"/>
              <a:buChar char="•"/>
            </a:pPr>
            <a:r>
              <a:rPr lang="fr-FR" dirty="0"/>
              <a:t>Le </a:t>
            </a:r>
            <a:r>
              <a:rPr lang="fr-FR" dirty="0" err="1"/>
              <a:t>recrabotage</a:t>
            </a:r>
            <a:r>
              <a:rPr lang="fr-FR" dirty="0"/>
              <a:t> est effectué au sol par la maintenance, </a:t>
            </a:r>
            <a:endParaRPr lang="fr-FR" dirty="0" smtClean="0"/>
          </a:p>
          <a:p>
            <a:pPr marL="285750" indent="-285750">
              <a:buFont typeface="Arial" panose="020B0604020202020204" pitchFamily="34" charset="0"/>
              <a:buChar char="•"/>
            </a:pPr>
            <a:r>
              <a:rPr lang="fr-FR" dirty="0" smtClean="0"/>
              <a:t>Il se fait en </a:t>
            </a:r>
            <a:r>
              <a:rPr lang="fr-FR" dirty="0"/>
              <a:t>tirant sur la poignée de </a:t>
            </a:r>
            <a:r>
              <a:rPr lang="fr-FR" dirty="0" err="1"/>
              <a:t>recrabotage</a:t>
            </a:r>
            <a:r>
              <a:rPr lang="fr-FR" dirty="0"/>
              <a:t> située sur le CSD (donc dans le réacteur</a:t>
            </a:r>
            <a:r>
              <a:rPr lang="fr-FR" dirty="0" smtClean="0"/>
              <a:t>).</a:t>
            </a:r>
          </a:p>
          <a:p>
            <a:pPr marL="285750" indent="-285750">
              <a:buFont typeface="Arial" panose="020B0604020202020204" pitchFamily="34" charset="0"/>
              <a:buChar char="•"/>
            </a:pPr>
            <a:r>
              <a:rPr lang="fr-FR" dirty="0" smtClean="0"/>
              <a:t>La </a:t>
            </a:r>
            <a:r>
              <a:rPr lang="fr-FR" dirty="0"/>
              <a:t>vis sans fin est libérée, le ressort pousse le crabot qui reprend sa place. </a:t>
            </a:r>
            <a:endParaRPr lang="fr-FR" dirty="0" smtClean="0"/>
          </a:p>
          <a:p>
            <a:pPr marL="285750" indent="-285750">
              <a:buFont typeface="Arial" panose="020B0604020202020204" pitchFamily="34" charset="0"/>
              <a:buChar char="•"/>
            </a:pPr>
            <a:r>
              <a:rPr lang="fr-FR" dirty="0" smtClean="0"/>
              <a:t>Le </a:t>
            </a:r>
            <a:r>
              <a:rPr lang="fr-FR" dirty="0"/>
              <a:t>solénoïde du verrou n'étant plus alimenté, la poignée reste verrouillée.</a:t>
            </a:r>
          </a:p>
          <a:p>
            <a:pPr marL="285750" indent="-285750">
              <a:buFont typeface="Arial" panose="020B0604020202020204" pitchFamily="34" charset="0"/>
              <a:buChar char="•"/>
            </a:pPr>
            <a:r>
              <a:rPr lang="fr-FR" dirty="0"/>
              <a:t>Le </a:t>
            </a:r>
            <a:r>
              <a:rPr lang="fr-FR" dirty="0" err="1"/>
              <a:t>recrabotage</a:t>
            </a:r>
            <a:r>
              <a:rPr lang="fr-FR" dirty="0"/>
              <a:t> ne peut s'effectuer qu'au sol et moteur arrêté.</a:t>
            </a:r>
          </a:p>
        </p:txBody>
      </p:sp>
      <p:pic>
        <p:nvPicPr>
          <p:cNvPr id="10" name="Espace réservé du contenu 3"/>
          <p:cNvPicPr>
            <a:picLocks noChangeAspect="1"/>
          </p:cNvPicPr>
          <p:nvPr/>
        </p:nvPicPr>
        <p:blipFill rotWithShape="1">
          <a:blip r:embed="rId2"/>
          <a:srcRect l="47915"/>
          <a:stretch/>
        </p:blipFill>
        <p:spPr>
          <a:xfrm>
            <a:off x="8263467" y="3621483"/>
            <a:ext cx="3676598" cy="2684960"/>
          </a:xfrm>
          <a:prstGeom prst="rect">
            <a:avLst/>
          </a:prstGeom>
        </p:spPr>
      </p:pic>
    </p:spTree>
    <p:extLst>
      <p:ext uri="{BB962C8B-B14F-4D97-AF65-F5344CB8AC3E}">
        <p14:creationId xmlns:p14="http://schemas.microsoft.com/office/powerpoint/2010/main" val="133316099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ce réservé du contenu 8"/>
          <p:cNvPicPr>
            <a:picLocks noGrp="1" noChangeAspect="1"/>
          </p:cNvPicPr>
          <p:nvPr>
            <p:ph idx="1"/>
          </p:nvPr>
        </p:nvPicPr>
        <p:blipFill>
          <a:blip r:embed="rId2"/>
          <a:stretch>
            <a:fillRect/>
          </a:stretch>
        </p:blipFill>
        <p:spPr>
          <a:xfrm>
            <a:off x="7075715" y="1390513"/>
            <a:ext cx="5005883" cy="4932016"/>
          </a:xfrm>
          <a:prstGeom prst="rect">
            <a:avLst/>
          </a:prstGeom>
        </p:spPr>
      </p:pic>
      <p:sp>
        <p:nvSpPr>
          <p:cNvPr id="6" name="Rectangle 5"/>
          <p:cNvSpPr/>
          <p:nvPr/>
        </p:nvSpPr>
        <p:spPr>
          <a:xfrm>
            <a:off x="152401" y="1849160"/>
            <a:ext cx="6825640" cy="337335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b="1" dirty="0" smtClean="0"/>
              <a:t>Contrôle </a:t>
            </a:r>
            <a:r>
              <a:rPr lang="fr-FR" b="1" dirty="0"/>
              <a:t>des températures</a:t>
            </a:r>
          </a:p>
          <a:p>
            <a:pPr algn="just">
              <a:lnSpc>
                <a:spcPct val="150000"/>
              </a:lnSpc>
            </a:pPr>
            <a:r>
              <a:rPr lang="fr-FR" dirty="0"/>
              <a:t>Sur l'instrument de la figure </a:t>
            </a:r>
            <a:r>
              <a:rPr lang="fr-FR" dirty="0" smtClean="0"/>
              <a:t>, </a:t>
            </a:r>
            <a:r>
              <a:rPr lang="fr-FR" dirty="0"/>
              <a:t>on a l'indication d'une température en permanence, puis une deuxième température en appuyant sur « CSD TEMP PUSH FOR RISE </a:t>
            </a:r>
            <a:r>
              <a:rPr lang="fr-FR" dirty="0" smtClean="0"/>
              <a:t>»:</a:t>
            </a:r>
            <a:endParaRPr lang="fr-FR" dirty="0"/>
          </a:p>
          <a:p>
            <a:pPr algn="just">
              <a:lnSpc>
                <a:spcPct val="150000"/>
              </a:lnSpc>
            </a:pPr>
            <a:r>
              <a:rPr lang="fr-FR" b="1" dirty="0" smtClean="0"/>
              <a:t>Principe</a:t>
            </a:r>
            <a:r>
              <a:rPr lang="fr-FR" dirty="0" smtClean="0"/>
              <a:t>: Le </a:t>
            </a:r>
            <a:r>
              <a:rPr lang="fr-FR" dirty="0"/>
              <a:t>CSD peut surchauffer :</a:t>
            </a:r>
          </a:p>
          <a:p>
            <a:pPr marL="342900" indent="-342900" algn="just">
              <a:lnSpc>
                <a:spcPct val="150000"/>
              </a:lnSpc>
              <a:buFont typeface="+mj-lt"/>
              <a:buAutoNum type="arabicPeriod"/>
            </a:pPr>
            <a:r>
              <a:rPr lang="fr-FR" dirty="0" smtClean="0"/>
              <a:t>car </a:t>
            </a:r>
            <a:r>
              <a:rPr lang="fr-FR" dirty="0"/>
              <a:t>on lui demande trop de travail (surcharge alternateur) ;</a:t>
            </a:r>
          </a:p>
          <a:p>
            <a:pPr marL="342900" indent="-342900" algn="just">
              <a:lnSpc>
                <a:spcPct val="150000"/>
              </a:lnSpc>
              <a:buFont typeface="+mj-lt"/>
              <a:buAutoNum type="arabicPeriod"/>
            </a:pPr>
            <a:r>
              <a:rPr lang="fr-FR" dirty="0" smtClean="0"/>
              <a:t>car </a:t>
            </a:r>
            <a:r>
              <a:rPr lang="fr-FR" dirty="0"/>
              <a:t>la ventilation est mauvaise ;</a:t>
            </a:r>
          </a:p>
          <a:p>
            <a:pPr marL="342900" indent="-342900" algn="just">
              <a:lnSpc>
                <a:spcPct val="150000"/>
              </a:lnSpc>
              <a:buFont typeface="+mj-lt"/>
              <a:buAutoNum type="arabicPeriod"/>
            </a:pPr>
            <a:r>
              <a:rPr lang="fr-FR" dirty="0" smtClean="0"/>
              <a:t>car </a:t>
            </a:r>
            <a:r>
              <a:rPr lang="fr-FR" dirty="0"/>
              <a:t>il se dégrade (frottements internes très importants</a:t>
            </a:r>
            <a:r>
              <a:rPr lang="fr-FR" dirty="0" smtClean="0"/>
              <a:t>).</a:t>
            </a:r>
            <a:endParaRPr lang="fr-FR" b="1" dirty="0" smtClean="0"/>
          </a:p>
        </p:txBody>
      </p:sp>
      <p:sp>
        <p:nvSpPr>
          <p:cNvPr id="7" name="Rectangle 6"/>
          <p:cNvSpPr/>
          <p:nvPr/>
        </p:nvSpPr>
        <p:spPr>
          <a:xfrm>
            <a:off x="4345526" y="120134"/>
            <a:ext cx="306551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Constant Speed Drive et IDG 1 </a:t>
            </a:r>
          </a:p>
        </p:txBody>
      </p:sp>
      <p:sp>
        <p:nvSpPr>
          <p:cNvPr id="8" name="Rectangle 7"/>
          <p:cNvSpPr/>
          <p:nvPr/>
        </p:nvSpPr>
        <p:spPr>
          <a:xfrm>
            <a:off x="4669670" y="489466"/>
            <a:ext cx="2199513" cy="369332"/>
          </a:xfrm>
          <a:prstGeom prst="rect">
            <a:avLst/>
          </a:prstGeom>
        </p:spPr>
        <p:txBody>
          <a:bodyPr wrap="none">
            <a:spAutoFit/>
          </a:bodyPr>
          <a:lstStyle/>
          <a:p>
            <a:r>
              <a:rPr lang="fr-FR" dirty="0"/>
              <a:t>Constant Speed Drive</a:t>
            </a:r>
          </a:p>
        </p:txBody>
      </p:sp>
    </p:spTree>
    <p:extLst>
      <p:ext uri="{BB962C8B-B14F-4D97-AF65-F5344CB8AC3E}">
        <p14:creationId xmlns:p14="http://schemas.microsoft.com/office/powerpoint/2010/main" val="383905429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582178" y="3896694"/>
            <a:ext cx="6594480" cy="2840160"/>
          </a:xfrm>
          <a:prstGeom prst="rect">
            <a:avLst/>
          </a:prstGeom>
        </p:spPr>
      </p:pic>
      <p:sp>
        <p:nvSpPr>
          <p:cNvPr id="5" name="Rectangle 4"/>
          <p:cNvSpPr/>
          <p:nvPr/>
        </p:nvSpPr>
        <p:spPr>
          <a:xfrm>
            <a:off x="337458" y="1560569"/>
            <a:ext cx="11723914"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a:t>Si la température d'entrée et la température de sortie sont élevées</a:t>
            </a:r>
            <a:r>
              <a:rPr lang="fr-FR" dirty="0"/>
              <a:t>: c'est que l'huile est chaude sur tout le parcours. </a:t>
            </a:r>
          </a:p>
          <a:p>
            <a:pPr marL="285750" indent="-285750" algn="just">
              <a:buFont typeface="Arial" panose="020B0604020202020204" pitchFamily="34" charset="0"/>
              <a:buChar char="•"/>
            </a:pPr>
            <a:r>
              <a:rPr lang="fr-FR" dirty="0"/>
              <a:t>Cela peut-être dû à une surcharge : la check-list nous invite à un délestage </a:t>
            </a:r>
          </a:p>
          <a:p>
            <a:pPr marL="285750" indent="-285750" algn="just">
              <a:buFont typeface="Arial" panose="020B0604020202020204" pitchFamily="34" charset="0"/>
              <a:buChar char="•"/>
            </a:pPr>
            <a:r>
              <a:rPr lang="fr-FR" dirty="0"/>
              <a:t>si la surchauffe se poursuit, nous pouvons suspecter une mauvaise ventilation.</a:t>
            </a:r>
          </a:p>
          <a:p>
            <a:pPr algn="just"/>
            <a:r>
              <a:rPr lang="fr-FR" b="1" dirty="0"/>
              <a:t>Si la température d'entrée est correcte mais que la température de sortie est élevée:</a:t>
            </a:r>
          </a:p>
          <a:p>
            <a:pPr algn="just"/>
            <a:r>
              <a:rPr lang="fr-FR" dirty="0"/>
              <a:t>le radiateur remplit bien sa fonction mais le gain de température est interne au CSD ; </a:t>
            </a:r>
          </a:p>
          <a:p>
            <a:pPr algn="just"/>
            <a:r>
              <a:rPr lang="fr-FR" dirty="0"/>
              <a:t>on doit suspecter une détérioration de celui-ci.</a:t>
            </a:r>
          </a:p>
          <a:p>
            <a:pPr algn="just"/>
            <a:r>
              <a:rPr lang="fr-FR" dirty="0"/>
              <a:t>Cela entraînera un </a:t>
            </a:r>
            <a:r>
              <a:rPr lang="fr-FR" dirty="0" err="1"/>
              <a:t>décrabotage</a:t>
            </a:r>
            <a:r>
              <a:rPr lang="fr-FR" dirty="0"/>
              <a:t>, donc la perte d'un alternateur jusqu'à la fin du vol.</a:t>
            </a:r>
          </a:p>
        </p:txBody>
      </p:sp>
      <p:sp>
        <p:nvSpPr>
          <p:cNvPr id="6" name="Rectangle 5"/>
          <p:cNvSpPr/>
          <p:nvPr/>
        </p:nvSpPr>
        <p:spPr>
          <a:xfrm>
            <a:off x="4345526" y="120134"/>
            <a:ext cx="306551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Constant Speed Drive et IDG 1 </a:t>
            </a:r>
          </a:p>
        </p:txBody>
      </p:sp>
      <p:sp>
        <p:nvSpPr>
          <p:cNvPr id="7" name="Rectangle 6"/>
          <p:cNvSpPr/>
          <p:nvPr/>
        </p:nvSpPr>
        <p:spPr>
          <a:xfrm>
            <a:off x="4778527" y="489466"/>
            <a:ext cx="2199513" cy="369332"/>
          </a:xfrm>
          <a:prstGeom prst="rect">
            <a:avLst/>
          </a:prstGeom>
        </p:spPr>
        <p:txBody>
          <a:bodyPr wrap="none">
            <a:spAutoFit/>
          </a:bodyPr>
          <a:lstStyle/>
          <a:p>
            <a:r>
              <a:rPr lang="fr-FR" dirty="0"/>
              <a:t>Constant Speed Drive</a:t>
            </a:r>
          </a:p>
        </p:txBody>
      </p:sp>
    </p:spTree>
    <p:extLst>
      <p:ext uri="{BB962C8B-B14F-4D97-AF65-F5344CB8AC3E}">
        <p14:creationId xmlns:p14="http://schemas.microsoft.com/office/powerpoint/2010/main" val="384573337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2340428" y="886951"/>
            <a:ext cx="7075713" cy="3554080"/>
          </a:xfrm>
          <a:prstGeom prst="rect">
            <a:avLst/>
          </a:prstGeom>
        </p:spPr>
      </p:pic>
      <p:sp>
        <p:nvSpPr>
          <p:cNvPr id="4" name="Rectangle 3"/>
          <p:cNvSpPr/>
          <p:nvPr/>
        </p:nvSpPr>
        <p:spPr>
          <a:xfrm>
            <a:off x="163284" y="4533664"/>
            <a:ext cx="11800115" cy="21268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L'IDG est </a:t>
            </a:r>
            <a:r>
              <a:rPr lang="fr-FR" dirty="0"/>
              <a:t>un élément indissociable comprenant un CSD monté dans le même boîtier que l'alternateur. </a:t>
            </a:r>
            <a:endParaRPr lang="fr-FR" dirty="0" smtClean="0"/>
          </a:p>
          <a:p>
            <a:pPr marL="285750" indent="-285750" algn="just">
              <a:lnSpc>
                <a:spcPct val="150000"/>
              </a:lnSpc>
              <a:buFont typeface="Arial" panose="020B0604020202020204" pitchFamily="34" charset="0"/>
              <a:buChar char="•"/>
            </a:pPr>
            <a:r>
              <a:rPr lang="fr-FR" dirty="0" smtClean="0"/>
              <a:t>Le </a:t>
            </a:r>
            <a:r>
              <a:rPr lang="fr-FR" dirty="0"/>
              <a:t>refroidissement de l'huile n'est plus fait par ventilation dynamique, mais par un échangeur huile/carburant. </a:t>
            </a:r>
            <a:endParaRPr lang="fr-FR" dirty="0" smtClean="0"/>
          </a:p>
          <a:p>
            <a:pPr marL="285750" indent="-285750" algn="just">
              <a:lnSpc>
                <a:spcPct val="150000"/>
              </a:lnSpc>
              <a:buFont typeface="Arial" panose="020B0604020202020204" pitchFamily="34" charset="0"/>
              <a:buChar char="•"/>
            </a:pPr>
            <a:r>
              <a:rPr lang="fr-FR" dirty="0" smtClean="0"/>
              <a:t>L'IDG </a:t>
            </a:r>
            <a:r>
              <a:rPr lang="fr-FR" dirty="0"/>
              <a:t>équipe la plupart des avions modernes.</a:t>
            </a:r>
          </a:p>
          <a:p>
            <a:pPr marL="285750" indent="-285750" algn="just">
              <a:lnSpc>
                <a:spcPct val="150000"/>
              </a:lnSpc>
              <a:buFont typeface="Arial" panose="020B0604020202020204" pitchFamily="34" charset="0"/>
              <a:buChar char="•"/>
            </a:pPr>
            <a:r>
              <a:rPr lang="fr-FR" dirty="0" smtClean="0"/>
              <a:t>On </a:t>
            </a:r>
            <a:r>
              <a:rPr lang="fr-FR" dirty="0"/>
              <a:t>ne surveille plus que la température de sortie de l'IDG. L'analyse précédente des températures n'est plus d'actualité (surchauffe = </a:t>
            </a:r>
            <a:r>
              <a:rPr lang="fr-FR" dirty="0" err="1"/>
              <a:t>décrabotage</a:t>
            </a:r>
            <a:r>
              <a:rPr lang="fr-FR" dirty="0" smtClean="0"/>
              <a:t>).</a:t>
            </a:r>
            <a:endParaRPr lang="fr-FR" dirty="0"/>
          </a:p>
        </p:txBody>
      </p:sp>
      <p:sp>
        <p:nvSpPr>
          <p:cNvPr id="5" name="Rectangle 4"/>
          <p:cNvSpPr/>
          <p:nvPr/>
        </p:nvSpPr>
        <p:spPr>
          <a:xfrm>
            <a:off x="4247899" y="434344"/>
            <a:ext cx="3456716" cy="369332"/>
          </a:xfrm>
          <a:prstGeom prst="rect">
            <a:avLst/>
          </a:prstGeom>
        </p:spPr>
        <p:txBody>
          <a:bodyPr wrap="none">
            <a:spAutoFit/>
          </a:bodyPr>
          <a:lstStyle/>
          <a:p>
            <a:r>
              <a:rPr lang="fr-FR" dirty="0"/>
              <a:t>L'IDG (Integrated Drive </a:t>
            </a:r>
            <a:r>
              <a:rPr lang="fr-FR" dirty="0" err="1"/>
              <a:t>Generator</a:t>
            </a:r>
            <a:r>
              <a:rPr lang="fr-FR" dirty="0"/>
              <a:t>) </a:t>
            </a:r>
          </a:p>
        </p:txBody>
      </p:sp>
      <p:sp>
        <p:nvSpPr>
          <p:cNvPr id="8" name="Rectangle 7"/>
          <p:cNvSpPr/>
          <p:nvPr/>
        </p:nvSpPr>
        <p:spPr>
          <a:xfrm>
            <a:off x="4345526" y="120134"/>
            <a:ext cx="306551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Constant Speed Drive et IDG 1 </a:t>
            </a:r>
          </a:p>
        </p:txBody>
      </p:sp>
    </p:spTree>
    <p:extLst>
      <p:ext uri="{BB962C8B-B14F-4D97-AF65-F5344CB8AC3E}">
        <p14:creationId xmlns:p14="http://schemas.microsoft.com/office/powerpoint/2010/main" val="347475139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247899" y="434344"/>
            <a:ext cx="3456716" cy="369332"/>
          </a:xfrm>
          <a:prstGeom prst="rect">
            <a:avLst/>
          </a:prstGeom>
        </p:spPr>
        <p:txBody>
          <a:bodyPr wrap="none">
            <a:spAutoFit/>
          </a:bodyPr>
          <a:lstStyle/>
          <a:p>
            <a:r>
              <a:rPr lang="fr-FR" dirty="0"/>
              <a:t>L'IDG (Integrated Drive </a:t>
            </a:r>
            <a:r>
              <a:rPr lang="fr-FR" dirty="0" err="1"/>
              <a:t>Generator</a:t>
            </a:r>
            <a:r>
              <a:rPr lang="fr-FR" dirty="0"/>
              <a:t>) </a:t>
            </a:r>
          </a:p>
        </p:txBody>
      </p:sp>
      <p:sp>
        <p:nvSpPr>
          <p:cNvPr id="5" name="Rectangle 4"/>
          <p:cNvSpPr/>
          <p:nvPr/>
        </p:nvSpPr>
        <p:spPr>
          <a:xfrm>
            <a:off x="4345526" y="120134"/>
            <a:ext cx="306551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Constant Speed Drive et IDG 1 </a:t>
            </a:r>
          </a:p>
        </p:txBody>
      </p:sp>
      <p:sp>
        <p:nvSpPr>
          <p:cNvPr id="6" name="Rectangle 5"/>
          <p:cNvSpPr/>
          <p:nvPr/>
        </p:nvSpPr>
        <p:spPr>
          <a:xfrm>
            <a:off x="359228" y="2665915"/>
            <a:ext cx="6964731" cy="254236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a:t>Que l'avion soit avec CSD ou IDG, la maintenance doit vérifier le niveau d'huile à chaque contrôle journalier.</a:t>
            </a:r>
          </a:p>
          <a:p>
            <a:pPr marL="285750" indent="-285750" algn="just">
              <a:lnSpc>
                <a:spcPct val="150000"/>
              </a:lnSpc>
              <a:buFont typeface="Arial" panose="020B0604020202020204" pitchFamily="34" charset="0"/>
              <a:buChar char="•"/>
            </a:pPr>
            <a:r>
              <a:rPr lang="fr-FR" dirty="0"/>
              <a:t>Un allumage du voyant de baisse de pression d'huile entraîne un </a:t>
            </a:r>
            <a:r>
              <a:rPr lang="fr-FR" dirty="0" err="1"/>
              <a:t>décrabotage</a:t>
            </a:r>
            <a:r>
              <a:rPr lang="fr-FR" dirty="0"/>
              <a:t> du CSD sous peine de destruction.</a:t>
            </a:r>
          </a:p>
          <a:p>
            <a:pPr marL="285750" indent="-285750" algn="just">
              <a:lnSpc>
                <a:spcPct val="150000"/>
              </a:lnSpc>
              <a:buFont typeface="Arial" panose="020B0604020202020204" pitchFamily="34" charset="0"/>
              <a:buChar char="•"/>
            </a:pPr>
            <a:r>
              <a:rPr lang="fr-FR" dirty="0"/>
              <a:t>Un niveau d'huile supérieur à la normale peut provoquer un mauvais fonctionnement : pas d'ajout d'huile intempestif.</a:t>
            </a:r>
          </a:p>
        </p:txBody>
      </p:sp>
      <p:pic>
        <p:nvPicPr>
          <p:cNvPr id="7" name="Image 6"/>
          <p:cNvPicPr>
            <a:picLocks noChangeAspect="1"/>
          </p:cNvPicPr>
          <p:nvPr/>
        </p:nvPicPr>
        <p:blipFill>
          <a:blip r:embed="rId2"/>
          <a:stretch>
            <a:fillRect/>
          </a:stretch>
        </p:blipFill>
        <p:spPr>
          <a:xfrm>
            <a:off x="7810612" y="1856119"/>
            <a:ext cx="3777120" cy="3554080"/>
          </a:xfrm>
          <a:prstGeom prst="rect">
            <a:avLst/>
          </a:prstGeom>
        </p:spPr>
      </p:pic>
    </p:spTree>
    <p:extLst>
      <p:ext uri="{BB962C8B-B14F-4D97-AF65-F5344CB8AC3E}">
        <p14:creationId xmlns:p14="http://schemas.microsoft.com/office/powerpoint/2010/main" val="158810612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045246" y="3222390"/>
            <a:ext cx="8233160" cy="3026009"/>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163286" y="885656"/>
            <a:ext cx="11865428" cy="21698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C'est </a:t>
            </a:r>
            <a:r>
              <a:rPr lang="fr-FR" dirty="0"/>
              <a:t>la dernière version de génération alternative.</a:t>
            </a:r>
          </a:p>
          <a:p>
            <a:pPr marL="285750" indent="-285750" algn="just">
              <a:lnSpc>
                <a:spcPct val="150000"/>
              </a:lnSpc>
              <a:buFont typeface="Arial" panose="020B0604020202020204" pitchFamily="34" charset="0"/>
              <a:buChar char="•"/>
            </a:pPr>
            <a:r>
              <a:rPr lang="fr-FR" dirty="0" smtClean="0"/>
              <a:t>L'alternateur </a:t>
            </a:r>
            <a:r>
              <a:rPr lang="fr-FR" dirty="0"/>
              <a:t>est un VFG (simplicité, gain de poids et de coût). En sortie de l'alternateur est placé un circuit électronique appelé </a:t>
            </a:r>
            <a:r>
              <a:rPr lang="fr-FR" dirty="0" err="1"/>
              <a:t>cycloconvertisseur</a:t>
            </a:r>
            <a:r>
              <a:rPr lang="fr-FR" dirty="0"/>
              <a:t>, chargé de convertir une fréquence variable en fréquence fixe.</a:t>
            </a:r>
          </a:p>
          <a:p>
            <a:pPr marL="285750" indent="-285750" algn="just">
              <a:lnSpc>
                <a:spcPct val="150000"/>
              </a:lnSpc>
              <a:buFont typeface="Arial" panose="020B0604020202020204" pitchFamily="34" charset="0"/>
              <a:buChar char="•"/>
            </a:pPr>
            <a:r>
              <a:rPr lang="fr-FR" dirty="0" smtClean="0"/>
              <a:t>L'alternateur </a:t>
            </a:r>
            <a:r>
              <a:rPr lang="fr-FR" dirty="0"/>
              <a:t>est donc entraîné à une vitesse de rotation variable, mais il délivre une fréquence fixe.</a:t>
            </a:r>
          </a:p>
          <a:p>
            <a:pPr marL="285750" indent="-285750" algn="just">
              <a:lnSpc>
                <a:spcPct val="150000"/>
              </a:lnSpc>
              <a:buFont typeface="Arial" panose="020B0604020202020204" pitchFamily="34" charset="0"/>
              <a:buChar char="•"/>
            </a:pPr>
            <a:r>
              <a:rPr lang="fr-FR" dirty="0" smtClean="0"/>
              <a:t>On </a:t>
            </a:r>
            <a:r>
              <a:rPr lang="fr-FR" dirty="0"/>
              <a:t>appelle un tel alternateur un VSCF (Variable Speed Constant </a:t>
            </a:r>
            <a:r>
              <a:rPr lang="fr-FR" dirty="0" err="1"/>
              <a:t>Frequency</a:t>
            </a:r>
            <a:r>
              <a:rPr lang="fr-FR" dirty="0"/>
              <a:t>).</a:t>
            </a:r>
          </a:p>
        </p:txBody>
      </p:sp>
      <p:sp>
        <p:nvSpPr>
          <p:cNvPr id="6" name="Rectangle 5"/>
          <p:cNvSpPr/>
          <p:nvPr/>
        </p:nvSpPr>
        <p:spPr>
          <a:xfrm>
            <a:off x="4645006" y="152400"/>
            <a:ext cx="2430217"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Régulation </a:t>
            </a:r>
            <a:r>
              <a:rPr lang="fr-FR" dirty="0"/>
              <a:t>électronique</a:t>
            </a:r>
          </a:p>
        </p:txBody>
      </p:sp>
    </p:spTree>
    <p:extLst>
      <p:ext uri="{BB962C8B-B14F-4D97-AF65-F5344CB8AC3E}">
        <p14:creationId xmlns:p14="http://schemas.microsoft.com/office/powerpoint/2010/main" val="320341182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77142" y="2519180"/>
            <a:ext cx="8120743" cy="21268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La </a:t>
            </a:r>
            <a:r>
              <a:rPr lang="fr-FR" dirty="0"/>
              <a:t>transformation d'énergie est très fréquente à bord des avions, vu la multiplicité des technologies mises en œuvre. </a:t>
            </a:r>
            <a:endParaRPr lang="fr-FR" dirty="0" smtClean="0"/>
          </a:p>
          <a:p>
            <a:pPr marL="285750" indent="-285750">
              <a:lnSpc>
                <a:spcPct val="150000"/>
              </a:lnSpc>
              <a:buFont typeface="Arial" panose="020B0604020202020204" pitchFamily="34" charset="0"/>
              <a:buChar char="•"/>
            </a:pPr>
            <a:r>
              <a:rPr lang="fr-FR" dirty="0" smtClean="0"/>
              <a:t>On </a:t>
            </a:r>
            <a:r>
              <a:rPr lang="fr-FR" dirty="0"/>
              <a:t>peut transformer une source d'énergie d'une tension vers une autre ou d'une fréquence vers une autre, comme nous l'avons vu avec une génération à fréquence variable.</a:t>
            </a:r>
          </a:p>
        </p:txBody>
      </p:sp>
      <p:sp>
        <p:nvSpPr>
          <p:cNvPr id="5" name="Rectangle 4"/>
          <p:cNvSpPr/>
          <p:nvPr/>
        </p:nvSpPr>
        <p:spPr>
          <a:xfrm>
            <a:off x="5165835" y="311705"/>
            <a:ext cx="161204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Transformation</a:t>
            </a:r>
            <a:endParaRPr lang="fr-FR" dirty="0"/>
          </a:p>
        </p:txBody>
      </p:sp>
    </p:spTree>
    <p:extLst>
      <p:ext uri="{BB962C8B-B14F-4D97-AF65-F5344CB8AC3E}">
        <p14:creationId xmlns:p14="http://schemas.microsoft.com/office/powerpoint/2010/main" val="219493682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ce réservé du contenu 8"/>
          <p:cNvPicPr>
            <a:picLocks noGrp="1" noChangeAspect="1"/>
          </p:cNvPicPr>
          <p:nvPr>
            <p:ph idx="1"/>
          </p:nvPr>
        </p:nvPicPr>
        <p:blipFill>
          <a:blip r:embed="rId2"/>
          <a:stretch>
            <a:fillRect/>
          </a:stretch>
        </p:blipFill>
        <p:spPr>
          <a:xfrm>
            <a:off x="8090343" y="1797974"/>
            <a:ext cx="3738657" cy="2923688"/>
          </a:xfrm>
          <a:prstGeom prst="rect">
            <a:avLst/>
          </a:prstGeom>
        </p:spPr>
      </p:pic>
      <p:sp>
        <p:nvSpPr>
          <p:cNvPr id="6" name="Rectangle 5"/>
          <p:cNvSpPr/>
          <p:nvPr/>
        </p:nvSpPr>
        <p:spPr>
          <a:xfrm>
            <a:off x="5165835" y="311705"/>
            <a:ext cx="161204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Transformation</a:t>
            </a:r>
            <a:endParaRPr lang="fr-FR" dirty="0"/>
          </a:p>
        </p:txBody>
      </p:sp>
      <p:sp>
        <p:nvSpPr>
          <p:cNvPr id="7" name="Rectangle 6"/>
          <p:cNvSpPr/>
          <p:nvPr/>
        </p:nvSpPr>
        <p:spPr>
          <a:xfrm>
            <a:off x="4717385" y="699333"/>
            <a:ext cx="2757230" cy="369332"/>
          </a:xfrm>
          <a:prstGeom prst="rect">
            <a:avLst/>
          </a:prstGeom>
        </p:spPr>
        <p:txBody>
          <a:bodyPr wrap="none">
            <a:spAutoFit/>
          </a:bodyPr>
          <a:lstStyle/>
          <a:p>
            <a:r>
              <a:rPr lang="fr-FR" dirty="0"/>
              <a:t>Transformateurs de tension</a:t>
            </a:r>
          </a:p>
        </p:txBody>
      </p:sp>
      <p:sp>
        <p:nvSpPr>
          <p:cNvPr id="8" name="Rectangle 7"/>
          <p:cNvSpPr/>
          <p:nvPr/>
        </p:nvSpPr>
        <p:spPr>
          <a:xfrm>
            <a:off x="681879" y="1711796"/>
            <a:ext cx="6096000" cy="3831818"/>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lnSpc>
                <a:spcPct val="150000"/>
              </a:lnSpc>
              <a:buFont typeface="Arial" panose="020B0604020202020204" pitchFamily="34" charset="0"/>
              <a:buChar char="•"/>
            </a:pPr>
            <a:r>
              <a:rPr lang="fr-FR" dirty="0"/>
              <a:t>Un transformateur est </a:t>
            </a:r>
            <a:r>
              <a:rPr lang="fr-FR" dirty="0" err="1"/>
              <a:t>basiquement</a:t>
            </a:r>
            <a:r>
              <a:rPr lang="fr-FR" dirty="0"/>
              <a:t> constitué de deux enroulements bobinés sur un circuit ferromagnétique.</a:t>
            </a:r>
          </a:p>
          <a:p>
            <a:pPr marL="285750" indent="-285750" algn="just">
              <a:lnSpc>
                <a:spcPct val="150000"/>
              </a:lnSpc>
              <a:buFont typeface="Arial" panose="020B0604020202020204" pitchFamily="34" charset="0"/>
              <a:buChar char="•"/>
            </a:pPr>
            <a:r>
              <a:rPr lang="fr-FR" dirty="0"/>
              <a:t>Une bobine (appelée primaire) de </a:t>
            </a:r>
            <a:r>
              <a:rPr lang="fr-FR" dirty="0" smtClean="0"/>
              <a:t>N1 </a:t>
            </a:r>
            <a:r>
              <a:rPr lang="fr-FR" dirty="0"/>
              <a:t>spires est alimentée par une tension alternative </a:t>
            </a:r>
            <a:r>
              <a:rPr lang="fr-FR" dirty="0" smtClean="0"/>
              <a:t>U1 et </a:t>
            </a:r>
            <a:r>
              <a:rPr lang="fr-FR" dirty="0"/>
              <a:t>produit une induction magnétique.</a:t>
            </a:r>
          </a:p>
          <a:p>
            <a:pPr marL="285750" indent="-285750" algn="just">
              <a:lnSpc>
                <a:spcPct val="150000"/>
              </a:lnSpc>
              <a:buFont typeface="Arial" panose="020B0604020202020204" pitchFamily="34" charset="0"/>
              <a:buChar char="•"/>
            </a:pPr>
            <a:r>
              <a:rPr lang="fr-FR" dirty="0"/>
              <a:t>La deuxième bobine (appelée secondaire) est induite par la première et est le siège d'une FEM induite U2 proportionnelle au flux du fait de l'induction générée par le primaire et à son nombre de spires N2.</a:t>
            </a:r>
          </a:p>
        </p:txBody>
      </p:sp>
    </p:spTree>
    <p:extLst>
      <p:ext uri="{BB962C8B-B14F-4D97-AF65-F5344CB8AC3E}">
        <p14:creationId xmlns:p14="http://schemas.microsoft.com/office/powerpoint/2010/main" val="129983932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9667269" y="2308849"/>
            <a:ext cx="2198160" cy="1839120"/>
          </a:xfrm>
          <a:prstGeom prst="rect">
            <a:avLst/>
          </a:prstGeom>
        </p:spPr>
      </p:pic>
      <mc:AlternateContent xmlns:mc="http://schemas.openxmlformats.org/markup-compatibility/2006" xmlns:a14="http://schemas.microsoft.com/office/drawing/2010/main">
        <mc:Choice Requires="a14">
          <p:sp>
            <p:nvSpPr>
              <p:cNvPr id="4" name="Rectangle 3"/>
              <p:cNvSpPr/>
              <p:nvPr/>
            </p:nvSpPr>
            <p:spPr>
              <a:xfrm>
                <a:off x="359227" y="905379"/>
                <a:ext cx="8654143" cy="558396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la </a:t>
                </a:r>
                <a:r>
                  <a:rPr lang="fr-FR" dirty="0"/>
                  <a:t>bobine primaire </a:t>
                </a:r>
                <a:r>
                  <a:rPr lang="fr-FR" dirty="0" smtClean="0"/>
                  <a:t>N1 </a:t>
                </a:r>
                <a:r>
                  <a:rPr lang="fr-FR" dirty="0"/>
                  <a:t>de valeur L alimentée par </a:t>
                </a:r>
                <a:r>
                  <a:rPr lang="fr-FR" dirty="0" smtClean="0"/>
                  <a:t>U1 </a:t>
                </a:r>
                <a:r>
                  <a:rPr lang="fr-FR" dirty="0"/>
                  <a:t>est parcourue par un courant </a:t>
                </a:r>
                <a:r>
                  <a:rPr lang="fr-FR" dirty="0" smtClean="0"/>
                  <a:t>I1. </a:t>
                </a:r>
                <a:r>
                  <a:rPr lang="fr-FR" dirty="0"/>
                  <a:t>Elle génère un flux </a:t>
                </a:r>
                <a14:m>
                  <m:oMath xmlns:m="http://schemas.openxmlformats.org/officeDocument/2006/math">
                    <m:r>
                      <a:rPr lang="el-GR" i="1" dirty="0" smtClean="0">
                        <a:latin typeface="Cambria Math" panose="02040503050406030204" pitchFamily="18" charset="0"/>
                      </a:rPr>
                      <m:t>𝜙</m:t>
                    </m:r>
                    <m:r>
                      <a:rPr lang="fr-FR" i="1" dirty="0" smtClean="0">
                        <a:latin typeface="Cambria Math" panose="02040503050406030204" pitchFamily="18" charset="0"/>
                      </a:rPr>
                      <m:t>=</m:t>
                    </m:r>
                    <m:r>
                      <a:rPr lang="fr-FR" i="1" dirty="0" err="1" smtClean="0">
                        <a:latin typeface="Cambria Math" panose="02040503050406030204" pitchFamily="18" charset="0"/>
                      </a:rPr>
                      <m:t>𝐿</m:t>
                    </m:r>
                    <m:r>
                      <a:rPr lang="fr-FR" i="1" dirty="0" smtClean="0">
                        <a:latin typeface="Cambria Math" panose="02040503050406030204" pitchFamily="18" charset="0"/>
                        <a:ea typeface="Cambria Math" panose="02040503050406030204" pitchFamily="18" charset="0"/>
                      </a:rPr>
                      <m:t>×</m:t>
                    </m:r>
                    <m:r>
                      <a:rPr lang="fr-FR" i="1" dirty="0" err="1" smtClean="0">
                        <a:latin typeface="Cambria Math" panose="02040503050406030204" pitchFamily="18" charset="0"/>
                      </a:rPr>
                      <m:t>𝐼</m:t>
                    </m:r>
                    <m:r>
                      <a:rPr lang="fr-FR" i="1" dirty="0">
                        <a:latin typeface="Cambria Math" panose="02040503050406030204" pitchFamily="18" charset="0"/>
                      </a:rPr>
                      <m:t>.</m:t>
                    </m:r>
                  </m:oMath>
                </a14:m>
                <a:endParaRPr lang="fr-FR" dirty="0"/>
              </a:p>
              <a:p>
                <a:pPr>
                  <a:lnSpc>
                    <a:spcPct val="150000"/>
                  </a:lnSpc>
                </a:pPr>
                <a:r>
                  <a:rPr lang="fr-FR" dirty="0" smtClean="0"/>
                  <a:t>Une </a:t>
                </a:r>
                <a:r>
                  <a:rPr lang="fr-FR" dirty="0"/>
                  <a:t>tension induite </a:t>
                </a:r>
                <a14:m>
                  <m:oMath xmlns:m="http://schemas.openxmlformats.org/officeDocument/2006/math">
                    <m:r>
                      <a:rPr lang="fr-FR" i="1" dirty="0" smtClean="0">
                        <a:latin typeface="Cambria Math" panose="02040503050406030204" pitchFamily="18" charset="0"/>
                      </a:rPr>
                      <m:t>𝑈</m:t>
                    </m:r>
                    <m:r>
                      <a:rPr lang="fr-FR" i="1" dirty="0" smtClean="0">
                        <a:latin typeface="Cambria Math" panose="02040503050406030204" pitchFamily="18" charset="0"/>
                      </a:rPr>
                      <m:t>2 = </m:t>
                    </m:r>
                    <m:f>
                      <m:fPr>
                        <m:ctrlPr>
                          <a:rPr lang="fr-FR" i="1" dirty="0" smtClean="0">
                            <a:latin typeface="Cambria Math" panose="02040503050406030204" pitchFamily="18" charset="0"/>
                          </a:rPr>
                        </m:ctrlPr>
                      </m:fPr>
                      <m:num>
                        <m:r>
                          <m:rPr>
                            <m:sty m:val="p"/>
                          </m:rPr>
                          <a:rPr lang="el-GR" i="0" dirty="0" smtClean="0">
                            <a:latin typeface="Cambria Math" panose="02040503050406030204" pitchFamily="18" charset="0"/>
                          </a:rPr>
                          <m:t>Δ</m:t>
                        </m:r>
                        <m:r>
                          <a:rPr lang="fr-FR" i="1" dirty="0" smtClean="0">
                            <a:latin typeface="Cambria Math" panose="02040503050406030204" pitchFamily="18" charset="0"/>
                            <a:ea typeface="Cambria Math" panose="02040503050406030204" pitchFamily="18" charset="0"/>
                          </a:rPr>
                          <m:t>𝜑</m:t>
                        </m:r>
                      </m:num>
                      <m:den>
                        <m:r>
                          <m:rPr>
                            <m:sty m:val="p"/>
                          </m:rPr>
                          <a:rPr lang="el-GR" i="0" dirty="0" smtClean="0">
                            <a:latin typeface="Cambria Math" panose="02040503050406030204" pitchFamily="18" charset="0"/>
                          </a:rPr>
                          <m:t>Δ</m:t>
                        </m:r>
                        <m:r>
                          <a:rPr lang="fr-FR" b="0" i="1" dirty="0" smtClean="0">
                            <a:latin typeface="Cambria Math" panose="02040503050406030204" pitchFamily="18" charset="0"/>
                          </a:rPr>
                          <m:t>𝑡</m:t>
                        </m:r>
                      </m:den>
                    </m:f>
                    <m:r>
                      <a:rPr lang="fr-FR" i="1" dirty="0" smtClean="0">
                        <a:latin typeface="Cambria Math" panose="02040503050406030204" pitchFamily="18" charset="0"/>
                        <a:ea typeface="Cambria Math" panose="02040503050406030204" pitchFamily="18" charset="0"/>
                      </a:rPr>
                      <m:t>×</m:t>
                    </m:r>
                    <m:sSub>
                      <m:sSubPr>
                        <m:ctrlPr>
                          <a:rPr lang="fr-FR" i="1" dirty="0" smtClean="0">
                            <a:latin typeface="Cambria Math" panose="02040503050406030204" pitchFamily="18" charset="0"/>
                            <a:ea typeface="Cambria Math" panose="02040503050406030204" pitchFamily="18" charset="0"/>
                          </a:rPr>
                        </m:ctrlPr>
                      </m:sSubPr>
                      <m:e>
                        <m:r>
                          <a:rPr lang="fr-FR" b="0" i="1" dirty="0" smtClean="0">
                            <a:latin typeface="Cambria Math" panose="02040503050406030204" pitchFamily="18" charset="0"/>
                            <a:ea typeface="Cambria Math" panose="02040503050406030204" pitchFamily="18" charset="0"/>
                          </a:rPr>
                          <m:t>𝑁</m:t>
                        </m:r>
                      </m:e>
                      <m:sub>
                        <m:r>
                          <a:rPr lang="fr-FR" b="0" i="1" dirty="0" smtClean="0">
                            <a:latin typeface="Cambria Math" panose="02040503050406030204" pitchFamily="18" charset="0"/>
                            <a:ea typeface="Cambria Math" panose="02040503050406030204" pitchFamily="18" charset="0"/>
                          </a:rPr>
                          <m:t>2</m:t>
                        </m:r>
                      </m:sub>
                    </m:sSub>
                    <m:r>
                      <a:rPr lang="fr-FR" i="1" dirty="0" smtClean="0">
                        <a:latin typeface="Cambria Math" panose="02040503050406030204" pitchFamily="18" charset="0"/>
                      </a:rPr>
                      <m:t> </m:t>
                    </m:r>
                  </m:oMath>
                </a14:m>
                <a:r>
                  <a:rPr lang="fr-FR" dirty="0" smtClean="0"/>
                  <a:t>est générée </a:t>
                </a:r>
                <a:r>
                  <a:rPr lang="fr-FR" dirty="0"/>
                  <a:t>dans la bobine secondaire.</a:t>
                </a:r>
              </a:p>
              <a:p>
                <a:pPr>
                  <a:lnSpc>
                    <a:spcPct val="150000"/>
                  </a:lnSpc>
                </a:pPr>
                <a:r>
                  <a:rPr lang="fr-FR" dirty="0" smtClean="0"/>
                  <a:t>Le flux primaire est fonction de U1 et de L (donc de N1). </a:t>
                </a:r>
              </a:p>
              <a:p>
                <a:pPr>
                  <a:lnSpc>
                    <a:spcPct val="150000"/>
                  </a:lnSpc>
                </a:pPr>
                <a:r>
                  <a:rPr lang="fr-FR" dirty="0" smtClean="0"/>
                  <a:t>La tension U2 est donc fonction de U1 , de N1 et de N2.</a:t>
                </a:r>
              </a:p>
              <a:p>
                <a:pPr>
                  <a:lnSpc>
                    <a:spcPct val="150000"/>
                  </a:lnSpc>
                </a:pPr>
                <a:r>
                  <a:rPr lang="fr-FR" dirty="0" smtClean="0"/>
                  <a:t>On </a:t>
                </a:r>
                <a:r>
                  <a:rPr lang="fr-FR" dirty="0"/>
                  <a:t>démontre que </a:t>
                </a:r>
                <a:r>
                  <a:rPr lang="fr-FR" dirty="0" smtClean="0"/>
                  <a:t>:</a:t>
                </a:r>
              </a:p>
              <a:p>
                <a:pPr>
                  <a:lnSpc>
                    <a:spcPct val="150000"/>
                  </a:lnSpc>
                </a:pPr>
                <a14:m>
                  <m:oMathPara xmlns:m="http://schemas.openxmlformats.org/officeDocument/2006/math">
                    <m:oMathParaPr>
                      <m:jc m:val="centerGroup"/>
                    </m:oMathParaPr>
                    <m:oMath xmlns:m="http://schemas.openxmlformats.org/officeDocument/2006/math">
                      <m:r>
                        <a:rPr lang="fr-FR" b="0" i="1" smtClean="0">
                          <a:latin typeface="Cambria Math" panose="02040503050406030204" pitchFamily="18" charset="0"/>
                        </a:rPr>
                        <m:t>𝑈</m:t>
                      </m:r>
                      <m:r>
                        <a:rPr lang="fr-FR" b="0" i="1" smtClean="0">
                          <a:latin typeface="Cambria Math" panose="02040503050406030204" pitchFamily="18" charset="0"/>
                        </a:rPr>
                        <m:t>2=</m:t>
                      </m:r>
                      <m:f>
                        <m:fPr>
                          <m:ctrlPr>
                            <a:rPr lang="fr-FR" i="1" smtClean="0">
                              <a:latin typeface="Cambria Math" panose="02040503050406030204" pitchFamily="18" charset="0"/>
                            </a:rPr>
                          </m:ctrlPr>
                        </m:fPr>
                        <m:num>
                          <m:r>
                            <a:rPr lang="fr-FR" b="0" i="1" smtClean="0">
                              <a:latin typeface="Cambria Math" panose="02040503050406030204" pitchFamily="18" charset="0"/>
                            </a:rPr>
                            <m:t>𝑁</m:t>
                          </m:r>
                          <m:r>
                            <a:rPr lang="fr-FR" b="0" i="1" smtClean="0">
                              <a:latin typeface="Cambria Math" panose="02040503050406030204" pitchFamily="18" charset="0"/>
                            </a:rPr>
                            <m:t>2</m:t>
                          </m:r>
                        </m:num>
                        <m:den>
                          <m:r>
                            <a:rPr lang="fr-FR" b="0" i="1" smtClean="0">
                              <a:latin typeface="Cambria Math" panose="02040503050406030204" pitchFamily="18" charset="0"/>
                            </a:rPr>
                            <m:t>𝑁</m:t>
                          </m:r>
                          <m:r>
                            <a:rPr lang="fr-FR" b="0" i="1" smtClean="0">
                              <a:latin typeface="Cambria Math" panose="02040503050406030204" pitchFamily="18" charset="0"/>
                            </a:rPr>
                            <m:t>1</m:t>
                          </m:r>
                        </m:den>
                      </m:f>
                      <m:r>
                        <a:rPr lang="fr-FR" b="0" i="1" smtClean="0">
                          <a:latin typeface="Cambria Math" panose="02040503050406030204" pitchFamily="18" charset="0"/>
                        </a:rPr>
                        <m:t>𝑈</m:t>
                      </m:r>
                      <m:r>
                        <a:rPr lang="fr-FR" b="0" i="1" smtClean="0">
                          <a:latin typeface="Cambria Math" panose="02040503050406030204" pitchFamily="18" charset="0"/>
                        </a:rPr>
                        <m:t>1=</m:t>
                      </m:r>
                      <m:r>
                        <a:rPr lang="fr-FR" b="0" i="1" smtClean="0">
                          <a:latin typeface="Cambria Math" panose="02040503050406030204" pitchFamily="18" charset="0"/>
                        </a:rPr>
                        <m:t>𝐾𝑈</m:t>
                      </m:r>
                      <m:r>
                        <a:rPr lang="fr-FR" b="0" i="1" smtClean="0">
                          <a:latin typeface="Cambria Math" panose="02040503050406030204" pitchFamily="18" charset="0"/>
                        </a:rPr>
                        <m:t>1</m:t>
                      </m:r>
                    </m:oMath>
                  </m:oMathPara>
                </a14:m>
                <a:endParaRPr lang="fr-FR" dirty="0"/>
              </a:p>
              <a:p>
                <a:pPr>
                  <a:lnSpc>
                    <a:spcPct val="150000"/>
                  </a:lnSpc>
                </a:pPr>
                <a14:m>
                  <m:oMath xmlns:m="http://schemas.openxmlformats.org/officeDocument/2006/math">
                    <m:r>
                      <a:rPr lang="fr-FR" b="0" i="1" dirty="0" smtClean="0">
                        <a:latin typeface="Cambria Math" panose="02040503050406030204" pitchFamily="18" charset="0"/>
                      </a:rPr>
                      <m:t>𝐾</m:t>
                    </m:r>
                  </m:oMath>
                </a14:m>
                <a:r>
                  <a:rPr lang="fr-FR" dirty="0"/>
                  <a:t> est appelé rapport de transformation. </a:t>
                </a:r>
                <a:endParaRPr lang="fr-FR" dirty="0" smtClean="0"/>
              </a:p>
              <a:p>
                <a:pPr>
                  <a:lnSpc>
                    <a:spcPct val="150000"/>
                  </a:lnSpc>
                </a:pPr>
                <a:r>
                  <a:rPr lang="fr-FR" dirty="0" smtClean="0"/>
                  <a:t>Si </a:t>
                </a:r>
                <a:r>
                  <a:rPr lang="fr-FR" dirty="0"/>
                  <a:t>K &gt; 1, le transformateur est appelé élévateur de tension ;</a:t>
                </a:r>
              </a:p>
              <a:p>
                <a:pPr>
                  <a:lnSpc>
                    <a:spcPct val="150000"/>
                  </a:lnSpc>
                </a:pPr>
                <a:r>
                  <a:rPr lang="fr-FR" dirty="0" smtClean="0"/>
                  <a:t>si </a:t>
                </a:r>
                <a:r>
                  <a:rPr lang="fr-FR" dirty="0"/>
                  <a:t>K = 1, le transformateur ne sert que d'isolation galvanique</a:t>
                </a:r>
                <a:r>
                  <a:rPr lang="fr-FR" dirty="0" smtClean="0"/>
                  <a:t>,; </a:t>
                </a:r>
              </a:p>
              <a:p>
                <a:pPr>
                  <a:lnSpc>
                    <a:spcPct val="150000"/>
                  </a:lnSpc>
                </a:pPr>
                <a:r>
                  <a:rPr lang="fr-FR" dirty="0" smtClean="0"/>
                  <a:t>si </a:t>
                </a:r>
                <a:r>
                  <a:rPr lang="fr-FR" dirty="0"/>
                  <a:t>K &gt; 1, le transformateur est appelé abaisseur de tension.</a:t>
                </a:r>
              </a:p>
              <a:p>
                <a:pPr>
                  <a:lnSpc>
                    <a:spcPct val="150000"/>
                  </a:lnSpc>
                </a:pPr>
                <a:r>
                  <a:rPr lang="fr-FR" dirty="0" smtClean="0"/>
                  <a:t>Un </a:t>
                </a:r>
                <a:r>
                  <a:rPr lang="fr-FR" dirty="0"/>
                  <a:t>même enroulement primaire peut avoir plusieurs </a:t>
                </a:r>
                <a:r>
                  <a:rPr lang="fr-FR" dirty="0" smtClean="0"/>
                  <a:t>.</a:t>
                </a:r>
                <a:endParaRPr lang="fr-FR" dirty="0"/>
              </a:p>
            </p:txBody>
          </p:sp>
        </mc:Choice>
        <mc:Fallback xmlns="">
          <p:sp>
            <p:nvSpPr>
              <p:cNvPr id="4" name="Rectangle 3"/>
              <p:cNvSpPr>
                <a:spLocks noRot="1" noChangeAspect="1" noMove="1" noResize="1" noEditPoints="1" noAdjustHandles="1" noChangeArrowheads="1" noChangeShapeType="1" noTextEdit="1"/>
              </p:cNvSpPr>
              <p:nvPr/>
            </p:nvSpPr>
            <p:spPr>
              <a:xfrm>
                <a:off x="359227" y="905379"/>
                <a:ext cx="8654143" cy="5583965"/>
              </a:xfrm>
              <a:prstGeom prst="rect">
                <a:avLst/>
              </a:prstGeom>
              <a:blipFill>
                <a:blip r:embed="rId3"/>
                <a:stretch>
                  <a:fillRect l="-563" b="-654"/>
                </a:stretch>
              </a:blipFill>
            </p:spPr>
            <p:txBody>
              <a:bodyPr/>
              <a:lstStyle/>
              <a:p>
                <a:r>
                  <a:rPr lang="fr-FR">
                    <a:noFill/>
                  </a:rPr>
                  <a:t> </a:t>
                </a:r>
              </a:p>
            </p:txBody>
          </p:sp>
        </mc:Fallback>
      </mc:AlternateContent>
      <p:sp>
        <p:nvSpPr>
          <p:cNvPr id="6" name="Rectangle 5"/>
          <p:cNvSpPr/>
          <p:nvPr/>
        </p:nvSpPr>
        <p:spPr>
          <a:xfrm>
            <a:off x="5274693" y="148419"/>
            <a:ext cx="161204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Transformation</a:t>
            </a:r>
            <a:endParaRPr lang="fr-FR" dirty="0"/>
          </a:p>
        </p:txBody>
      </p:sp>
      <p:sp>
        <p:nvSpPr>
          <p:cNvPr id="7" name="Rectangle 6"/>
          <p:cNvSpPr/>
          <p:nvPr/>
        </p:nvSpPr>
        <p:spPr>
          <a:xfrm>
            <a:off x="4826243" y="536047"/>
            <a:ext cx="2757230" cy="369332"/>
          </a:xfrm>
          <a:prstGeom prst="rect">
            <a:avLst/>
          </a:prstGeom>
        </p:spPr>
        <p:txBody>
          <a:bodyPr wrap="none">
            <a:spAutoFit/>
          </a:bodyPr>
          <a:lstStyle/>
          <a:p>
            <a:r>
              <a:rPr lang="fr-FR" dirty="0"/>
              <a:t>Transformateurs de tension</a:t>
            </a:r>
          </a:p>
        </p:txBody>
      </p:sp>
    </p:spTree>
    <p:extLst>
      <p:ext uri="{BB962C8B-B14F-4D97-AF65-F5344CB8AC3E}">
        <p14:creationId xmlns:p14="http://schemas.microsoft.com/office/powerpoint/2010/main" val="397432457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8662560" y="333085"/>
            <a:ext cx="3410931" cy="3628922"/>
          </a:xfrm>
          <a:prstGeom prst="rect">
            <a:avLst/>
          </a:prstGeom>
        </p:spPr>
      </p:pic>
      <p:sp>
        <p:nvSpPr>
          <p:cNvPr id="5" name="Rectangle 4"/>
          <p:cNvSpPr/>
          <p:nvPr/>
        </p:nvSpPr>
        <p:spPr>
          <a:xfrm>
            <a:off x="478971" y="961072"/>
            <a:ext cx="7805058" cy="295786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Les réseaux triphasés utilisent des transformateurs triphasés, </a:t>
            </a:r>
            <a:endParaRPr lang="fr-FR" dirty="0" smtClean="0"/>
          </a:p>
          <a:p>
            <a:pPr marL="285750" indent="-285750">
              <a:lnSpc>
                <a:spcPct val="150000"/>
              </a:lnSpc>
              <a:buFont typeface="Arial" panose="020B0604020202020204" pitchFamily="34" charset="0"/>
              <a:buChar char="•"/>
            </a:pPr>
            <a:r>
              <a:rPr lang="fr-FR" dirty="0" smtClean="0"/>
              <a:t>soit </a:t>
            </a:r>
            <a:r>
              <a:rPr lang="fr-FR" dirty="0"/>
              <a:t>trois bobines primaires et trois bobines secondaires sur le même circuit magnétique. </a:t>
            </a:r>
            <a:endParaRPr lang="fr-FR" dirty="0" smtClean="0"/>
          </a:p>
          <a:p>
            <a:pPr marL="285750" indent="-285750">
              <a:lnSpc>
                <a:spcPct val="150000"/>
              </a:lnSpc>
              <a:buFont typeface="Arial" panose="020B0604020202020204" pitchFamily="34" charset="0"/>
              <a:buChar char="•"/>
            </a:pPr>
            <a:r>
              <a:rPr lang="fr-FR" dirty="0" smtClean="0"/>
              <a:t>Les </a:t>
            </a:r>
            <a:r>
              <a:rPr lang="fr-FR" dirty="0"/>
              <a:t>bobines sont couplées en étoile ou en triangle</a:t>
            </a:r>
            <a:r>
              <a:rPr lang="fr-FR" dirty="0" smtClean="0"/>
              <a:t>.</a:t>
            </a:r>
          </a:p>
          <a:p>
            <a:pPr marL="285750" indent="-285750">
              <a:lnSpc>
                <a:spcPct val="150000"/>
              </a:lnSpc>
              <a:buFont typeface="Arial" panose="020B0604020202020204" pitchFamily="34" charset="0"/>
              <a:buChar char="•"/>
            </a:pPr>
            <a:r>
              <a:rPr lang="fr-FR" dirty="0"/>
              <a:t>Un transformateur rayonne un champ magnétique perturbateur. Il faut donc le blinder pour éviter de perturber les instruments voisins.</a:t>
            </a:r>
          </a:p>
          <a:p>
            <a:pPr marL="285750" indent="-285750">
              <a:lnSpc>
                <a:spcPct val="150000"/>
              </a:lnSpc>
              <a:buFont typeface="Arial" panose="020B0604020202020204" pitchFamily="34" charset="0"/>
              <a:buChar char="•"/>
            </a:pPr>
            <a:endParaRPr lang="fr-FR" dirty="0"/>
          </a:p>
        </p:txBody>
      </p:sp>
      <p:sp>
        <p:nvSpPr>
          <p:cNvPr id="6" name="Rectangle 5"/>
          <p:cNvSpPr/>
          <p:nvPr/>
        </p:nvSpPr>
        <p:spPr>
          <a:xfrm>
            <a:off x="5274693" y="148419"/>
            <a:ext cx="161204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Transformation</a:t>
            </a:r>
            <a:endParaRPr lang="fr-FR" dirty="0"/>
          </a:p>
        </p:txBody>
      </p:sp>
      <p:sp>
        <p:nvSpPr>
          <p:cNvPr id="7" name="Rectangle 6"/>
          <p:cNvSpPr/>
          <p:nvPr/>
        </p:nvSpPr>
        <p:spPr>
          <a:xfrm>
            <a:off x="4826243" y="536047"/>
            <a:ext cx="2757230" cy="369332"/>
          </a:xfrm>
          <a:prstGeom prst="rect">
            <a:avLst/>
          </a:prstGeom>
        </p:spPr>
        <p:txBody>
          <a:bodyPr wrap="none">
            <a:spAutoFit/>
          </a:bodyPr>
          <a:lstStyle/>
          <a:p>
            <a:r>
              <a:rPr lang="fr-FR" dirty="0"/>
              <a:t>Transformateurs de tension</a:t>
            </a:r>
          </a:p>
        </p:txBody>
      </p:sp>
      <p:pic>
        <p:nvPicPr>
          <p:cNvPr id="8" name="Image 7"/>
          <p:cNvPicPr>
            <a:picLocks noChangeAspect="1"/>
          </p:cNvPicPr>
          <p:nvPr/>
        </p:nvPicPr>
        <p:blipFill>
          <a:blip r:embed="rId3"/>
          <a:stretch>
            <a:fillRect/>
          </a:stretch>
        </p:blipFill>
        <p:spPr>
          <a:xfrm>
            <a:off x="8662560" y="4108494"/>
            <a:ext cx="3529440" cy="2483200"/>
          </a:xfrm>
          <a:prstGeom prst="rect">
            <a:avLst/>
          </a:prstGeom>
        </p:spPr>
      </p:pic>
      <p:sp>
        <p:nvSpPr>
          <p:cNvPr id="9" name="Rectangle 8"/>
          <p:cNvSpPr/>
          <p:nvPr/>
        </p:nvSpPr>
        <p:spPr>
          <a:xfrm>
            <a:off x="478971" y="4334431"/>
            <a:ext cx="7805058"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Un transformateur chauffe en fonctionnement normal à cause des courants de Foucault dans le circuit magnétique, </a:t>
            </a:r>
            <a:endParaRPr lang="fr-FR" dirty="0" smtClean="0"/>
          </a:p>
          <a:p>
            <a:pPr marL="285750" indent="-285750">
              <a:buFont typeface="Arial" panose="020B0604020202020204" pitchFamily="34" charset="0"/>
              <a:buChar char="•"/>
            </a:pPr>
            <a:r>
              <a:rPr lang="fr-FR" dirty="0" smtClean="0"/>
              <a:t>Il est </a:t>
            </a:r>
            <a:r>
              <a:rPr lang="fr-FR" dirty="0"/>
              <a:t>constitué d'un empilement de tôles afin de limiter leurs effets.</a:t>
            </a:r>
          </a:p>
          <a:p>
            <a:pPr marL="285750" indent="-285750">
              <a:buFont typeface="Arial" panose="020B0604020202020204" pitchFamily="34" charset="0"/>
              <a:buChar char="•"/>
            </a:pPr>
            <a:r>
              <a:rPr lang="fr-FR" dirty="0" smtClean="0"/>
              <a:t>Les </a:t>
            </a:r>
            <a:r>
              <a:rPr lang="fr-FR" dirty="0"/>
              <a:t>transformateurs sur aéronef sont souvent utilisés </a:t>
            </a:r>
            <a:r>
              <a:rPr lang="fr-FR" dirty="0" smtClean="0"/>
              <a:t>pour :</a:t>
            </a:r>
          </a:p>
          <a:p>
            <a:pPr marL="285750" indent="-285750">
              <a:buFont typeface="Arial" panose="020B0604020202020204" pitchFamily="34" charset="0"/>
              <a:buChar char="•"/>
            </a:pPr>
            <a:r>
              <a:rPr lang="fr-FR" dirty="0" smtClean="0"/>
              <a:t>Abaisser la tension: convertir </a:t>
            </a:r>
            <a:r>
              <a:rPr lang="fr-FR" dirty="0"/>
              <a:t>le 115/200 V en 26 V alternatif, </a:t>
            </a:r>
            <a:endParaRPr lang="fr-FR" dirty="0" smtClean="0"/>
          </a:p>
          <a:p>
            <a:pPr marL="285750" indent="-285750">
              <a:buFont typeface="Arial" panose="020B0604020202020204" pitchFamily="34" charset="0"/>
              <a:buChar char="•"/>
            </a:pPr>
            <a:r>
              <a:rPr lang="fr-FR" dirty="0" smtClean="0"/>
              <a:t>Obtenir </a:t>
            </a:r>
            <a:r>
              <a:rPr lang="fr-FR" dirty="0"/>
              <a:t>du courant continu basse tension 24 V e</a:t>
            </a:r>
            <a:r>
              <a:rPr lang="fr-FR" dirty="0" smtClean="0"/>
              <a:t>n </a:t>
            </a:r>
            <a:r>
              <a:rPr lang="fr-FR" dirty="0"/>
              <a:t>les incorporant dans un dispositif appelé </a:t>
            </a:r>
            <a:r>
              <a:rPr lang="fr-FR" dirty="0" smtClean="0"/>
              <a:t>TRU </a:t>
            </a:r>
            <a:r>
              <a:rPr lang="fr-FR" dirty="0"/>
              <a:t>(Transformateur Rectifier Unit)</a:t>
            </a:r>
            <a:r>
              <a:rPr lang="fr-FR" dirty="0" smtClean="0"/>
              <a:t>.</a:t>
            </a:r>
            <a:endParaRPr lang="fr-FR" dirty="0"/>
          </a:p>
        </p:txBody>
      </p:sp>
    </p:spTree>
    <p:extLst>
      <p:ext uri="{BB962C8B-B14F-4D97-AF65-F5344CB8AC3E}">
        <p14:creationId xmlns:p14="http://schemas.microsoft.com/office/powerpoint/2010/main" val="8462078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6816995" y="3682725"/>
            <a:ext cx="5094654" cy="2700445"/>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284018" y="1940350"/>
            <a:ext cx="6096000" cy="3416320"/>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lnSpc>
                <a:spcPct val="150000"/>
              </a:lnSpc>
              <a:buFont typeface="Arial" panose="020B0604020202020204" pitchFamily="34" charset="0"/>
              <a:buChar char="•"/>
            </a:pPr>
            <a:r>
              <a:rPr lang="fr-FR" dirty="0" smtClean="0"/>
              <a:t>Au total, la FEM développée par les deux conducteurs associés est équivalente à l'association de deux générateurs en série.</a:t>
            </a:r>
          </a:p>
          <a:p>
            <a:pPr marL="285750" indent="-285750" algn="just">
              <a:lnSpc>
                <a:spcPct val="150000"/>
              </a:lnSpc>
              <a:buFont typeface="Arial" panose="020B0604020202020204" pitchFamily="34" charset="0"/>
              <a:buChar char="•"/>
            </a:pPr>
            <a:r>
              <a:rPr lang="fr-FR" dirty="0" smtClean="0"/>
              <a:t>dans la pratique, plusieurs conducteurs sont enroulés ensemble et connectés en parallèle.</a:t>
            </a:r>
          </a:p>
          <a:p>
            <a:pPr marL="285750" indent="-285750" algn="just">
              <a:lnSpc>
                <a:spcPct val="150000"/>
              </a:lnSpc>
              <a:buFont typeface="Arial" panose="020B0604020202020204" pitchFamily="34" charset="0"/>
              <a:buChar char="•"/>
            </a:pPr>
            <a:r>
              <a:rPr lang="fr-FR" dirty="0" smtClean="0"/>
              <a:t>Ils constituent alors une voie d'enroulement et la FEM recueillie est alors égale à celle d'un groupement de générateurs série, connectés en parallèle.</a:t>
            </a:r>
            <a:endParaRPr lang="fr-FR" dirty="0"/>
          </a:p>
        </p:txBody>
      </p:sp>
      <p:pic>
        <p:nvPicPr>
          <p:cNvPr id="7" name="Espace réservé du contenu 3"/>
          <p:cNvPicPr>
            <a:picLocks noChangeAspect="1"/>
          </p:cNvPicPr>
          <p:nvPr/>
        </p:nvPicPr>
        <p:blipFill>
          <a:blip r:embed="rId3"/>
          <a:stretch>
            <a:fillRect/>
          </a:stretch>
        </p:blipFill>
        <p:spPr>
          <a:xfrm>
            <a:off x="6816995" y="968881"/>
            <a:ext cx="5094654" cy="2524350"/>
          </a:xfrm>
          <a:prstGeom prst="rect">
            <a:avLst/>
          </a:prstGeom>
        </p:spPr>
        <p:style>
          <a:lnRef idx="2">
            <a:schemeClr val="accent2"/>
          </a:lnRef>
          <a:fillRef idx="1">
            <a:schemeClr val="lt1"/>
          </a:fillRef>
          <a:effectRef idx="0">
            <a:schemeClr val="accent2"/>
          </a:effectRef>
          <a:fontRef idx="minor">
            <a:schemeClr val="dk1"/>
          </a:fontRef>
        </p:style>
      </p:pic>
      <p:sp>
        <p:nvSpPr>
          <p:cNvPr id="8" name="ZoneTexte 7"/>
          <p:cNvSpPr txBox="1"/>
          <p:nvPr/>
        </p:nvSpPr>
        <p:spPr>
          <a:xfrm>
            <a:off x="5841958" y="679440"/>
            <a:ext cx="878774" cy="369332"/>
          </a:xfrm>
          <a:prstGeom prst="rect">
            <a:avLst/>
          </a:prstGeom>
          <a:noFill/>
        </p:spPr>
        <p:txBody>
          <a:bodyPr wrap="square" rtlCol="0">
            <a:spAutoFit/>
          </a:bodyPr>
          <a:lstStyle/>
          <a:p>
            <a:r>
              <a:rPr lang="fr-FR" dirty="0" smtClean="0"/>
              <a:t>Induit</a:t>
            </a:r>
            <a:endParaRPr lang="fr-FR" dirty="0"/>
          </a:p>
        </p:txBody>
      </p:sp>
      <p:sp>
        <p:nvSpPr>
          <p:cNvPr id="9" name="Rectangle 8"/>
          <p:cNvSpPr/>
          <p:nvPr/>
        </p:nvSpPr>
        <p:spPr>
          <a:xfrm>
            <a:off x="5591316" y="410055"/>
            <a:ext cx="1380058" cy="369332"/>
          </a:xfrm>
          <a:prstGeom prst="rect">
            <a:avLst/>
          </a:prstGeom>
        </p:spPr>
        <p:txBody>
          <a:bodyPr wrap="none">
            <a:spAutoFit/>
          </a:bodyPr>
          <a:lstStyle/>
          <a:p>
            <a:r>
              <a:rPr lang="fr-FR" dirty="0" smtClean="0"/>
              <a:t>Génératrices</a:t>
            </a:r>
          </a:p>
        </p:txBody>
      </p:sp>
      <p:sp>
        <p:nvSpPr>
          <p:cNvPr id="10" name="Rectangle 9"/>
          <p:cNvSpPr/>
          <p:nvPr/>
        </p:nvSpPr>
        <p:spPr>
          <a:xfrm>
            <a:off x="4746534" y="59375"/>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Tree>
    <p:extLst>
      <p:ext uri="{BB962C8B-B14F-4D97-AF65-F5344CB8AC3E}">
        <p14:creationId xmlns:p14="http://schemas.microsoft.com/office/powerpoint/2010/main" val="330572748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3044806" y="1228466"/>
            <a:ext cx="5311274" cy="1732448"/>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504891" y="3560526"/>
            <a:ext cx="11110167" cy="295786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 </a:t>
            </a:r>
            <a:r>
              <a:rPr lang="fr-FR" dirty="0"/>
              <a:t>rôle du TRU (Transformateur Rectifier Unit) est de fournir une tension continue à partir d'une tension alternative monophasée ou triphasée.</a:t>
            </a:r>
          </a:p>
          <a:p>
            <a:pPr marL="285750" indent="-285750">
              <a:lnSpc>
                <a:spcPct val="150000"/>
              </a:lnSpc>
              <a:buFont typeface="Arial" panose="020B0604020202020204" pitchFamily="34" charset="0"/>
              <a:buChar char="•"/>
            </a:pPr>
            <a:r>
              <a:rPr lang="fr-FR" dirty="0" smtClean="0"/>
              <a:t>L'ensemble </a:t>
            </a:r>
            <a:r>
              <a:rPr lang="fr-FR" dirty="0"/>
              <a:t>comporte au minimum </a:t>
            </a:r>
            <a:r>
              <a:rPr lang="fr-FR" dirty="0" smtClean="0"/>
              <a:t>:</a:t>
            </a:r>
          </a:p>
          <a:p>
            <a:pPr marL="742950" lvl="1" indent="-285750">
              <a:lnSpc>
                <a:spcPct val="150000"/>
              </a:lnSpc>
              <a:buFont typeface="Courier New" panose="02070309020205020404" pitchFamily="49" charset="0"/>
              <a:buChar char="o"/>
            </a:pPr>
            <a:r>
              <a:rPr lang="fr-FR" dirty="0" smtClean="0"/>
              <a:t>un </a:t>
            </a:r>
            <a:r>
              <a:rPr lang="fr-FR" dirty="0"/>
              <a:t>transformateur </a:t>
            </a:r>
            <a:r>
              <a:rPr lang="fr-FR" dirty="0" smtClean="0"/>
              <a:t>abaisseur de tension </a:t>
            </a:r>
          </a:p>
          <a:p>
            <a:pPr marL="742950" lvl="1" indent="-285750">
              <a:lnSpc>
                <a:spcPct val="150000"/>
              </a:lnSpc>
              <a:buFont typeface="Courier New" panose="02070309020205020404" pitchFamily="49" charset="0"/>
              <a:buChar char="o"/>
            </a:pPr>
            <a:r>
              <a:rPr lang="fr-FR" dirty="0" smtClean="0"/>
              <a:t>un pont redresseur mono ou triphasé et d'un filtrage.</a:t>
            </a:r>
          </a:p>
          <a:p>
            <a:pPr marL="285750" indent="-285750">
              <a:lnSpc>
                <a:spcPct val="150000"/>
              </a:lnSpc>
              <a:buFont typeface="Arial" panose="020B0604020202020204" pitchFamily="34" charset="0"/>
              <a:buChar char="•"/>
            </a:pPr>
            <a:r>
              <a:rPr lang="fr-FR" dirty="0" smtClean="0"/>
              <a:t>Sur les aéronefs où la source principale est un réseau triphasé, les transformateurs redresseurs alimentent, en fonctionnement normal, le réseau continu.</a:t>
            </a:r>
            <a:endParaRPr lang="fr-FR" dirty="0"/>
          </a:p>
        </p:txBody>
      </p:sp>
      <p:sp>
        <p:nvSpPr>
          <p:cNvPr id="5" name="Rectangle 4"/>
          <p:cNvSpPr/>
          <p:nvPr/>
        </p:nvSpPr>
        <p:spPr>
          <a:xfrm>
            <a:off x="4895234" y="599105"/>
            <a:ext cx="2858731" cy="369332"/>
          </a:xfrm>
          <a:prstGeom prst="rect">
            <a:avLst/>
          </a:prstGeom>
        </p:spPr>
        <p:txBody>
          <a:bodyPr wrap="none">
            <a:spAutoFit/>
          </a:bodyPr>
          <a:lstStyle/>
          <a:p>
            <a:r>
              <a:rPr lang="fr-FR" dirty="0"/>
              <a:t>Transformateurs redresseurs</a:t>
            </a:r>
          </a:p>
        </p:txBody>
      </p:sp>
      <p:sp>
        <p:nvSpPr>
          <p:cNvPr id="7" name="Rectangle 6"/>
          <p:cNvSpPr/>
          <p:nvPr/>
        </p:nvSpPr>
        <p:spPr>
          <a:xfrm>
            <a:off x="5274693" y="148419"/>
            <a:ext cx="161204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Transformation</a:t>
            </a:r>
            <a:endParaRPr lang="fr-FR" dirty="0"/>
          </a:p>
        </p:txBody>
      </p:sp>
    </p:spTree>
    <p:extLst>
      <p:ext uri="{BB962C8B-B14F-4D97-AF65-F5344CB8AC3E}">
        <p14:creationId xmlns:p14="http://schemas.microsoft.com/office/powerpoint/2010/main" val="84702876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u contenu 6"/>
          <p:cNvPicPr>
            <a:picLocks noGrp="1" noChangeAspect="1"/>
          </p:cNvPicPr>
          <p:nvPr>
            <p:ph idx="1"/>
          </p:nvPr>
        </p:nvPicPr>
        <p:blipFill>
          <a:blip r:embed="rId2"/>
          <a:stretch>
            <a:fillRect/>
          </a:stretch>
        </p:blipFill>
        <p:spPr>
          <a:xfrm>
            <a:off x="10115606" y="930629"/>
            <a:ext cx="1888560" cy="1815840"/>
          </a:xfrm>
          <a:prstGeom prst="rect">
            <a:avLst/>
          </a:prstGeom>
        </p:spPr>
      </p:pic>
      <p:sp>
        <p:nvSpPr>
          <p:cNvPr id="5" name="Rectangle 4"/>
          <p:cNvSpPr/>
          <p:nvPr/>
        </p:nvSpPr>
        <p:spPr>
          <a:xfrm>
            <a:off x="163284" y="1112669"/>
            <a:ext cx="9666513" cy="39703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Un </a:t>
            </a:r>
            <a:r>
              <a:rPr lang="fr-FR" dirty="0"/>
              <a:t>fil parcouru par un courant alternatif crée autour de lui un champ magnétique variable.</a:t>
            </a:r>
          </a:p>
          <a:p>
            <a:r>
              <a:rPr lang="fr-FR" dirty="0"/>
              <a:t>Une bobine torique placée autour de ce fil est soumise à la variation de flux et devient le siège d'une tension induite.</a:t>
            </a:r>
          </a:p>
          <a:p>
            <a:r>
              <a:rPr lang="fr-FR" dirty="0"/>
              <a:t>Si le secondaire est ouvert (aucune charge connectée), la tension secondaire peut devenir très intense, car il n'y a pas de </a:t>
            </a:r>
            <a:r>
              <a:rPr lang="fr-FR" dirty="0" err="1"/>
              <a:t>contre-flux</a:t>
            </a:r>
            <a:r>
              <a:rPr lang="fr-FR" dirty="0"/>
              <a:t>. </a:t>
            </a:r>
            <a:endParaRPr lang="fr-FR" dirty="0" smtClean="0"/>
          </a:p>
          <a:p>
            <a:r>
              <a:rPr lang="fr-FR" dirty="0" smtClean="0"/>
              <a:t>Cela </a:t>
            </a:r>
            <a:r>
              <a:rPr lang="fr-FR" dirty="0"/>
              <a:t>présente un danger et peut détruire par claquage l'isolant du transformateur d'intensité (TI).</a:t>
            </a:r>
          </a:p>
          <a:p>
            <a:r>
              <a:rPr lang="fr-FR" dirty="0"/>
              <a:t>Un TI ne doit jamais fonctionner avec le secondaire ouvert.</a:t>
            </a:r>
          </a:p>
          <a:p>
            <a:r>
              <a:rPr lang="fr-FR" dirty="0"/>
              <a:t>On rappelle que les ampères-tours sont le produit N x I.</a:t>
            </a:r>
          </a:p>
          <a:p>
            <a:r>
              <a:rPr lang="fr-FR" dirty="0"/>
              <a:t>Les ampères-tours du primaire sont égaux à ceux du secondaire :</a:t>
            </a:r>
          </a:p>
          <a:p>
            <a:r>
              <a:rPr lang="fr-FR" dirty="0" smtClean="0"/>
              <a:t>N1 </a:t>
            </a:r>
            <a:r>
              <a:rPr lang="fr-FR" dirty="0"/>
              <a:t>x </a:t>
            </a:r>
            <a:r>
              <a:rPr lang="fr-FR" dirty="0" smtClean="0"/>
              <a:t>I1= </a:t>
            </a:r>
            <a:r>
              <a:rPr lang="fr-FR" dirty="0"/>
              <a:t>N2 x I2</a:t>
            </a:r>
          </a:p>
          <a:p>
            <a:r>
              <a:rPr lang="fr-FR" dirty="0"/>
              <a:t>Le primaire est constitué de </a:t>
            </a:r>
            <a:r>
              <a:rPr lang="fr-FR" dirty="0" smtClean="0"/>
              <a:t>N1 </a:t>
            </a:r>
            <a:r>
              <a:rPr lang="fr-FR" dirty="0"/>
              <a:t>spires (dans la </a:t>
            </a:r>
            <a:r>
              <a:rPr lang="fr-FR" dirty="0" smtClean="0"/>
              <a:t>figure une </a:t>
            </a:r>
            <a:r>
              <a:rPr lang="fr-FR" dirty="0"/>
              <a:t>spire).</a:t>
            </a:r>
          </a:p>
          <a:p>
            <a:r>
              <a:rPr lang="fr-FR" dirty="0"/>
              <a:t>Le secondaire de N2 spires (exemple, 100).</a:t>
            </a:r>
          </a:p>
          <a:p>
            <a:r>
              <a:rPr lang="fr-FR" dirty="0"/>
              <a:t>Le rapport de transformation K est donc de </a:t>
            </a:r>
            <a:r>
              <a:rPr lang="fr-FR" dirty="0" smtClean="0"/>
              <a:t>N1/N2 </a:t>
            </a:r>
            <a:r>
              <a:rPr lang="fr-FR" dirty="0"/>
              <a:t>= 1/100, donc </a:t>
            </a:r>
            <a:r>
              <a:rPr lang="fr-FR" dirty="0" smtClean="0"/>
              <a:t>I2/I1 </a:t>
            </a:r>
            <a:r>
              <a:rPr lang="fr-FR" dirty="0"/>
              <a:t>= 1/100.</a:t>
            </a:r>
          </a:p>
          <a:p>
            <a:r>
              <a:rPr lang="fr-FR" dirty="0"/>
              <a:t>Si </a:t>
            </a:r>
            <a:r>
              <a:rPr lang="fr-FR" dirty="0" smtClean="0"/>
              <a:t>I1 </a:t>
            </a:r>
            <a:r>
              <a:rPr lang="fr-FR" dirty="0"/>
              <a:t>= 500 A, le courant I2 = K x Ix = 5 A</a:t>
            </a:r>
            <a:r>
              <a:rPr lang="fr-FR" dirty="0" smtClean="0"/>
              <a:t>.</a:t>
            </a:r>
            <a:endParaRPr lang="fr-FR" dirty="0"/>
          </a:p>
        </p:txBody>
      </p:sp>
      <p:sp>
        <p:nvSpPr>
          <p:cNvPr id="6" name="Rectangle 5"/>
          <p:cNvSpPr/>
          <p:nvPr/>
        </p:nvSpPr>
        <p:spPr>
          <a:xfrm>
            <a:off x="4487887" y="592300"/>
            <a:ext cx="2759025" cy="369332"/>
          </a:xfrm>
          <a:prstGeom prst="rect">
            <a:avLst/>
          </a:prstGeom>
        </p:spPr>
        <p:txBody>
          <a:bodyPr wrap="none">
            <a:spAutoFit/>
          </a:bodyPr>
          <a:lstStyle/>
          <a:p>
            <a:r>
              <a:rPr lang="fr-FR" dirty="0"/>
              <a:t>Transformateurs d'intensité</a:t>
            </a:r>
          </a:p>
        </p:txBody>
      </p:sp>
      <p:pic>
        <p:nvPicPr>
          <p:cNvPr id="8" name="Image 7"/>
          <p:cNvPicPr>
            <a:picLocks noChangeAspect="1"/>
          </p:cNvPicPr>
          <p:nvPr/>
        </p:nvPicPr>
        <p:blipFill>
          <a:blip r:embed="rId3"/>
          <a:stretch>
            <a:fillRect/>
          </a:stretch>
        </p:blipFill>
        <p:spPr>
          <a:xfrm>
            <a:off x="9994027" y="3424486"/>
            <a:ext cx="2066404" cy="1931286"/>
          </a:xfrm>
          <a:prstGeom prst="rect">
            <a:avLst/>
          </a:prstGeom>
        </p:spPr>
      </p:pic>
      <p:sp>
        <p:nvSpPr>
          <p:cNvPr id="9" name="Rectangle 8"/>
          <p:cNvSpPr/>
          <p:nvPr/>
        </p:nvSpPr>
        <p:spPr>
          <a:xfrm>
            <a:off x="163285" y="5184183"/>
            <a:ext cx="9666513"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Les transformateurs d'intensité sont utilisés pour la mesure, le contrôle ou la protection des circuits.</a:t>
            </a:r>
          </a:p>
          <a:p>
            <a:r>
              <a:rPr lang="fr-FR" dirty="0"/>
              <a:t>Mesure d'une intensité avec un TI </a:t>
            </a:r>
            <a:r>
              <a:rPr lang="fr-FR" dirty="0" smtClean="0"/>
              <a:t>: </a:t>
            </a:r>
          </a:p>
          <a:p>
            <a:r>
              <a:rPr lang="fr-FR" dirty="0" smtClean="0"/>
              <a:t>le </a:t>
            </a:r>
            <a:r>
              <a:rPr lang="fr-FR" dirty="0"/>
              <a:t>TI ne nécessite pas d'ouvrir le circuit pour y insérer l'ampèremètre</a:t>
            </a:r>
            <a:r>
              <a:rPr lang="fr-FR" dirty="0" smtClean="0"/>
              <a:t>. </a:t>
            </a:r>
          </a:p>
          <a:p>
            <a:r>
              <a:rPr lang="fr-FR" dirty="0" smtClean="0"/>
              <a:t>Ce </a:t>
            </a:r>
            <a:r>
              <a:rPr lang="fr-FR" dirty="0"/>
              <a:t>système permet de mesurer de très fortes intensités avec un ampèremètre de petit calibre.</a:t>
            </a:r>
          </a:p>
          <a:p>
            <a:r>
              <a:rPr lang="fr-FR" dirty="0"/>
              <a:t>Comme le transformateur de tension, le </a:t>
            </a:r>
            <a:r>
              <a:rPr lang="fr-FR" dirty="0" smtClean="0"/>
              <a:t>transformateur d'intensité en alternatif seulement</a:t>
            </a:r>
            <a:endParaRPr lang="fr-FR" dirty="0"/>
          </a:p>
        </p:txBody>
      </p:sp>
      <p:sp>
        <p:nvSpPr>
          <p:cNvPr id="10" name="Rectangle 9"/>
          <p:cNvSpPr/>
          <p:nvPr/>
        </p:nvSpPr>
        <p:spPr>
          <a:xfrm>
            <a:off x="5252922" y="71931"/>
            <a:ext cx="161204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Transformation</a:t>
            </a:r>
            <a:endParaRPr lang="fr-FR" dirty="0"/>
          </a:p>
        </p:txBody>
      </p:sp>
    </p:spTree>
    <p:extLst>
      <p:ext uri="{BB962C8B-B14F-4D97-AF65-F5344CB8AC3E}">
        <p14:creationId xmlns:p14="http://schemas.microsoft.com/office/powerpoint/2010/main" val="110093355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2891141" y="1076539"/>
            <a:ext cx="6192000" cy="2312480"/>
          </a:xfrm>
          <a:prstGeom prst="rect">
            <a:avLst/>
          </a:prstGeom>
        </p:spPr>
      </p:pic>
      <p:sp>
        <p:nvSpPr>
          <p:cNvPr id="4" name="Rectangle 3"/>
          <p:cNvSpPr/>
          <p:nvPr/>
        </p:nvSpPr>
        <p:spPr>
          <a:xfrm>
            <a:off x="478972" y="3568398"/>
            <a:ext cx="11506200"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Le </a:t>
            </a:r>
            <a:r>
              <a:rPr lang="fr-FR" dirty="0"/>
              <a:t>rôle du convertisseur </a:t>
            </a:r>
            <a:r>
              <a:rPr lang="fr-FR" dirty="0" smtClean="0"/>
              <a:t>est </a:t>
            </a:r>
            <a:r>
              <a:rPr lang="fr-FR" dirty="0"/>
              <a:t>de fournir une source alternative</a:t>
            </a:r>
            <a:r>
              <a:rPr lang="fr-FR" dirty="0" smtClean="0"/>
              <a:t>, </a:t>
            </a:r>
            <a:r>
              <a:rPr lang="fr-FR" dirty="0"/>
              <a:t>sur des aéronefs </a:t>
            </a:r>
            <a:endParaRPr lang="fr-FR" dirty="0" smtClean="0"/>
          </a:p>
          <a:p>
            <a:pPr marL="1200150" lvl="1" indent="-285750">
              <a:buFont typeface="Courier New" panose="02070309020205020404" pitchFamily="49" charset="0"/>
              <a:buChar char="o"/>
            </a:pPr>
            <a:r>
              <a:rPr lang="fr-FR" dirty="0"/>
              <a:t>où </a:t>
            </a:r>
            <a:r>
              <a:rPr lang="fr-FR" dirty="0" smtClean="0"/>
              <a:t>la </a:t>
            </a:r>
            <a:r>
              <a:rPr lang="fr-FR" dirty="0"/>
              <a:t>génération principale est une génération à courant continu, </a:t>
            </a:r>
            <a:endParaRPr lang="fr-FR" dirty="0" smtClean="0"/>
          </a:p>
          <a:p>
            <a:pPr marL="1200150" lvl="2" indent="-285750">
              <a:buFont typeface="Courier New" panose="02070309020205020404" pitchFamily="49" charset="0"/>
              <a:buChar char="o"/>
            </a:pPr>
            <a:r>
              <a:rPr lang="fr-FR" dirty="0" smtClean="0"/>
              <a:t>où </a:t>
            </a:r>
            <a:r>
              <a:rPr lang="fr-FR" dirty="0"/>
              <a:t>seule subsiste une source d'alimentation continue</a:t>
            </a:r>
            <a:r>
              <a:rPr lang="fr-FR" dirty="0" smtClean="0"/>
              <a:t>,.</a:t>
            </a:r>
            <a:endParaRPr lang="fr-FR" dirty="0"/>
          </a:p>
          <a:p>
            <a:pPr marL="285750" indent="-285750">
              <a:buFont typeface="Arial" panose="020B0604020202020204" pitchFamily="34" charset="0"/>
              <a:buChar char="•"/>
            </a:pPr>
            <a:r>
              <a:rPr lang="fr-FR" dirty="0" smtClean="0"/>
              <a:t>Le </a:t>
            </a:r>
            <a:r>
              <a:rPr lang="fr-FR" dirty="0"/>
              <a:t>principe (très simplifié) est de hacher du courant continu de façon à créer une variation de courant, donc de flux, dans l'enroulement primaire d'un transformateur. </a:t>
            </a:r>
            <a:endParaRPr lang="fr-FR" dirty="0" smtClean="0"/>
          </a:p>
          <a:p>
            <a:pPr marL="285750" indent="-285750">
              <a:buFont typeface="Arial" panose="020B0604020202020204" pitchFamily="34" charset="0"/>
              <a:buChar char="•"/>
            </a:pPr>
            <a:r>
              <a:rPr lang="fr-FR" dirty="0" smtClean="0"/>
              <a:t>On </a:t>
            </a:r>
            <a:r>
              <a:rPr lang="fr-FR" dirty="0"/>
              <a:t>récupère alors au secondaire une tension alternative fonction du rapport de transformation (K</a:t>
            </a:r>
            <a:r>
              <a:rPr lang="fr-FR" dirty="0" smtClean="0"/>
              <a:t>).</a:t>
            </a:r>
          </a:p>
          <a:p>
            <a:pPr marL="285750" indent="-285750">
              <a:buFont typeface="Arial" panose="020B0604020202020204" pitchFamily="34" charset="0"/>
              <a:buChar char="•"/>
            </a:pPr>
            <a:r>
              <a:rPr lang="fr-FR" dirty="0" smtClean="0"/>
              <a:t>Sur les aéronefs où la génération principale est alternative, on trouve au moins un convertisseur statique.</a:t>
            </a:r>
          </a:p>
          <a:p>
            <a:pPr marL="285750" indent="-285750">
              <a:buFont typeface="Arial" panose="020B0604020202020204" pitchFamily="34" charset="0"/>
              <a:buChar char="•"/>
            </a:pPr>
            <a:r>
              <a:rPr lang="fr-FR" dirty="0" smtClean="0"/>
              <a:t>Son </a:t>
            </a:r>
            <a:r>
              <a:rPr lang="fr-FR" dirty="0"/>
              <a:t>rôle est, en secours (avion sur batterie seule), de récupérer la tension continue de la barre bus secours continu et de générer un minimum de tension alternative </a:t>
            </a:r>
            <a:r>
              <a:rPr lang="fr-FR" dirty="0" smtClean="0"/>
              <a:t>: pour </a:t>
            </a:r>
            <a:r>
              <a:rPr lang="fr-FR" dirty="0"/>
              <a:t>l'horizon de secours et l'alimentation de la barre bus secours alternative sur laquelle on trouvera en général le VOR-RMI et l'ADF du commandant de bord (liste non limitative donnée en exemple</a:t>
            </a:r>
            <a:r>
              <a:rPr lang="fr-FR" dirty="0" smtClean="0"/>
              <a:t>).</a:t>
            </a:r>
            <a:endParaRPr lang="fr-FR" dirty="0"/>
          </a:p>
        </p:txBody>
      </p:sp>
      <p:sp>
        <p:nvSpPr>
          <p:cNvPr id="5" name="Rectangle 4"/>
          <p:cNvSpPr/>
          <p:nvPr/>
        </p:nvSpPr>
        <p:spPr>
          <a:xfrm>
            <a:off x="4757445" y="634695"/>
            <a:ext cx="2459391" cy="369332"/>
          </a:xfrm>
          <a:prstGeom prst="rect">
            <a:avLst/>
          </a:prstGeom>
        </p:spPr>
        <p:txBody>
          <a:bodyPr wrap="none">
            <a:spAutoFit/>
          </a:bodyPr>
          <a:lstStyle/>
          <a:p>
            <a:r>
              <a:rPr lang="fr-FR" dirty="0"/>
              <a:t>Convertisseurs statiques</a:t>
            </a:r>
          </a:p>
        </p:txBody>
      </p:sp>
      <p:sp>
        <p:nvSpPr>
          <p:cNvPr id="7" name="Rectangle 6"/>
          <p:cNvSpPr/>
          <p:nvPr/>
        </p:nvSpPr>
        <p:spPr>
          <a:xfrm>
            <a:off x="5274693" y="148419"/>
            <a:ext cx="161204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Transformation</a:t>
            </a:r>
            <a:endParaRPr lang="fr-FR" dirty="0"/>
          </a:p>
        </p:txBody>
      </p:sp>
    </p:spTree>
    <p:extLst>
      <p:ext uri="{BB962C8B-B14F-4D97-AF65-F5344CB8AC3E}">
        <p14:creationId xmlns:p14="http://schemas.microsoft.com/office/powerpoint/2010/main" val="1469406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Espace réservé du contenu 7"/>
          <p:cNvPicPr>
            <a:picLocks noGrp="1" noChangeAspect="1"/>
          </p:cNvPicPr>
          <p:nvPr>
            <p:ph idx="1"/>
          </p:nvPr>
        </p:nvPicPr>
        <p:blipFill>
          <a:blip r:embed="rId2"/>
          <a:stretch>
            <a:fillRect/>
          </a:stretch>
        </p:blipFill>
        <p:spPr>
          <a:xfrm>
            <a:off x="2831561" y="1255415"/>
            <a:ext cx="6996961" cy="3119520"/>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498190" y="4686355"/>
            <a:ext cx="11506200" cy="171136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 </a:t>
            </a:r>
            <a:r>
              <a:rPr lang="fr-FR" dirty="0"/>
              <a:t>réseau électrique d'un aéronef peut être très simple ou plus complexe. </a:t>
            </a:r>
            <a:endParaRPr lang="fr-FR" dirty="0" smtClean="0"/>
          </a:p>
          <a:p>
            <a:pPr marL="285750" indent="-285750" algn="just">
              <a:lnSpc>
                <a:spcPct val="150000"/>
              </a:lnSpc>
              <a:buFont typeface="Arial" panose="020B0604020202020204" pitchFamily="34" charset="0"/>
              <a:buChar char="•"/>
            </a:pPr>
            <a:r>
              <a:rPr lang="fr-FR" dirty="0" smtClean="0"/>
              <a:t>La </a:t>
            </a:r>
            <a:r>
              <a:rPr lang="fr-FR" dirty="0"/>
              <a:t>plupart des avions possèdent deux générateurs, qui alimentent le réseau de bord en parallèle.</a:t>
            </a:r>
          </a:p>
          <a:p>
            <a:pPr marL="285750" indent="-285750" algn="just">
              <a:lnSpc>
                <a:spcPct val="150000"/>
              </a:lnSpc>
              <a:buFont typeface="Arial" panose="020B0604020202020204" pitchFamily="34" charset="0"/>
              <a:buChar char="•"/>
            </a:pPr>
            <a:r>
              <a:rPr lang="fr-FR" dirty="0" smtClean="0"/>
              <a:t>Ceci </a:t>
            </a:r>
            <a:r>
              <a:rPr lang="fr-FR" dirty="0"/>
              <a:t>permet une redondance en cas de panne d'un générateur et permet aussi de répartir les charges de façon à ne pas faire travailler les générateurs au maximum de leur capacité (</a:t>
            </a:r>
            <a:r>
              <a:rPr lang="fr-FR" dirty="0" err="1"/>
              <a:t>load</a:t>
            </a:r>
            <a:r>
              <a:rPr lang="fr-FR" dirty="0"/>
              <a:t> sharing</a:t>
            </a:r>
            <a:r>
              <a:rPr lang="fr-FR" dirty="0" smtClean="0"/>
              <a:t>).</a:t>
            </a:r>
            <a:endParaRPr lang="fr-FR" dirty="0"/>
          </a:p>
        </p:txBody>
      </p:sp>
      <p:sp>
        <p:nvSpPr>
          <p:cNvPr id="5" name="Rectangle 4"/>
          <p:cNvSpPr/>
          <p:nvPr/>
        </p:nvSpPr>
        <p:spPr>
          <a:xfrm>
            <a:off x="5018314" y="129431"/>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sp>
        <p:nvSpPr>
          <p:cNvPr id="7" name="Rectangle 6"/>
          <p:cNvSpPr/>
          <p:nvPr/>
        </p:nvSpPr>
        <p:spPr>
          <a:xfrm>
            <a:off x="5626131" y="717168"/>
            <a:ext cx="1644233" cy="369332"/>
          </a:xfrm>
          <a:prstGeom prst="rect">
            <a:avLst/>
          </a:prstGeom>
        </p:spPr>
        <p:txBody>
          <a:bodyPr wrap="none">
            <a:spAutoFit/>
          </a:bodyPr>
          <a:lstStyle/>
          <a:p>
            <a:r>
              <a:rPr lang="fr-FR" dirty="0"/>
              <a:t>Ré</a:t>
            </a:r>
            <a:r>
              <a:rPr lang="fr-FR" dirty="0" smtClean="0"/>
              <a:t>seau </a:t>
            </a:r>
            <a:r>
              <a:rPr lang="fr-FR" dirty="0"/>
              <a:t>de bord</a:t>
            </a:r>
          </a:p>
        </p:txBody>
      </p:sp>
    </p:spTree>
    <p:extLst>
      <p:ext uri="{BB962C8B-B14F-4D97-AF65-F5344CB8AC3E}">
        <p14:creationId xmlns:p14="http://schemas.microsoft.com/office/powerpoint/2010/main" val="182547570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Espace réservé du contenu 7"/>
          <p:cNvPicPr>
            <a:picLocks noGrp="1" noChangeAspect="1"/>
          </p:cNvPicPr>
          <p:nvPr>
            <p:ph idx="1"/>
          </p:nvPr>
        </p:nvPicPr>
        <p:blipFill>
          <a:blip r:embed="rId2"/>
          <a:stretch>
            <a:fillRect/>
          </a:stretch>
        </p:blipFill>
        <p:spPr>
          <a:xfrm>
            <a:off x="2949766" y="1091314"/>
            <a:ext cx="6996961" cy="3119520"/>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5018314" y="129431"/>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sp>
        <p:nvSpPr>
          <p:cNvPr id="6" name="Rectangle 5"/>
          <p:cNvSpPr/>
          <p:nvPr/>
        </p:nvSpPr>
        <p:spPr>
          <a:xfrm>
            <a:off x="462643" y="4333412"/>
            <a:ext cx="11506200"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a:t>a) </a:t>
            </a:r>
            <a:r>
              <a:rPr lang="fr-FR" dirty="0" smtClean="0"/>
              <a:t>disposer </a:t>
            </a:r>
            <a:r>
              <a:rPr lang="fr-FR" dirty="0"/>
              <a:t>d'une puissance plus importante ;</a:t>
            </a:r>
          </a:p>
          <a:p>
            <a:pPr marL="285750" indent="-285750">
              <a:buFont typeface="Arial" panose="020B0604020202020204" pitchFamily="34" charset="0"/>
              <a:buChar char="•"/>
            </a:pPr>
            <a:r>
              <a:rPr lang="fr-FR" dirty="0"/>
              <a:t>disposer d'une redondance de source d'alimentation en cas de panne ;</a:t>
            </a:r>
          </a:p>
          <a:p>
            <a:pPr marL="285750" indent="-285750">
              <a:buFont typeface="Arial" panose="020B0604020202020204" pitchFamily="34" charset="0"/>
              <a:buChar char="•"/>
            </a:pPr>
            <a:r>
              <a:rPr lang="fr-FR" dirty="0"/>
              <a:t>avoir une tension du réseau de bord uniforme.</a:t>
            </a:r>
          </a:p>
          <a:p>
            <a:pPr marL="285750" indent="-285750">
              <a:buFont typeface="Arial" panose="020B0604020202020204" pitchFamily="34" charset="0"/>
              <a:buChar char="•"/>
            </a:pPr>
            <a:r>
              <a:rPr lang="fr-FR" dirty="0"/>
              <a:t>Il est nécessaire d'avoir des générateurs identiques et de disposer d'un circuit d'équilibrage.</a:t>
            </a:r>
          </a:p>
          <a:p>
            <a:pPr marL="285750" indent="-285750">
              <a:buFont typeface="Arial" panose="020B0604020202020204" pitchFamily="34" charset="0"/>
              <a:buChar char="•"/>
            </a:pPr>
            <a:r>
              <a:rPr lang="fr-FR" dirty="0"/>
              <a:t>Des générateurs identiques ne délivrent pas exactement la même tension. </a:t>
            </a:r>
            <a:endParaRPr lang="fr-FR" dirty="0" smtClean="0"/>
          </a:p>
          <a:p>
            <a:pPr marL="285750" indent="-285750">
              <a:buFont typeface="Arial" panose="020B0604020202020204" pitchFamily="34" charset="0"/>
              <a:buChar char="•"/>
            </a:pPr>
            <a:r>
              <a:rPr lang="fr-FR" dirty="0" smtClean="0"/>
              <a:t>Le </a:t>
            </a:r>
            <a:r>
              <a:rPr lang="fr-FR" dirty="0"/>
              <a:t>circuit d'équilibrage agit sur les régulateurs de tension de chaque génératrice afin d'avoir des tensions identiques.</a:t>
            </a:r>
          </a:p>
        </p:txBody>
      </p:sp>
      <p:sp>
        <p:nvSpPr>
          <p:cNvPr id="7" name="Rectangle 6"/>
          <p:cNvSpPr/>
          <p:nvPr/>
        </p:nvSpPr>
        <p:spPr>
          <a:xfrm>
            <a:off x="3270420" y="706860"/>
            <a:ext cx="6431954" cy="646331"/>
          </a:xfrm>
          <a:prstGeom prst="rect">
            <a:avLst/>
          </a:prstGeom>
        </p:spPr>
        <p:txBody>
          <a:bodyPr wrap="none">
            <a:spAutoFit/>
          </a:bodyPr>
          <a:lstStyle/>
          <a:p>
            <a:r>
              <a:rPr lang="fr-FR" b="1" dirty="0"/>
              <a:t>Ré</a:t>
            </a:r>
            <a:r>
              <a:rPr lang="fr-FR" b="1" dirty="0" smtClean="0"/>
              <a:t>seau </a:t>
            </a:r>
            <a:r>
              <a:rPr lang="fr-FR" b="1" dirty="0"/>
              <a:t>de </a:t>
            </a:r>
            <a:r>
              <a:rPr lang="fr-FR" b="1" dirty="0" smtClean="0"/>
              <a:t>bord: Couplage </a:t>
            </a:r>
            <a:r>
              <a:rPr lang="fr-FR" b="1" dirty="0"/>
              <a:t>de deux génératrices-But du couplage :</a:t>
            </a:r>
          </a:p>
          <a:p>
            <a:endParaRPr lang="fr-FR" b="1" dirty="0"/>
          </a:p>
        </p:txBody>
      </p:sp>
    </p:spTree>
    <p:extLst>
      <p:ext uri="{BB962C8B-B14F-4D97-AF65-F5344CB8AC3E}">
        <p14:creationId xmlns:p14="http://schemas.microsoft.com/office/powerpoint/2010/main" val="283008520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11628" y="4215608"/>
            <a:ext cx="11375571"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Soit </a:t>
            </a:r>
            <a:r>
              <a:rPr lang="fr-FR" dirty="0" smtClean="0"/>
              <a:t>G1 </a:t>
            </a:r>
            <a:r>
              <a:rPr lang="fr-FR" dirty="0"/>
              <a:t>et G2 connectée à la barre bus. </a:t>
            </a:r>
            <a:r>
              <a:rPr lang="fr-FR" dirty="0" smtClean="0"/>
              <a:t>(U1 </a:t>
            </a:r>
            <a:r>
              <a:rPr lang="fr-FR" dirty="0"/>
              <a:t>&gt; U2). </a:t>
            </a:r>
            <a:endParaRPr lang="fr-FR" dirty="0" smtClean="0"/>
          </a:p>
          <a:p>
            <a:r>
              <a:rPr lang="fr-FR" dirty="0" smtClean="0"/>
              <a:t>Chaque </a:t>
            </a:r>
            <a:r>
              <a:rPr lang="fr-FR" dirty="0"/>
              <a:t>génératrice G</a:t>
            </a:r>
            <a:r>
              <a:rPr lang="fr-FR" baseline="-25000" dirty="0"/>
              <a:t>N</a:t>
            </a:r>
            <a:r>
              <a:rPr lang="fr-FR" dirty="0"/>
              <a:t> débitent un courant I</a:t>
            </a:r>
            <a:r>
              <a:rPr lang="fr-FR" baseline="-25000" dirty="0"/>
              <a:t>N</a:t>
            </a:r>
            <a:r>
              <a:rPr lang="fr-FR" dirty="0"/>
              <a:t> différent, leur tension est U</a:t>
            </a:r>
            <a:r>
              <a:rPr lang="fr-FR" baseline="-25000" dirty="0"/>
              <a:t>N</a:t>
            </a:r>
            <a:r>
              <a:rPr lang="fr-FR" dirty="0"/>
              <a:t> = E</a:t>
            </a:r>
            <a:r>
              <a:rPr lang="fr-FR" baseline="-25000" dirty="0"/>
              <a:t>N</a:t>
            </a:r>
            <a:r>
              <a:rPr lang="fr-FR" dirty="0"/>
              <a:t> - r x I</a:t>
            </a:r>
            <a:r>
              <a:rPr lang="fr-FR" baseline="-25000" dirty="0"/>
              <a:t>N</a:t>
            </a:r>
            <a:r>
              <a:rPr lang="fr-FR" dirty="0"/>
              <a:t>.</a:t>
            </a:r>
          </a:p>
          <a:p>
            <a:r>
              <a:rPr lang="fr-FR" dirty="0" smtClean="0"/>
              <a:t>Ces </a:t>
            </a:r>
            <a:r>
              <a:rPr lang="fr-FR" dirty="0"/>
              <a:t>courants I</a:t>
            </a:r>
            <a:r>
              <a:rPr lang="fr-FR" baseline="-25000" dirty="0"/>
              <a:t>N</a:t>
            </a:r>
            <a:r>
              <a:rPr lang="fr-FR" dirty="0"/>
              <a:t> circulent </a:t>
            </a:r>
            <a:r>
              <a:rPr lang="fr-FR" dirty="0" smtClean="0"/>
              <a:t>depuis:</a:t>
            </a:r>
          </a:p>
          <a:p>
            <a:pPr marL="285750" indent="-285750">
              <a:buFont typeface="Arial" panose="020B0604020202020204" pitchFamily="34" charset="0"/>
              <a:buChar char="•"/>
            </a:pPr>
            <a:r>
              <a:rPr lang="fr-FR" dirty="0" smtClean="0"/>
              <a:t> </a:t>
            </a:r>
            <a:r>
              <a:rPr lang="fr-FR" dirty="0"/>
              <a:t>le + à travers le C/D (conjoncteur-disjoncteur), </a:t>
            </a:r>
            <a:endParaRPr lang="fr-FR" dirty="0" smtClean="0"/>
          </a:p>
          <a:p>
            <a:pPr marL="285750" indent="-285750">
              <a:buFont typeface="Arial" panose="020B0604020202020204" pitchFamily="34" charset="0"/>
              <a:buChar char="•"/>
            </a:pPr>
            <a:r>
              <a:rPr lang="fr-FR" dirty="0" smtClean="0"/>
              <a:t>puis </a:t>
            </a:r>
            <a:r>
              <a:rPr lang="fr-FR" dirty="0"/>
              <a:t>la bus et se referment via les charges </a:t>
            </a:r>
            <a:endParaRPr lang="fr-FR" dirty="0" smtClean="0"/>
          </a:p>
          <a:p>
            <a:pPr marL="285750" indent="-285750">
              <a:buFont typeface="Arial" panose="020B0604020202020204" pitchFamily="34" charset="0"/>
              <a:buChar char="•"/>
            </a:pPr>
            <a:r>
              <a:rPr lang="fr-FR" dirty="0" smtClean="0"/>
              <a:t>et </a:t>
            </a:r>
            <a:r>
              <a:rPr lang="fr-FR" dirty="0"/>
              <a:t>reviennent à la génératrice par la masse en traversant l'enroulement de compensation de la génératrice r.</a:t>
            </a:r>
          </a:p>
          <a:p>
            <a:r>
              <a:rPr lang="fr-FR" dirty="0" smtClean="0"/>
              <a:t>Dans </a:t>
            </a:r>
            <a:r>
              <a:rPr lang="fr-FR" dirty="0"/>
              <a:t>r, se développe une chute de tension u = ri. </a:t>
            </a:r>
            <a:endParaRPr lang="fr-FR" dirty="0" smtClean="0"/>
          </a:p>
          <a:p>
            <a:r>
              <a:rPr lang="fr-FR" dirty="0" smtClean="0"/>
              <a:t>Le </a:t>
            </a:r>
            <a:r>
              <a:rPr lang="fr-FR" dirty="0"/>
              <a:t>point A présente donc un potentiel inférieur à la masse. </a:t>
            </a:r>
            <a:endParaRPr lang="fr-FR" dirty="0" smtClean="0"/>
          </a:p>
          <a:p>
            <a:r>
              <a:rPr lang="fr-FR" dirty="0" smtClean="0"/>
              <a:t>Le </a:t>
            </a:r>
            <a:r>
              <a:rPr lang="fr-FR" dirty="0"/>
              <a:t>point B aussi mais, I étant plus petit, B est positif par rapport à A.</a:t>
            </a:r>
          </a:p>
        </p:txBody>
      </p:sp>
      <p:pic>
        <p:nvPicPr>
          <p:cNvPr id="5" name="Espace réservé du contenu 7"/>
          <p:cNvPicPr>
            <a:picLocks noGrp="1" noChangeAspect="1"/>
          </p:cNvPicPr>
          <p:nvPr>
            <p:ph idx="1"/>
          </p:nvPr>
        </p:nvPicPr>
        <p:blipFill>
          <a:blip r:embed="rId2"/>
          <a:stretch>
            <a:fillRect/>
          </a:stretch>
        </p:blipFill>
        <p:spPr>
          <a:xfrm>
            <a:off x="2532204" y="1051127"/>
            <a:ext cx="6996961" cy="3119520"/>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5018314" y="129431"/>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sp>
        <p:nvSpPr>
          <p:cNvPr id="8" name="Rectangle 7"/>
          <p:cNvSpPr/>
          <p:nvPr/>
        </p:nvSpPr>
        <p:spPr>
          <a:xfrm>
            <a:off x="3270420" y="706860"/>
            <a:ext cx="6431954" cy="646331"/>
          </a:xfrm>
          <a:prstGeom prst="rect">
            <a:avLst/>
          </a:prstGeom>
        </p:spPr>
        <p:txBody>
          <a:bodyPr wrap="none">
            <a:spAutoFit/>
          </a:bodyPr>
          <a:lstStyle/>
          <a:p>
            <a:r>
              <a:rPr lang="fr-FR" b="1" dirty="0"/>
              <a:t>Ré</a:t>
            </a:r>
            <a:r>
              <a:rPr lang="fr-FR" b="1" dirty="0" smtClean="0"/>
              <a:t>seau </a:t>
            </a:r>
            <a:r>
              <a:rPr lang="fr-FR" b="1" dirty="0"/>
              <a:t>de </a:t>
            </a:r>
            <a:r>
              <a:rPr lang="fr-FR" b="1" dirty="0" smtClean="0"/>
              <a:t>bord: Couplage </a:t>
            </a:r>
            <a:r>
              <a:rPr lang="fr-FR" b="1" dirty="0"/>
              <a:t>de deux génératrices-But du couplage :</a:t>
            </a:r>
          </a:p>
          <a:p>
            <a:endParaRPr lang="fr-FR" b="1" dirty="0"/>
          </a:p>
        </p:txBody>
      </p:sp>
    </p:spTree>
    <p:extLst>
      <p:ext uri="{BB962C8B-B14F-4D97-AF65-F5344CB8AC3E}">
        <p14:creationId xmlns:p14="http://schemas.microsoft.com/office/powerpoint/2010/main" val="77220187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87827" y="4341423"/>
            <a:ext cx="11321143"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Ainsi, un courant va s'établir dans la ligne d'équilibrage du point B vers le point A à travers les détecteurs </a:t>
            </a:r>
            <a:r>
              <a:rPr lang="fr-FR" dirty="0" smtClean="0"/>
              <a:t>D1 </a:t>
            </a:r>
            <a:r>
              <a:rPr lang="fr-FR" dirty="0"/>
              <a:t>et D2. </a:t>
            </a:r>
            <a:endParaRPr lang="fr-FR" dirty="0" smtClean="0"/>
          </a:p>
          <a:p>
            <a:pPr marL="285750" indent="-285750">
              <a:buFont typeface="Arial" panose="020B0604020202020204" pitchFamily="34" charset="0"/>
              <a:buChar char="•"/>
            </a:pPr>
            <a:r>
              <a:rPr lang="fr-FR" dirty="0" smtClean="0"/>
              <a:t>Le </a:t>
            </a:r>
            <a:r>
              <a:rPr lang="fr-FR" dirty="0"/>
              <a:t>détecteur </a:t>
            </a:r>
            <a:r>
              <a:rPr lang="fr-FR" dirty="0" smtClean="0"/>
              <a:t>D1 </a:t>
            </a:r>
            <a:r>
              <a:rPr lang="fr-FR" dirty="0"/>
              <a:t>va agir sur le régulateur </a:t>
            </a:r>
            <a:r>
              <a:rPr lang="fr-FR" dirty="0" smtClean="0"/>
              <a:t>R1 </a:t>
            </a:r>
            <a:r>
              <a:rPr lang="fr-FR" dirty="0"/>
              <a:t>de façon à diminuer l'excitation de </a:t>
            </a:r>
            <a:r>
              <a:rPr lang="fr-FR" dirty="0" smtClean="0"/>
              <a:t>G1 </a:t>
            </a:r>
            <a:r>
              <a:rPr lang="fr-FR" dirty="0"/>
              <a:t>(donc </a:t>
            </a:r>
            <a:r>
              <a:rPr lang="fr-FR" dirty="0" smtClean="0"/>
              <a:t>E1) </a:t>
            </a:r>
            <a:r>
              <a:rPr lang="fr-FR" dirty="0"/>
              <a:t>qui verra sa tension s'abaisser. </a:t>
            </a:r>
            <a:endParaRPr lang="fr-FR" dirty="0" smtClean="0"/>
          </a:p>
          <a:p>
            <a:pPr marL="285750" indent="-285750">
              <a:buFont typeface="Arial" panose="020B0604020202020204" pitchFamily="34" charset="0"/>
              <a:buChar char="•"/>
            </a:pPr>
            <a:r>
              <a:rPr lang="fr-FR" dirty="0" smtClean="0"/>
              <a:t>Le </a:t>
            </a:r>
            <a:r>
              <a:rPr lang="fr-FR" dirty="0"/>
              <a:t>détecteur D2 va agir sur le régulateur R2 de façon à augmenter la tension de G2 (donc E2) en augmentant son courant d'excitation.</a:t>
            </a:r>
          </a:p>
          <a:p>
            <a:pPr marL="285750" indent="-285750">
              <a:buFont typeface="Arial" panose="020B0604020202020204" pitchFamily="34" charset="0"/>
              <a:buChar char="•"/>
            </a:pPr>
            <a:r>
              <a:rPr lang="fr-FR" dirty="0" smtClean="0"/>
              <a:t>Ensuite</a:t>
            </a:r>
            <a:r>
              <a:rPr lang="fr-FR" dirty="0"/>
              <a:t>, tout au long du vol, dès qu'une génératrice débitera un peu plus que l'autre, un courant circulera dans un sens ou l'autre à travers </a:t>
            </a:r>
            <a:r>
              <a:rPr lang="fr-FR" dirty="0" smtClean="0"/>
              <a:t>D1 </a:t>
            </a:r>
            <a:r>
              <a:rPr lang="fr-FR" dirty="0"/>
              <a:t>et D2 via la ligne d'équilibrage.</a:t>
            </a:r>
          </a:p>
          <a:p>
            <a:pPr marL="285750" indent="-285750">
              <a:buFont typeface="Arial" panose="020B0604020202020204" pitchFamily="34" charset="0"/>
              <a:buChar char="•"/>
            </a:pPr>
            <a:r>
              <a:rPr lang="fr-FR" dirty="0" smtClean="0"/>
              <a:t>Le </a:t>
            </a:r>
            <a:r>
              <a:rPr lang="fr-FR" dirty="0"/>
              <a:t>courant d'équilibrage circule de la génératrice qui débite le moins vers celle qui débite le plus.</a:t>
            </a:r>
          </a:p>
        </p:txBody>
      </p:sp>
      <p:pic>
        <p:nvPicPr>
          <p:cNvPr id="5" name="Espace réservé du contenu 7"/>
          <p:cNvPicPr>
            <a:picLocks noGrp="1" noChangeAspect="1"/>
          </p:cNvPicPr>
          <p:nvPr>
            <p:ph idx="1"/>
          </p:nvPr>
        </p:nvPicPr>
        <p:blipFill>
          <a:blip r:embed="rId2"/>
          <a:stretch>
            <a:fillRect/>
          </a:stretch>
        </p:blipFill>
        <p:spPr>
          <a:xfrm>
            <a:off x="2662831" y="1086500"/>
            <a:ext cx="6996961" cy="3119520"/>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5018314" y="129431"/>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sp>
        <p:nvSpPr>
          <p:cNvPr id="8" name="Rectangle 7"/>
          <p:cNvSpPr/>
          <p:nvPr/>
        </p:nvSpPr>
        <p:spPr>
          <a:xfrm>
            <a:off x="3270420" y="706860"/>
            <a:ext cx="6431954" cy="646331"/>
          </a:xfrm>
          <a:prstGeom prst="rect">
            <a:avLst/>
          </a:prstGeom>
        </p:spPr>
        <p:txBody>
          <a:bodyPr wrap="none">
            <a:spAutoFit/>
          </a:bodyPr>
          <a:lstStyle/>
          <a:p>
            <a:r>
              <a:rPr lang="fr-FR" b="1" dirty="0"/>
              <a:t>Ré</a:t>
            </a:r>
            <a:r>
              <a:rPr lang="fr-FR" b="1" dirty="0" smtClean="0"/>
              <a:t>seau </a:t>
            </a:r>
            <a:r>
              <a:rPr lang="fr-FR" b="1" dirty="0"/>
              <a:t>de </a:t>
            </a:r>
            <a:r>
              <a:rPr lang="fr-FR" b="1" dirty="0" smtClean="0"/>
              <a:t>bord: Couplage </a:t>
            </a:r>
            <a:r>
              <a:rPr lang="fr-FR" b="1" dirty="0"/>
              <a:t>de deux génératrices-But du couplage :</a:t>
            </a:r>
          </a:p>
          <a:p>
            <a:endParaRPr lang="fr-FR" b="1" dirty="0"/>
          </a:p>
        </p:txBody>
      </p:sp>
    </p:spTree>
    <p:extLst>
      <p:ext uri="{BB962C8B-B14F-4D97-AF65-F5344CB8AC3E}">
        <p14:creationId xmlns:p14="http://schemas.microsoft.com/office/powerpoint/2010/main" val="314101697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1819814" y="1798848"/>
            <a:ext cx="8552372" cy="3927037"/>
          </a:xfrm>
          <a:prstGeom prst="rect">
            <a:avLst/>
          </a:prstGeom>
        </p:spPr>
      </p:pic>
      <p:sp>
        <p:nvSpPr>
          <p:cNvPr id="5" name="Rectangle 4"/>
          <p:cNvSpPr/>
          <p:nvPr/>
        </p:nvSpPr>
        <p:spPr>
          <a:xfrm>
            <a:off x="5018314" y="129431"/>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sp>
        <p:nvSpPr>
          <p:cNvPr id="7" name="Rectangle 6"/>
          <p:cNvSpPr/>
          <p:nvPr/>
        </p:nvSpPr>
        <p:spPr>
          <a:xfrm>
            <a:off x="3270420" y="706860"/>
            <a:ext cx="6431954" cy="646331"/>
          </a:xfrm>
          <a:prstGeom prst="rect">
            <a:avLst/>
          </a:prstGeom>
        </p:spPr>
        <p:txBody>
          <a:bodyPr wrap="none">
            <a:spAutoFit/>
          </a:bodyPr>
          <a:lstStyle/>
          <a:p>
            <a:r>
              <a:rPr lang="fr-FR" b="1" dirty="0"/>
              <a:t>Ré</a:t>
            </a:r>
            <a:r>
              <a:rPr lang="fr-FR" b="1" dirty="0" smtClean="0"/>
              <a:t>seau </a:t>
            </a:r>
            <a:r>
              <a:rPr lang="fr-FR" b="1" dirty="0"/>
              <a:t>de </a:t>
            </a:r>
            <a:r>
              <a:rPr lang="fr-FR" b="1" dirty="0" smtClean="0"/>
              <a:t>bord: Couplage </a:t>
            </a:r>
            <a:r>
              <a:rPr lang="fr-FR" b="1" dirty="0"/>
              <a:t>de deux génératrices-But du couplage :</a:t>
            </a:r>
          </a:p>
          <a:p>
            <a:endParaRPr lang="fr-FR" b="1" dirty="0"/>
          </a:p>
        </p:txBody>
      </p:sp>
    </p:spTree>
    <p:extLst>
      <p:ext uri="{BB962C8B-B14F-4D97-AF65-F5344CB8AC3E}">
        <p14:creationId xmlns:p14="http://schemas.microsoft.com/office/powerpoint/2010/main" val="594854372"/>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r="2178"/>
          <a:stretch/>
        </p:blipFill>
        <p:spPr>
          <a:xfrm>
            <a:off x="6335487" y="1257150"/>
            <a:ext cx="5784218" cy="4463394"/>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7641771" y="5720544"/>
            <a:ext cx="3545714" cy="369332"/>
          </a:xfrm>
          <a:prstGeom prst="rect">
            <a:avLst/>
          </a:prstGeom>
        </p:spPr>
        <p:txBody>
          <a:bodyPr wrap="none">
            <a:spAutoFit/>
          </a:bodyPr>
          <a:lstStyle/>
          <a:p>
            <a:r>
              <a:rPr lang="fr-FR" dirty="0"/>
              <a:t>Exemple de génération sur King 200</a:t>
            </a:r>
          </a:p>
        </p:txBody>
      </p:sp>
      <p:sp>
        <p:nvSpPr>
          <p:cNvPr id="7" name="Rectangle 6"/>
          <p:cNvSpPr/>
          <p:nvPr/>
        </p:nvSpPr>
        <p:spPr>
          <a:xfrm>
            <a:off x="5018314" y="129431"/>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sp>
        <p:nvSpPr>
          <p:cNvPr id="9" name="Rectangle 8"/>
          <p:cNvSpPr/>
          <p:nvPr/>
        </p:nvSpPr>
        <p:spPr>
          <a:xfrm>
            <a:off x="108857" y="1257150"/>
            <a:ext cx="6096000" cy="3416320"/>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nSpc>
                <a:spcPct val="150000"/>
              </a:lnSpc>
            </a:pPr>
            <a:r>
              <a:rPr lang="fr-FR" dirty="0" smtClean="0"/>
              <a:t>Les </a:t>
            </a:r>
            <a:r>
              <a:rPr lang="fr-FR" dirty="0"/>
              <a:t>contrôles </a:t>
            </a:r>
            <a:r>
              <a:rPr lang="fr-FR" dirty="0" smtClean="0"/>
              <a:t>au </a:t>
            </a:r>
            <a:r>
              <a:rPr lang="fr-FR" dirty="0"/>
              <a:t>sein d'un boîtier </a:t>
            </a:r>
            <a:r>
              <a:rPr lang="fr-FR" dirty="0" smtClean="0"/>
              <a:t>électronique: (GCU)</a:t>
            </a:r>
          </a:p>
          <a:p>
            <a:pPr algn="ctr">
              <a:lnSpc>
                <a:spcPct val="150000"/>
              </a:lnSpc>
            </a:pPr>
            <a:r>
              <a:rPr lang="fr-FR" b="1" dirty="0" smtClean="0"/>
              <a:t>DC </a:t>
            </a:r>
            <a:r>
              <a:rPr lang="fr-FR" b="1" dirty="0" err="1" smtClean="0"/>
              <a:t>Gen</a:t>
            </a:r>
            <a:r>
              <a:rPr lang="fr-FR" b="1" dirty="0"/>
              <a:t>. </a:t>
            </a:r>
            <a:r>
              <a:rPr lang="fr-FR" b="1" dirty="0" smtClean="0"/>
              <a:t>Control </a:t>
            </a:r>
            <a:r>
              <a:rPr lang="fr-FR" b="1" dirty="0"/>
              <a:t>U</a:t>
            </a:r>
            <a:r>
              <a:rPr lang="fr-FR" b="1" dirty="0" smtClean="0"/>
              <a:t>nit.</a:t>
            </a:r>
            <a:endParaRPr lang="fr-FR" b="1" dirty="0"/>
          </a:p>
          <a:p>
            <a:pPr marL="285750" indent="-285750">
              <a:lnSpc>
                <a:spcPct val="150000"/>
              </a:lnSpc>
              <a:buFont typeface="Arial" panose="020B0604020202020204" pitchFamily="34" charset="0"/>
              <a:buChar char="•"/>
            </a:pPr>
            <a:r>
              <a:rPr lang="fr-FR" dirty="0" smtClean="0"/>
              <a:t>La </a:t>
            </a:r>
            <a:r>
              <a:rPr lang="fr-FR" dirty="0"/>
              <a:t>ligne d'équilibrage (</a:t>
            </a:r>
            <a:r>
              <a:rPr lang="fr-FR" dirty="0" err="1"/>
              <a:t>equalizing</a:t>
            </a:r>
            <a:r>
              <a:rPr lang="fr-FR" dirty="0"/>
              <a:t>), </a:t>
            </a:r>
            <a:endParaRPr lang="fr-FR" dirty="0" smtClean="0"/>
          </a:p>
          <a:p>
            <a:pPr marL="285750" indent="-285750">
              <a:lnSpc>
                <a:spcPct val="150000"/>
              </a:lnSpc>
              <a:buFont typeface="Arial" panose="020B0604020202020204" pitchFamily="34" charset="0"/>
              <a:buChar char="•"/>
            </a:pPr>
            <a:r>
              <a:rPr lang="fr-FR" dirty="0" smtClean="0"/>
              <a:t>l'action </a:t>
            </a:r>
            <a:r>
              <a:rPr lang="fr-FR" dirty="0"/>
              <a:t>sur la régulation de tension (excitation), </a:t>
            </a:r>
            <a:endParaRPr lang="fr-FR" dirty="0" smtClean="0"/>
          </a:p>
          <a:p>
            <a:pPr marL="285750" indent="-285750">
              <a:lnSpc>
                <a:spcPct val="150000"/>
              </a:lnSpc>
              <a:buFont typeface="Arial" panose="020B0604020202020204" pitchFamily="34" charset="0"/>
              <a:buChar char="•"/>
            </a:pPr>
            <a:r>
              <a:rPr lang="fr-FR" dirty="0" smtClean="0"/>
              <a:t>la </a:t>
            </a:r>
            <a:r>
              <a:rPr lang="fr-FR" dirty="0"/>
              <a:t>mesure de différence de potentiel entre la génératrice et la bus (</a:t>
            </a:r>
            <a:r>
              <a:rPr lang="fr-FR" dirty="0" err="1"/>
              <a:t>gen</a:t>
            </a:r>
            <a:r>
              <a:rPr lang="fr-FR" dirty="0"/>
              <a:t>. voltage sens et bus voltage sens) </a:t>
            </a:r>
            <a:endParaRPr lang="fr-FR" dirty="0" smtClean="0"/>
          </a:p>
          <a:p>
            <a:pPr marL="285750" indent="-285750">
              <a:lnSpc>
                <a:spcPct val="150000"/>
              </a:lnSpc>
              <a:buFont typeface="Arial" panose="020B0604020202020204" pitchFamily="34" charset="0"/>
              <a:buChar char="•"/>
            </a:pPr>
            <a:r>
              <a:rPr lang="fr-FR" dirty="0" smtClean="0"/>
              <a:t>et </a:t>
            </a:r>
            <a:r>
              <a:rPr lang="fr-FR" dirty="0"/>
              <a:t>le pilotage du relais principal (line </a:t>
            </a:r>
            <a:r>
              <a:rPr lang="fr-FR" dirty="0" err="1"/>
              <a:t>contactor</a:t>
            </a:r>
            <a:r>
              <a:rPr lang="fr-FR" dirty="0"/>
              <a:t>) reliant la génératrice à la bus (line </a:t>
            </a:r>
            <a:r>
              <a:rPr lang="fr-FR" dirty="0" err="1"/>
              <a:t>contactor</a:t>
            </a:r>
            <a:r>
              <a:rPr lang="fr-FR" dirty="0"/>
              <a:t> control).</a:t>
            </a:r>
          </a:p>
        </p:txBody>
      </p:sp>
      <p:sp>
        <p:nvSpPr>
          <p:cNvPr id="10" name="Rectangle 9"/>
          <p:cNvSpPr/>
          <p:nvPr/>
        </p:nvSpPr>
        <p:spPr>
          <a:xfrm>
            <a:off x="108857" y="4869824"/>
            <a:ext cx="6096000" cy="1477328"/>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b="1" dirty="0"/>
              <a:t>L'équilibrage permet :</a:t>
            </a:r>
          </a:p>
          <a:p>
            <a:pPr marL="285750" indent="-285750">
              <a:buFont typeface="Arial" panose="020B0604020202020204" pitchFamily="34" charset="0"/>
              <a:buChar char="•"/>
            </a:pPr>
            <a:r>
              <a:rPr lang="fr-FR" dirty="0"/>
              <a:t>d'avoir des débits identiques ;</a:t>
            </a:r>
          </a:p>
          <a:p>
            <a:pPr marL="285750" indent="-285750">
              <a:buFont typeface="Arial" panose="020B0604020202020204" pitchFamily="34" charset="0"/>
              <a:buChar char="•"/>
            </a:pPr>
            <a:r>
              <a:rPr lang="fr-FR" dirty="0"/>
              <a:t>de diminuer les risques de surchauffe ;</a:t>
            </a:r>
          </a:p>
          <a:p>
            <a:pPr marL="285750" indent="-285750">
              <a:buFont typeface="Arial" panose="020B0604020202020204" pitchFamily="34" charset="0"/>
              <a:buChar char="•"/>
            </a:pPr>
            <a:r>
              <a:rPr lang="fr-FR" dirty="0"/>
              <a:t>d'éviter les chutes de tensions internes trop importantes ;</a:t>
            </a:r>
          </a:p>
          <a:p>
            <a:pPr marL="285750" indent="-285750">
              <a:buFont typeface="Arial" panose="020B0604020202020204" pitchFamily="34" charset="0"/>
              <a:buChar char="•"/>
            </a:pPr>
            <a:r>
              <a:rPr lang="fr-FR" dirty="0"/>
              <a:t>de pouvoir disposer de la puissance maximum disponible.</a:t>
            </a:r>
          </a:p>
        </p:txBody>
      </p:sp>
      <p:sp>
        <p:nvSpPr>
          <p:cNvPr id="11" name="Rectangle 10"/>
          <p:cNvSpPr/>
          <p:nvPr/>
        </p:nvSpPr>
        <p:spPr>
          <a:xfrm>
            <a:off x="3270420" y="706860"/>
            <a:ext cx="6431954" cy="646331"/>
          </a:xfrm>
          <a:prstGeom prst="rect">
            <a:avLst/>
          </a:prstGeom>
        </p:spPr>
        <p:txBody>
          <a:bodyPr wrap="none">
            <a:spAutoFit/>
          </a:bodyPr>
          <a:lstStyle/>
          <a:p>
            <a:r>
              <a:rPr lang="fr-FR" b="1" dirty="0"/>
              <a:t>Ré</a:t>
            </a:r>
            <a:r>
              <a:rPr lang="fr-FR" b="1" dirty="0" smtClean="0"/>
              <a:t>seau </a:t>
            </a:r>
            <a:r>
              <a:rPr lang="fr-FR" b="1" dirty="0"/>
              <a:t>de </a:t>
            </a:r>
            <a:r>
              <a:rPr lang="fr-FR" b="1" dirty="0" smtClean="0"/>
              <a:t>bord: Couplage </a:t>
            </a:r>
            <a:r>
              <a:rPr lang="fr-FR" b="1" dirty="0"/>
              <a:t>de deux génératrices-But du couplage :</a:t>
            </a:r>
          </a:p>
          <a:p>
            <a:endParaRPr lang="fr-FR" b="1" dirty="0"/>
          </a:p>
        </p:txBody>
      </p:sp>
    </p:spTree>
    <p:extLst>
      <p:ext uri="{BB962C8B-B14F-4D97-AF65-F5344CB8AC3E}">
        <p14:creationId xmlns:p14="http://schemas.microsoft.com/office/powerpoint/2010/main" val="3015542289"/>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35429" y="5267377"/>
            <a:ext cx="11582399"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Les </a:t>
            </a:r>
            <a:r>
              <a:rPr lang="fr-FR" dirty="0"/>
              <a:t>génératrices connectées sur le réseau peuvent présenter des défauts qui sont, pour les défauts d'ordre électrique : surtension ;</a:t>
            </a:r>
          </a:p>
          <a:p>
            <a:pPr marL="285750" indent="-285750">
              <a:buFont typeface="Arial" panose="020B0604020202020204" pitchFamily="34" charset="0"/>
              <a:buChar char="•"/>
            </a:pPr>
            <a:r>
              <a:rPr lang="fr-FR" dirty="0" smtClean="0"/>
              <a:t>défaut </a:t>
            </a:r>
            <a:r>
              <a:rPr lang="fr-FR" dirty="0"/>
              <a:t>feeder ;</a:t>
            </a:r>
          </a:p>
          <a:p>
            <a:pPr marL="285750" indent="-285750">
              <a:buFont typeface="Arial" panose="020B0604020202020204" pitchFamily="34" charset="0"/>
              <a:buChar char="•"/>
            </a:pPr>
            <a:r>
              <a:rPr lang="fr-FR" dirty="0" smtClean="0"/>
              <a:t>surcharge </a:t>
            </a:r>
            <a:r>
              <a:rPr lang="fr-FR" dirty="0"/>
              <a:t>;</a:t>
            </a:r>
          </a:p>
          <a:p>
            <a:pPr marL="285750" indent="-285750">
              <a:buFont typeface="Arial" panose="020B0604020202020204" pitchFamily="34" charset="0"/>
              <a:buChar char="•"/>
            </a:pPr>
            <a:r>
              <a:rPr lang="fr-FR" dirty="0" smtClean="0"/>
              <a:t>surchauffe..</a:t>
            </a:r>
            <a:endParaRPr lang="fr-FR" dirty="0"/>
          </a:p>
        </p:txBody>
      </p:sp>
      <p:pic>
        <p:nvPicPr>
          <p:cNvPr id="5" name="Espace réservé du contenu 3"/>
          <p:cNvPicPr>
            <a:picLocks noGrp="1" noChangeAspect="1"/>
          </p:cNvPicPr>
          <p:nvPr>
            <p:ph idx="1"/>
          </p:nvPr>
        </p:nvPicPr>
        <p:blipFill rotWithShape="1">
          <a:blip r:embed="rId2"/>
          <a:srcRect r="2178"/>
          <a:stretch/>
        </p:blipFill>
        <p:spPr>
          <a:xfrm>
            <a:off x="2252483" y="1132113"/>
            <a:ext cx="7326946" cy="4053419"/>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3259535" y="688150"/>
            <a:ext cx="6431954" cy="646331"/>
          </a:xfrm>
          <a:prstGeom prst="rect">
            <a:avLst/>
          </a:prstGeom>
        </p:spPr>
        <p:txBody>
          <a:bodyPr wrap="none">
            <a:spAutoFit/>
          </a:bodyPr>
          <a:lstStyle/>
          <a:p>
            <a:r>
              <a:rPr lang="fr-FR" b="1" dirty="0"/>
              <a:t>Ré</a:t>
            </a:r>
            <a:r>
              <a:rPr lang="fr-FR" b="1" dirty="0" smtClean="0"/>
              <a:t>seau </a:t>
            </a:r>
            <a:r>
              <a:rPr lang="fr-FR" b="1" dirty="0"/>
              <a:t>de </a:t>
            </a:r>
            <a:r>
              <a:rPr lang="fr-FR" b="1" dirty="0" smtClean="0"/>
              <a:t>bord: Couplage </a:t>
            </a:r>
            <a:r>
              <a:rPr lang="fr-FR" b="1" dirty="0"/>
              <a:t>de deux génératrices-But du couplage :</a:t>
            </a:r>
          </a:p>
          <a:p>
            <a:endParaRPr lang="fr-FR" b="1" dirty="0"/>
          </a:p>
        </p:txBody>
      </p:sp>
      <p:sp>
        <p:nvSpPr>
          <p:cNvPr id="7" name="Rectangle 6"/>
          <p:cNvSpPr/>
          <p:nvPr/>
        </p:nvSpPr>
        <p:spPr>
          <a:xfrm>
            <a:off x="4914899" y="41819"/>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spTree>
    <p:extLst>
      <p:ext uri="{BB962C8B-B14F-4D97-AF65-F5344CB8AC3E}">
        <p14:creationId xmlns:p14="http://schemas.microsoft.com/office/powerpoint/2010/main" val="37330615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t="6895"/>
          <a:stretch/>
        </p:blipFill>
        <p:spPr>
          <a:xfrm>
            <a:off x="2737930" y="1143211"/>
            <a:ext cx="6882395" cy="4051280"/>
          </a:xfrm>
          <a:prstGeom prst="rect">
            <a:avLst/>
          </a:prstGeom>
        </p:spPr>
      </p:pic>
      <p:sp>
        <p:nvSpPr>
          <p:cNvPr id="5" name="ZoneTexte 4"/>
          <p:cNvSpPr txBox="1"/>
          <p:nvPr/>
        </p:nvSpPr>
        <p:spPr>
          <a:xfrm>
            <a:off x="4746534" y="730695"/>
            <a:ext cx="4370119" cy="369332"/>
          </a:xfrm>
          <a:prstGeom prst="rect">
            <a:avLst/>
          </a:prstGeom>
          <a:noFill/>
        </p:spPr>
        <p:txBody>
          <a:bodyPr wrap="square" rtlCol="0">
            <a:spAutoFit/>
          </a:bodyPr>
          <a:lstStyle/>
          <a:p>
            <a:r>
              <a:rPr lang="fr-FR" dirty="0" smtClean="0"/>
              <a:t>FEM recueillie sur un tour d’induit</a:t>
            </a:r>
            <a:endParaRPr lang="fr-FR" dirty="0"/>
          </a:p>
        </p:txBody>
      </p:sp>
      <p:sp>
        <p:nvSpPr>
          <p:cNvPr id="6" name="Rectangle 5"/>
          <p:cNvSpPr/>
          <p:nvPr/>
        </p:nvSpPr>
        <p:spPr>
          <a:xfrm>
            <a:off x="5591316" y="410055"/>
            <a:ext cx="1380058" cy="369332"/>
          </a:xfrm>
          <a:prstGeom prst="rect">
            <a:avLst/>
          </a:prstGeom>
        </p:spPr>
        <p:txBody>
          <a:bodyPr wrap="none">
            <a:spAutoFit/>
          </a:bodyPr>
          <a:lstStyle/>
          <a:p>
            <a:r>
              <a:rPr lang="fr-FR" dirty="0" smtClean="0"/>
              <a:t>Génératrices</a:t>
            </a:r>
          </a:p>
        </p:txBody>
      </p:sp>
      <p:sp>
        <p:nvSpPr>
          <p:cNvPr id="7" name="Rectangle 6"/>
          <p:cNvSpPr/>
          <p:nvPr/>
        </p:nvSpPr>
        <p:spPr>
          <a:xfrm>
            <a:off x="4746534" y="59375"/>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
        <p:nvSpPr>
          <p:cNvPr id="9" name="Rectangle 8"/>
          <p:cNvSpPr/>
          <p:nvPr/>
        </p:nvSpPr>
        <p:spPr>
          <a:xfrm>
            <a:off x="662372" y="5865811"/>
            <a:ext cx="11226140"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sur un tour d induit, la FEM est alternative et pratiquement sinusoïdale.</a:t>
            </a:r>
          </a:p>
        </p:txBody>
      </p:sp>
    </p:spTree>
    <p:extLst>
      <p:ext uri="{BB962C8B-B14F-4D97-AF65-F5344CB8AC3E}">
        <p14:creationId xmlns:p14="http://schemas.microsoft.com/office/powerpoint/2010/main" val="171060581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24544" y="2064337"/>
            <a:ext cx="10961913" cy="461985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smtClean="0"/>
              <a:t>Partie </a:t>
            </a:r>
            <a:r>
              <a:rPr lang="fr-FR" b="1" dirty="0"/>
              <a:t>« Génération »</a:t>
            </a:r>
          </a:p>
          <a:p>
            <a:pPr>
              <a:lnSpc>
                <a:spcPct val="150000"/>
              </a:lnSpc>
            </a:pPr>
            <a:r>
              <a:rPr lang="fr-FR" dirty="0" smtClean="0"/>
              <a:t>La </a:t>
            </a:r>
            <a:r>
              <a:rPr lang="fr-FR" dirty="0"/>
              <a:t>partie « Génération » est chargée de fournir l'énergie électrique. </a:t>
            </a:r>
            <a:r>
              <a:rPr lang="fr-FR" dirty="0" smtClean="0"/>
              <a:t>Ceci </a:t>
            </a:r>
            <a:r>
              <a:rPr lang="fr-FR" dirty="0"/>
              <a:t>est réalisé par : </a:t>
            </a:r>
            <a:endParaRPr lang="fr-FR" dirty="0" smtClean="0"/>
          </a:p>
          <a:p>
            <a:pPr marL="285750" indent="-285750">
              <a:lnSpc>
                <a:spcPct val="150000"/>
              </a:lnSpc>
              <a:buFont typeface="Arial" panose="020B0604020202020204" pitchFamily="34" charset="0"/>
              <a:buChar char="•"/>
            </a:pPr>
            <a:r>
              <a:rPr lang="fr-FR" dirty="0" smtClean="0"/>
              <a:t>les </a:t>
            </a:r>
            <a:r>
              <a:rPr lang="fr-FR" dirty="0"/>
              <a:t>génératrices ou les alternateurs principaux entraînés par les moteurs (au sol ou en vol) ;</a:t>
            </a:r>
          </a:p>
          <a:p>
            <a:pPr marL="285750" indent="-285750">
              <a:lnSpc>
                <a:spcPct val="150000"/>
              </a:lnSpc>
              <a:buFont typeface="Arial" panose="020B0604020202020204" pitchFamily="34" charset="0"/>
              <a:buChar char="•"/>
            </a:pPr>
            <a:r>
              <a:rPr lang="fr-FR" dirty="0" smtClean="0"/>
              <a:t>le </a:t>
            </a:r>
            <a:r>
              <a:rPr lang="fr-FR" dirty="0"/>
              <a:t>groupe de parc GPU (Ground Power Unit), qui est chargé d'alimenter l'aéronef au sol en remplacement de la génération principale ;</a:t>
            </a:r>
          </a:p>
          <a:p>
            <a:pPr marL="285750" indent="-285750">
              <a:lnSpc>
                <a:spcPct val="150000"/>
              </a:lnSpc>
              <a:buFont typeface="Arial" panose="020B0604020202020204" pitchFamily="34" charset="0"/>
              <a:buChar char="•"/>
            </a:pPr>
            <a:r>
              <a:rPr lang="fr-FR" dirty="0" smtClean="0"/>
              <a:t>l'APU </a:t>
            </a:r>
            <a:r>
              <a:rPr lang="fr-FR" dirty="0"/>
              <a:t>(</a:t>
            </a:r>
            <a:r>
              <a:rPr lang="fr-FR" dirty="0" err="1"/>
              <a:t>Auxiliary</a:t>
            </a:r>
            <a:r>
              <a:rPr lang="fr-FR" dirty="0"/>
              <a:t> Power Unit), qui peut alimenter l'aéronef au sol en absence de GPU ou en vol dans certains cas ; notons qu'on ne peut pas alimenter le même réseau de bord simultanément par l'APU et le GPU ;</a:t>
            </a:r>
          </a:p>
          <a:p>
            <a:pPr marL="285750" indent="-285750">
              <a:lnSpc>
                <a:spcPct val="150000"/>
              </a:lnSpc>
              <a:buFont typeface="Arial" panose="020B0604020202020204" pitchFamily="34" charset="0"/>
              <a:buChar char="•"/>
            </a:pPr>
            <a:r>
              <a:rPr lang="fr-FR" dirty="0" smtClean="0"/>
              <a:t>la </a:t>
            </a:r>
            <a:r>
              <a:rPr lang="fr-FR" dirty="0"/>
              <a:t>batterie au sol (pour certaines opérations) ou en vol (en secours) en cas de perte de toute la génération principale ;</a:t>
            </a:r>
          </a:p>
          <a:p>
            <a:pPr marL="285750" indent="-285750">
              <a:lnSpc>
                <a:spcPct val="150000"/>
              </a:lnSpc>
              <a:buFont typeface="Arial" panose="020B0604020202020204" pitchFamily="34" charset="0"/>
              <a:buChar char="•"/>
            </a:pPr>
            <a:r>
              <a:rPr lang="fr-FR" dirty="0" smtClean="0"/>
              <a:t>des </a:t>
            </a:r>
            <a:r>
              <a:rPr lang="fr-FR" dirty="0"/>
              <a:t>sources de secours basées sur des générateurs entraînés par un système de moteur </a:t>
            </a:r>
            <a:r>
              <a:rPr lang="fr-FR" dirty="0" err="1"/>
              <a:t>hydaulique</a:t>
            </a:r>
            <a:r>
              <a:rPr lang="fr-FR" dirty="0"/>
              <a:t> ou une RAT.</a:t>
            </a:r>
          </a:p>
          <a:p>
            <a:pPr>
              <a:lnSpc>
                <a:spcPct val="150000"/>
              </a:lnSpc>
            </a:pPr>
            <a:r>
              <a:rPr lang="fr-FR" dirty="0" smtClean="0"/>
              <a:t>Leur </a:t>
            </a:r>
            <a:r>
              <a:rPr lang="fr-FR" dirty="0"/>
              <a:t>sont associés des organes de commande, de contrôle et de protection</a:t>
            </a:r>
            <a:r>
              <a:rPr lang="fr-FR" dirty="0" smtClean="0"/>
              <a:t>.</a:t>
            </a:r>
            <a:endParaRPr lang="fr-FR" dirty="0"/>
          </a:p>
        </p:txBody>
      </p:sp>
      <p:sp>
        <p:nvSpPr>
          <p:cNvPr id="5" name="Rectangle 4"/>
          <p:cNvSpPr/>
          <p:nvPr/>
        </p:nvSpPr>
        <p:spPr>
          <a:xfrm>
            <a:off x="4761763" y="771675"/>
            <a:ext cx="3315437" cy="369332"/>
          </a:xfrm>
          <a:prstGeom prst="rect">
            <a:avLst/>
          </a:prstGeom>
        </p:spPr>
        <p:txBody>
          <a:bodyPr wrap="square">
            <a:spAutoFit/>
          </a:bodyPr>
          <a:lstStyle/>
          <a:p>
            <a:pPr algn="ctr"/>
            <a:r>
              <a:rPr lang="fr-FR" b="1" dirty="0"/>
              <a:t>Ré</a:t>
            </a:r>
            <a:r>
              <a:rPr lang="fr-FR" b="1" dirty="0" smtClean="0"/>
              <a:t>seau </a:t>
            </a:r>
            <a:r>
              <a:rPr lang="fr-FR" b="1" dirty="0"/>
              <a:t>de </a:t>
            </a:r>
            <a:r>
              <a:rPr lang="fr-FR" b="1" dirty="0" smtClean="0"/>
              <a:t>bord: Organisation</a:t>
            </a:r>
            <a:endParaRPr lang="fr-FR" b="1" dirty="0"/>
          </a:p>
        </p:txBody>
      </p:sp>
      <p:sp>
        <p:nvSpPr>
          <p:cNvPr id="6" name="Rectangle 5"/>
          <p:cNvSpPr/>
          <p:nvPr/>
        </p:nvSpPr>
        <p:spPr>
          <a:xfrm>
            <a:off x="5018314" y="129431"/>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sp>
        <p:nvSpPr>
          <p:cNvPr id="7" name="Rectangle 6"/>
          <p:cNvSpPr/>
          <p:nvPr/>
        </p:nvSpPr>
        <p:spPr>
          <a:xfrm>
            <a:off x="8028952" y="859921"/>
            <a:ext cx="3651420"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Un réseau de bord se découpe en :</a:t>
            </a:r>
          </a:p>
          <a:p>
            <a:pPr marL="285750" indent="-285750">
              <a:buFont typeface="Arial" panose="020B0604020202020204" pitchFamily="34" charset="0"/>
              <a:buChar char="•"/>
            </a:pPr>
            <a:r>
              <a:rPr lang="fr-FR" dirty="0"/>
              <a:t>une partie « Génération » ;</a:t>
            </a:r>
          </a:p>
          <a:p>
            <a:pPr marL="285750" indent="-285750">
              <a:buFont typeface="Arial" panose="020B0604020202020204" pitchFamily="34" charset="0"/>
              <a:buChar char="•"/>
            </a:pPr>
            <a:r>
              <a:rPr lang="fr-FR" dirty="0"/>
              <a:t>une partie « Distribution ».</a:t>
            </a:r>
          </a:p>
        </p:txBody>
      </p:sp>
    </p:spTree>
    <p:extLst>
      <p:ext uri="{BB962C8B-B14F-4D97-AF65-F5344CB8AC3E}">
        <p14:creationId xmlns:p14="http://schemas.microsoft.com/office/powerpoint/2010/main" val="2701079173"/>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fr-FR"/>
          </a:p>
        </p:txBody>
      </p:sp>
      <p:sp>
        <p:nvSpPr>
          <p:cNvPr id="4" name="Rectangle 3"/>
          <p:cNvSpPr/>
          <p:nvPr/>
        </p:nvSpPr>
        <p:spPr>
          <a:xfrm>
            <a:off x="391887" y="1246102"/>
            <a:ext cx="11800113" cy="21268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smtClean="0"/>
              <a:t>Partie </a:t>
            </a:r>
            <a:r>
              <a:rPr lang="fr-FR" b="1" dirty="0"/>
              <a:t>« Distribution »</a:t>
            </a:r>
          </a:p>
          <a:p>
            <a:pPr marL="285750" indent="-285750">
              <a:lnSpc>
                <a:spcPct val="150000"/>
              </a:lnSpc>
              <a:buFont typeface="Arial" panose="020B0604020202020204" pitchFamily="34" charset="0"/>
              <a:buChar char="•"/>
            </a:pPr>
            <a:r>
              <a:rPr lang="fr-FR" dirty="0" smtClean="0"/>
              <a:t>La </a:t>
            </a:r>
            <a:r>
              <a:rPr lang="fr-FR" dirty="0"/>
              <a:t>partie « Distribution » délivre l'énergie électrique à travers des bus aux servitudes de bord (phares, moteurs électriques, etc.) avec un ordre de priorité. </a:t>
            </a:r>
            <a:endParaRPr lang="fr-FR" dirty="0" smtClean="0"/>
          </a:p>
          <a:p>
            <a:pPr marL="285750" indent="-285750">
              <a:lnSpc>
                <a:spcPct val="150000"/>
              </a:lnSpc>
              <a:buFont typeface="Arial" panose="020B0604020202020204" pitchFamily="34" charset="0"/>
              <a:buChar char="•"/>
            </a:pPr>
            <a:r>
              <a:rPr lang="fr-FR" dirty="0" smtClean="0"/>
              <a:t>Leur </a:t>
            </a:r>
            <a:r>
              <a:rPr lang="fr-FR" dirty="0"/>
              <a:t>sont associés des organes de commande, de contrôle et de protection (fusibles ou disjoncteurs).</a:t>
            </a:r>
          </a:p>
          <a:p>
            <a:pPr marL="285750" indent="-285750">
              <a:lnSpc>
                <a:spcPct val="150000"/>
              </a:lnSpc>
              <a:buFont typeface="Arial" panose="020B0604020202020204" pitchFamily="34" charset="0"/>
              <a:buChar char="•"/>
            </a:pPr>
            <a:r>
              <a:rPr lang="fr-FR" dirty="0" smtClean="0"/>
              <a:t>Les </a:t>
            </a:r>
            <a:r>
              <a:rPr lang="fr-FR" dirty="0"/>
              <a:t>servitudes sont connectées en parallèle, de sorte que la panne d'une servitude n'entraîne pas la panne des autres.</a:t>
            </a:r>
          </a:p>
        </p:txBody>
      </p:sp>
      <p:sp>
        <p:nvSpPr>
          <p:cNvPr id="5" name="Rectangle 4"/>
          <p:cNvSpPr/>
          <p:nvPr/>
        </p:nvSpPr>
        <p:spPr>
          <a:xfrm>
            <a:off x="4761763" y="771675"/>
            <a:ext cx="3315437" cy="369332"/>
          </a:xfrm>
          <a:prstGeom prst="rect">
            <a:avLst/>
          </a:prstGeom>
        </p:spPr>
        <p:txBody>
          <a:bodyPr wrap="square">
            <a:spAutoFit/>
          </a:bodyPr>
          <a:lstStyle/>
          <a:p>
            <a:pPr algn="ctr"/>
            <a:r>
              <a:rPr lang="fr-FR" b="1" dirty="0"/>
              <a:t>Ré</a:t>
            </a:r>
            <a:r>
              <a:rPr lang="fr-FR" b="1" dirty="0" smtClean="0"/>
              <a:t>seau </a:t>
            </a:r>
            <a:r>
              <a:rPr lang="fr-FR" b="1" dirty="0"/>
              <a:t>de </a:t>
            </a:r>
            <a:r>
              <a:rPr lang="fr-FR" b="1" dirty="0" smtClean="0"/>
              <a:t>bord: Organisation</a:t>
            </a:r>
            <a:endParaRPr lang="fr-FR" b="1" dirty="0"/>
          </a:p>
        </p:txBody>
      </p:sp>
      <p:sp>
        <p:nvSpPr>
          <p:cNvPr id="6" name="Rectangle 5"/>
          <p:cNvSpPr/>
          <p:nvPr/>
        </p:nvSpPr>
        <p:spPr>
          <a:xfrm>
            <a:off x="5018314" y="129431"/>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spTree>
    <p:extLst>
      <p:ext uri="{BB962C8B-B14F-4D97-AF65-F5344CB8AC3E}">
        <p14:creationId xmlns:p14="http://schemas.microsoft.com/office/powerpoint/2010/main" val="2205075226"/>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u contenu 6"/>
          <p:cNvPicPr>
            <a:picLocks noGrp="1" noChangeAspect="1"/>
          </p:cNvPicPr>
          <p:nvPr>
            <p:ph idx="1"/>
          </p:nvPr>
        </p:nvPicPr>
        <p:blipFill>
          <a:blip r:embed="rId2"/>
          <a:stretch>
            <a:fillRect/>
          </a:stretch>
        </p:blipFill>
        <p:spPr>
          <a:xfrm>
            <a:off x="2628480" y="1316963"/>
            <a:ext cx="6935040" cy="2886720"/>
          </a:xfrm>
          <a:prstGeom prst="rect">
            <a:avLst/>
          </a:prstGeom>
        </p:spPr>
      </p:pic>
      <p:sp>
        <p:nvSpPr>
          <p:cNvPr id="4" name="Rectangle 3"/>
          <p:cNvSpPr/>
          <p:nvPr/>
        </p:nvSpPr>
        <p:spPr>
          <a:xfrm>
            <a:off x="4761763" y="771675"/>
            <a:ext cx="3315437" cy="369332"/>
          </a:xfrm>
          <a:prstGeom prst="rect">
            <a:avLst/>
          </a:prstGeom>
        </p:spPr>
        <p:txBody>
          <a:bodyPr wrap="square">
            <a:spAutoFit/>
          </a:bodyPr>
          <a:lstStyle/>
          <a:p>
            <a:r>
              <a:rPr lang="fr-FR" b="1" dirty="0"/>
              <a:t>Circuit bipolaire ou </a:t>
            </a:r>
            <a:r>
              <a:rPr lang="fr-FR" b="1" dirty="0" err="1"/>
              <a:t>monopolaire</a:t>
            </a:r>
            <a:endParaRPr lang="fr-FR" b="1" dirty="0"/>
          </a:p>
        </p:txBody>
      </p:sp>
      <p:sp>
        <p:nvSpPr>
          <p:cNvPr id="5" name="Rectangle 4"/>
          <p:cNvSpPr/>
          <p:nvPr/>
        </p:nvSpPr>
        <p:spPr>
          <a:xfrm>
            <a:off x="5018314" y="129431"/>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sp>
        <p:nvSpPr>
          <p:cNvPr id="6" name="Rectangle 5"/>
          <p:cNvSpPr/>
          <p:nvPr/>
        </p:nvSpPr>
        <p:spPr>
          <a:xfrm>
            <a:off x="176893" y="4639112"/>
            <a:ext cx="11576958" cy="171136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Sur </a:t>
            </a:r>
            <a:r>
              <a:rPr lang="fr-FR" dirty="0"/>
              <a:t>un avion bois et toile, il faut un conducteur aller et un conducteur retour (circuit bipolaire), </a:t>
            </a:r>
            <a:endParaRPr lang="fr-FR" dirty="0" smtClean="0"/>
          </a:p>
          <a:p>
            <a:pPr marL="285750" indent="-285750" algn="just">
              <a:lnSpc>
                <a:spcPct val="150000"/>
              </a:lnSpc>
              <a:buFont typeface="Arial" panose="020B0604020202020204" pitchFamily="34" charset="0"/>
              <a:buChar char="•"/>
            </a:pPr>
            <a:r>
              <a:rPr lang="fr-FR" dirty="0" smtClean="0"/>
              <a:t>sur </a:t>
            </a:r>
            <a:r>
              <a:rPr lang="fr-FR" dirty="0"/>
              <a:t>un avion métallique, on peut se servir de la carcasse de l'avion comme fil retour (circuit </a:t>
            </a:r>
            <a:r>
              <a:rPr lang="fr-FR" dirty="0" err="1"/>
              <a:t>monopolaire</a:t>
            </a:r>
            <a:r>
              <a:rPr lang="fr-FR" dirty="0"/>
              <a:t>).</a:t>
            </a:r>
          </a:p>
          <a:p>
            <a:pPr marL="285750" indent="-285750" algn="just">
              <a:lnSpc>
                <a:spcPct val="150000"/>
              </a:lnSpc>
              <a:buFont typeface="Arial" panose="020B0604020202020204" pitchFamily="34" charset="0"/>
              <a:buChar char="•"/>
            </a:pPr>
            <a:r>
              <a:rPr lang="fr-FR" dirty="0" smtClean="0"/>
              <a:t>Ceci </a:t>
            </a:r>
            <a:r>
              <a:rPr lang="fr-FR" dirty="0"/>
              <a:t>facilite la recherche de panne (coupure ou court-circuit sur un seul fil) et limite la possibilité de court-circuit tout en créant un gain de poids et de coût. Cela facilite aussi les opérations de métallisation.</a:t>
            </a:r>
          </a:p>
        </p:txBody>
      </p:sp>
    </p:spTree>
    <p:extLst>
      <p:ext uri="{BB962C8B-B14F-4D97-AF65-F5344CB8AC3E}">
        <p14:creationId xmlns:p14="http://schemas.microsoft.com/office/powerpoint/2010/main" val="121129454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u contenu 6"/>
          <p:cNvPicPr>
            <a:picLocks noGrp="1" noChangeAspect="1"/>
          </p:cNvPicPr>
          <p:nvPr>
            <p:ph idx="1"/>
          </p:nvPr>
        </p:nvPicPr>
        <p:blipFill>
          <a:blip r:embed="rId2"/>
          <a:stretch>
            <a:fillRect/>
          </a:stretch>
        </p:blipFill>
        <p:spPr>
          <a:xfrm>
            <a:off x="2754514" y="1279563"/>
            <a:ext cx="6966001" cy="2809120"/>
          </a:xfrm>
          <a:prstGeom prst="rect">
            <a:avLst/>
          </a:prstGeom>
        </p:spPr>
      </p:pic>
      <p:sp>
        <p:nvSpPr>
          <p:cNvPr id="4" name="Rectangle 3"/>
          <p:cNvSpPr/>
          <p:nvPr/>
        </p:nvSpPr>
        <p:spPr>
          <a:xfrm>
            <a:off x="429985" y="4490667"/>
            <a:ext cx="11615057" cy="171136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Dans </a:t>
            </a:r>
            <a:r>
              <a:rPr lang="fr-FR" dirty="0"/>
              <a:t>la plupart des cas, les générateurs ne sont pas reliés directement aux servitudes. </a:t>
            </a:r>
            <a:endParaRPr lang="fr-FR" dirty="0" smtClean="0"/>
          </a:p>
          <a:p>
            <a:pPr marL="285750" indent="-285750">
              <a:lnSpc>
                <a:spcPct val="150000"/>
              </a:lnSpc>
              <a:buFont typeface="Arial" panose="020B0604020202020204" pitchFamily="34" charset="0"/>
              <a:buChar char="•"/>
            </a:pPr>
            <a:r>
              <a:rPr lang="fr-FR" dirty="0" smtClean="0"/>
              <a:t>Le </a:t>
            </a:r>
            <a:r>
              <a:rPr lang="fr-FR" dirty="0"/>
              <a:t>(les) générateur(s) est (sont) reliée(s) à une barre bus distribuant l'énergie aux servitudes.</a:t>
            </a:r>
          </a:p>
          <a:p>
            <a:pPr marL="285750" indent="-285750">
              <a:lnSpc>
                <a:spcPct val="150000"/>
              </a:lnSpc>
              <a:buFont typeface="Arial" panose="020B0604020202020204" pitchFamily="34" charset="0"/>
              <a:buChar char="•"/>
            </a:pPr>
            <a:r>
              <a:rPr lang="fr-FR" dirty="0" smtClean="0"/>
              <a:t>Une </a:t>
            </a:r>
            <a:r>
              <a:rPr lang="fr-FR" dirty="0"/>
              <a:t>barre bus est un composant métallique monté sur un support isolant.</a:t>
            </a:r>
          </a:p>
          <a:p>
            <a:pPr marL="285750" indent="-285750">
              <a:lnSpc>
                <a:spcPct val="150000"/>
              </a:lnSpc>
              <a:buFont typeface="Arial" panose="020B0604020202020204" pitchFamily="34" charset="0"/>
              <a:buChar char="•"/>
            </a:pPr>
            <a:r>
              <a:rPr lang="fr-FR" dirty="0" smtClean="0"/>
              <a:t>La </a:t>
            </a:r>
            <a:r>
              <a:rPr lang="fr-FR" dirty="0"/>
              <a:t>partie métallique possède de nombreuses connexions permettant d'interconnecter la génération avec les servitudes.</a:t>
            </a:r>
          </a:p>
        </p:txBody>
      </p:sp>
      <p:sp>
        <p:nvSpPr>
          <p:cNvPr id="5" name="Rectangle 4"/>
          <p:cNvSpPr/>
          <p:nvPr/>
        </p:nvSpPr>
        <p:spPr>
          <a:xfrm>
            <a:off x="5325466" y="775762"/>
            <a:ext cx="2009151" cy="369332"/>
          </a:xfrm>
          <a:prstGeom prst="rect">
            <a:avLst/>
          </a:prstGeom>
        </p:spPr>
        <p:txBody>
          <a:bodyPr wrap="square">
            <a:spAutoFit/>
          </a:bodyPr>
          <a:lstStyle/>
          <a:p>
            <a:r>
              <a:rPr lang="fr-FR" b="1" dirty="0"/>
              <a:t>Bus d'alimentation</a:t>
            </a:r>
          </a:p>
        </p:txBody>
      </p:sp>
      <p:sp>
        <p:nvSpPr>
          <p:cNvPr id="6" name="Rectangle 5"/>
          <p:cNvSpPr/>
          <p:nvPr/>
        </p:nvSpPr>
        <p:spPr>
          <a:xfrm>
            <a:off x="5018314" y="129431"/>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spTree>
    <p:extLst>
      <p:ext uri="{BB962C8B-B14F-4D97-AF65-F5344CB8AC3E}">
        <p14:creationId xmlns:p14="http://schemas.microsoft.com/office/powerpoint/2010/main" val="1978999315"/>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93914" y="1344877"/>
            <a:ext cx="7347857" cy="507831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Il existe de nombreuses bus sur un aéronef. Toutes les servitudes ne sont pas connectées à la même barre bus.</a:t>
            </a:r>
          </a:p>
          <a:p>
            <a:pPr marL="285750" indent="-285750">
              <a:buFont typeface="Arial" panose="020B0604020202020204" pitchFamily="34" charset="0"/>
              <a:buChar char="•"/>
            </a:pPr>
            <a:r>
              <a:rPr lang="fr-FR" dirty="0" smtClean="0"/>
              <a:t>La </a:t>
            </a:r>
            <a:r>
              <a:rPr lang="fr-FR" dirty="0"/>
              <a:t>distribution doit être organisée de façon à :</a:t>
            </a:r>
          </a:p>
          <a:p>
            <a:pPr marL="742950" lvl="1" indent="-285750">
              <a:buFont typeface="Courier New" panose="02070309020205020404" pitchFamily="49" charset="0"/>
              <a:buChar char="o"/>
            </a:pPr>
            <a:r>
              <a:rPr lang="fr-FR" dirty="0" smtClean="0"/>
              <a:t>minimiser </a:t>
            </a:r>
            <a:r>
              <a:rPr lang="fr-FR" dirty="0"/>
              <a:t>les risques d'incendie (protections) ;</a:t>
            </a:r>
          </a:p>
          <a:p>
            <a:pPr marL="742950" lvl="1" indent="-285750">
              <a:buFont typeface="Courier New" panose="02070309020205020404" pitchFamily="49" charset="0"/>
              <a:buChar char="o"/>
            </a:pPr>
            <a:r>
              <a:rPr lang="fr-FR" dirty="0" smtClean="0"/>
              <a:t>faire </a:t>
            </a:r>
            <a:r>
              <a:rPr lang="fr-FR" dirty="0"/>
              <a:t>en sorte que la panne d'une servitude ne prive pas les autres d'alimentation ; </a:t>
            </a:r>
            <a:endParaRPr lang="fr-FR" dirty="0" smtClean="0"/>
          </a:p>
          <a:p>
            <a:pPr marL="742950" lvl="1" indent="-285750">
              <a:buFont typeface="Courier New" panose="02070309020205020404" pitchFamily="49" charset="0"/>
              <a:buChar char="o"/>
            </a:pPr>
            <a:r>
              <a:rPr lang="fr-FR" dirty="0" smtClean="0"/>
              <a:t>la </a:t>
            </a:r>
            <a:r>
              <a:rPr lang="fr-FR" dirty="0"/>
              <a:t>panne d'une génération doit permettre la poursuite du vol ;</a:t>
            </a:r>
          </a:p>
          <a:p>
            <a:pPr marL="742950" lvl="1" indent="-285750">
              <a:buFont typeface="Courier New" panose="02070309020205020404" pitchFamily="49" charset="0"/>
              <a:buChar char="o"/>
            </a:pPr>
            <a:r>
              <a:rPr lang="fr-FR" dirty="0" smtClean="0"/>
              <a:t>la </a:t>
            </a:r>
            <a:r>
              <a:rPr lang="fr-FR" dirty="0"/>
              <a:t>panne de toute la génération doit permettre l'alimentation d'éléments vitaux.</a:t>
            </a:r>
          </a:p>
          <a:p>
            <a:pPr marL="285750" indent="-285750">
              <a:buFont typeface="Arial" panose="020B0604020202020204" pitchFamily="34" charset="0"/>
              <a:buChar char="•"/>
            </a:pPr>
            <a:r>
              <a:rPr lang="fr-FR" dirty="0" smtClean="0"/>
              <a:t>Les </a:t>
            </a:r>
            <a:r>
              <a:rPr lang="fr-FR" dirty="0"/>
              <a:t>servitudes sont regroupées en trois grandes catégories </a:t>
            </a:r>
            <a:r>
              <a:rPr lang="fr-FR" dirty="0" smtClean="0"/>
              <a:t>:</a:t>
            </a:r>
          </a:p>
          <a:p>
            <a:pPr marL="742950" lvl="1" indent="-285750">
              <a:buFont typeface="Courier New" panose="02070309020205020404" pitchFamily="49" charset="0"/>
              <a:buChar char="o"/>
            </a:pPr>
            <a:r>
              <a:rPr lang="fr-FR" dirty="0" smtClean="0"/>
              <a:t>vitales </a:t>
            </a:r>
            <a:r>
              <a:rPr lang="fr-FR" dirty="0"/>
              <a:t>; </a:t>
            </a:r>
            <a:endParaRPr lang="fr-FR" dirty="0" smtClean="0"/>
          </a:p>
          <a:p>
            <a:pPr marL="742950" lvl="1" indent="-285750">
              <a:buFont typeface="Courier New" panose="02070309020205020404" pitchFamily="49" charset="0"/>
              <a:buChar char="o"/>
            </a:pPr>
            <a:r>
              <a:rPr lang="fr-FR" dirty="0" smtClean="0"/>
              <a:t>essentielles </a:t>
            </a:r>
            <a:r>
              <a:rPr lang="fr-FR" dirty="0"/>
              <a:t>; </a:t>
            </a:r>
            <a:endParaRPr lang="fr-FR" dirty="0" smtClean="0"/>
          </a:p>
          <a:p>
            <a:pPr marL="742950" lvl="1" indent="-285750">
              <a:buFont typeface="Courier New" panose="02070309020205020404" pitchFamily="49" charset="0"/>
              <a:buChar char="o"/>
            </a:pPr>
            <a:r>
              <a:rPr lang="fr-FR" dirty="0" smtClean="0"/>
              <a:t>non </a:t>
            </a:r>
            <a:r>
              <a:rPr lang="fr-FR" dirty="0"/>
              <a:t>essentielles.</a:t>
            </a:r>
          </a:p>
          <a:p>
            <a:pPr marL="285750" indent="-285750">
              <a:buFont typeface="Arial" panose="020B0604020202020204" pitchFamily="34" charset="0"/>
              <a:buChar char="•"/>
            </a:pPr>
            <a:r>
              <a:rPr lang="fr-FR" dirty="0" smtClean="0"/>
              <a:t>Rappelons </a:t>
            </a:r>
            <a:r>
              <a:rPr lang="fr-FR" dirty="0"/>
              <a:t>que le courant de retour des servitudes revient aux générateurs par la structure avion, d'où l'importance d'une bonne métallisation.</a:t>
            </a:r>
          </a:p>
          <a:p>
            <a:pPr marL="285750" indent="-285750">
              <a:buFont typeface="Arial" panose="020B0604020202020204" pitchFamily="34" charset="0"/>
              <a:buChar char="•"/>
            </a:pPr>
            <a:r>
              <a:rPr lang="fr-FR" dirty="0" smtClean="0"/>
              <a:t>Les </a:t>
            </a:r>
            <a:r>
              <a:rPr lang="fr-FR" dirty="0"/>
              <a:t>servitudes sont reliées par catégories à des bus qui ont une priorité d'alimentation selon les servitudes qui leurs sont reliées.</a:t>
            </a:r>
          </a:p>
        </p:txBody>
      </p:sp>
      <p:sp>
        <p:nvSpPr>
          <p:cNvPr id="5" name="Rectangle 4"/>
          <p:cNvSpPr/>
          <p:nvPr/>
        </p:nvSpPr>
        <p:spPr>
          <a:xfrm>
            <a:off x="5325466" y="775762"/>
            <a:ext cx="2009151" cy="369332"/>
          </a:xfrm>
          <a:prstGeom prst="rect">
            <a:avLst/>
          </a:prstGeom>
        </p:spPr>
        <p:txBody>
          <a:bodyPr wrap="square">
            <a:spAutoFit/>
          </a:bodyPr>
          <a:lstStyle/>
          <a:p>
            <a:r>
              <a:rPr lang="fr-FR" b="1" dirty="0"/>
              <a:t>Bus d'alimentation</a:t>
            </a:r>
          </a:p>
        </p:txBody>
      </p:sp>
      <p:sp>
        <p:nvSpPr>
          <p:cNvPr id="6" name="Rectangle 5"/>
          <p:cNvSpPr/>
          <p:nvPr/>
        </p:nvSpPr>
        <p:spPr>
          <a:xfrm>
            <a:off x="5018314" y="129431"/>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pic>
        <p:nvPicPr>
          <p:cNvPr id="7" name="Espace réservé du contenu 6"/>
          <p:cNvPicPr>
            <a:picLocks noGrp="1" noChangeAspect="1"/>
          </p:cNvPicPr>
          <p:nvPr>
            <p:ph idx="1"/>
          </p:nvPr>
        </p:nvPicPr>
        <p:blipFill rotWithShape="1">
          <a:blip r:embed="rId2"/>
          <a:srcRect l="44380"/>
          <a:stretch/>
        </p:blipFill>
        <p:spPr>
          <a:xfrm>
            <a:off x="8109857" y="1344877"/>
            <a:ext cx="3874458" cy="2809120"/>
          </a:xfrm>
          <a:prstGeom prst="rect">
            <a:avLst/>
          </a:prstGeom>
        </p:spPr>
      </p:pic>
    </p:spTree>
    <p:extLst>
      <p:ext uri="{BB962C8B-B14F-4D97-AF65-F5344CB8AC3E}">
        <p14:creationId xmlns:p14="http://schemas.microsoft.com/office/powerpoint/2010/main" val="416226594"/>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651171" y="365125"/>
            <a:ext cx="5347419" cy="6429296"/>
          </a:xfrm>
          <a:prstGeom prst="rect">
            <a:avLst/>
          </a:prstGeom>
        </p:spPr>
      </p:pic>
      <p:grpSp>
        <p:nvGrpSpPr>
          <p:cNvPr id="7" name="Groupe 6"/>
          <p:cNvGrpSpPr/>
          <p:nvPr/>
        </p:nvGrpSpPr>
        <p:grpSpPr>
          <a:xfrm>
            <a:off x="1763486" y="260060"/>
            <a:ext cx="2623457" cy="1015663"/>
            <a:chOff x="1763486" y="260060"/>
            <a:chExt cx="2623457" cy="1015663"/>
          </a:xfrm>
        </p:grpSpPr>
        <p:sp>
          <p:nvSpPr>
            <p:cNvPr id="5" name="Rectangle 4"/>
            <p:cNvSpPr/>
            <p:nvPr/>
          </p:nvSpPr>
          <p:spPr>
            <a:xfrm>
              <a:off x="2070638" y="906391"/>
              <a:ext cx="2009151" cy="369332"/>
            </a:xfrm>
            <a:prstGeom prst="rect">
              <a:avLst/>
            </a:prstGeom>
          </p:spPr>
          <p:txBody>
            <a:bodyPr wrap="square">
              <a:spAutoFit/>
            </a:bodyPr>
            <a:lstStyle/>
            <a:p>
              <a:r>
                <a:rPr lang="fr-FR" b="1" dirty="0"/>
                <a:t>Bus d'alimentation</a:t>
              </a:r>
            </a:p>
          </p:txBody>
        </p:sp>
        <p:sp>
          <p:nvSpPr>
            <p:cNvPr id="6" name="Rectangle 5"/>
            <p:cNvSpPr/>
            <p:nvPr/>
          </p:nvSpPr>
          <p:spPr>
            <a:xfrm>
              <a:off x="1763486" y="260060"/>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grpSp>
      <p:sp>
        <p:nvSpPr>
          <p:cNvPr id="8" name="Rectangle 7"/>
          <p:cNvSpPr/>
          <p:nvPr/>
        </p:nvSpPr>
        <p:spPr>
          <a:xfrm>
            <a:off x="119742" y="1291533"/>
            <a:ext cx="6422571" cy="45243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a:t>Hot bus </a:t>
            </a:r>
            <a:r>
              <a:rPr lang="fr-FR" dirty="0" smtClean="0"/>
              <a:t>: </a:t>
            </a:r>
          </a:p>
          <a:p>
            <a:pPr marL="285750" indent="-285750" algn="just">
              <a:buFont typeface="Arial" panose="020B0604020202020204" pitchFamily="34" charset="0"/>
              <a:buChar char="•"/>
            </a:pPr>
            <a:r>
              <a:rPr lang="fr-FR" dirty="0" smtClean="0"/>
              <a:t>Reliée </a:t>
            </a:r>
            <a:r>
              <a:rPr lang="fr-FR" dirty="0"/>
              <a:t>directement à la batterie sans aucun moyen de </a:t>
            </a:r>
            <a:r>
              <a:rPr lang="fr-FR" dirty="0" smtClean="0"/>
              <a:t>déconnexion: elle </a:t>
            </a:r>
            <a:r>
              <a:rPr lang="fr-FR" dirty="0"/>
              <a:t>reste alimentée dans tous les cas. </a:t>
            </a:r>
            <a:endParaRPr lang="fr-FR" dirty="0" smtClean="0"/>
          </a:p>
          <a:p>
            <a:pPr marL="285750" indent="-285750" algn="just">
              <a:buFont typeface="Arial" panose="020B0604020202020204" pitchFamily="34" charset="0"/>
              <a:buChar char="•"/>
            </a:pPr>
            <a:r>
              <a:rPr lang="fr-FR" dirty="0" smtClean="0"/>
              <a:t>Elle </a:t>
            </a:r>
            <a:r>
              <a:rPr lang="fr-FR" dirty="0"/>
              <a:t>alimente des systèmes ne consommant pas d'énergie mais devant être utilisés même après un accident (par exemple, les percussions des extincteurs incendie</a:t>
            </a:r>
            <a:r>
              <a:rPr lang="fr-FR" dirty="0" smtClean="0"/>
              <a:t>).</a:t>
            </a:r>
          </a:p>
          <a:p>
            <a:pPr algn="just"/>
            <a:endParaRPr lang="fr-FR" dirty="0"/>
          </a:p>
          <a:p>
            <a:pPr algn="just"/>
            <a:r>
              <a:rPr lang="fr-FR" b="1" dirty="0" smtClean="0"/>
              <a:t>Batterie bus:</a:t>
            </a:r>
          </a:p>
          <a:p>
            <a:pPr marL="285750" indent="-285750" algn="just">
              <a:buFont typeface="Arial" panose="020B0604020202020204" pitchFamily="34" charset="0"/>
              <a:buChar char="•"/>
            </a:pPr>
            <a:r>
              <a:rPr lang="fr-FR" dirty="0" smtClean="0"/>
              <a:t>Elle </a:t>
            </a:r>
            <a:r>
              <a:rPr lang="fr-FR" dirty="0"/>
              <a:t>est reliée à la batterie par un </a:t>
            </a:r>
            <a:r>
              <a:rPr lang="fr-FR" dirty="0" smtClean="0"/>
              <a:t>contacteur</a:t>
            </a:r>
          </a:p>
          <a:p>
            <a:pPr marL="285750" indent="-285750" algn="just">
              <a:buFont typeface="Arial" panose="020B0604020202020204" pitchFamily="34" charset="0"/>
              <a:buChar char="•"/>
            </a:pPr>
            <a:r>
              <a:rPr lang="fr-FR" dirty="0" smtClean="0"/>
              <a:t>peut </a:t>
            </a:r>
            <a:r>
              <a:rPr lang="fr-FR" dirty="0"/>
              <a:t>alimenter la totalité du réseau DC</a:t>
            </a:r>
            <a:r>
              <a:rPr lang="fr-FR" dirty="0" smtClean="0"/>
              <a:t>.</a:t>
            </a:r>
          </a:p>
          <a:p>
            <a:pPr algn="just"/>
            <a:endParaRPr lang="fr-FR" dirty="0"/>
          </a:p>
          <a:p>
            <a:pPr algn="just"/>
            <a:r>
              <a:rPr lang="fr-FR" b="1" dirty="0" smtClean="0"/>
              <a:t>Emergency bus</a:t>
            </a:r>
            <a:r>
              <a:rPr lang="fr-FR" dirty="0" smtClean="0"/>
              <a:t>:</a:t>
            </a:r>
          </a:p>
          <a:p>
            <a:pPr marL="285750" indent="-285750" algn="just">
              <a:buFont typeface="Arial" panose="020B0604020202020204" pitchFamily="34" charset="0"/>
              <a:buChar char="•"/>
            </a:pPr>
            <a:r>
              <a:rPr lang="fr-FR" dirty="0" smtClean="0"/>
              <a:t>N'existe </a:t>
            </a:r>
            <a:r>
              <a:rPr lang="fr-FR" dirty="0"/>
              <a:t>pas toujours physiquement. </a:t>
            </a:r>
            <a:endParaRPr lang="fr-FR" dirty="0" smtClean="0"/>
          </a:p>
          <a:p>
            <a:pPr marL="285750" indent="-285750" algn="just">
              <a:buFont typeface="Arial" panose="020B0604020202020204" pitchFamily="34" charset="0"/>
              <a:buChar char="•"/>
            </a:pPr>
            <a:r>
              <a:rPr lang="fr-FR" dirty="0" smtClean="0"/>
              <a:t>C'est </a:t>
            </a:r>
            <a:r>
              <a:rPr lang="fr-FR" dirty="0"/>
              <a:t>en fait une partie de la batterie bus </a:t>
            </a:r>
            <a:endParaRPr lang="fr-FR" dirty="0" smtClean="0"/>
          </a:p>
          <a:p>
            <a:pPr marL="285750" indent="-285750" algn="just">
              <a:buFont typeface="Arial" panose="020B0604020202020204" pitchFamily="34" charset="0"/>
              <a:buChar char="•"/>
            </a:pPr>
            <a:r>
              <a:rPr lang="fr-FR" dirty="0" smtClean="0"/>
              <a:t>alimente </a:t>
            </a:r>
            <a:r>
              <a:rPr lang="fr-FR" dirty="0"/>
              <a:t>un minimum d'équipements </a:t>
            </a:r>
            <a:r>
              <a:rPr lang="fr-FR" b="1" dirty="0"/>
              <a:t>vitaux</a:t>
            </a:r>
            <a:r>
              <a:rPr lang="fr-FR" dirty="0"/>
              <a:t> non délestables et nécessaires pour la conduite du vol en emergency (30 min</a:t>
            </a:r>
            <a:r>
              <a:rPr lang="fr-FR" dirty="0" smtClean="0"/>
              <a:t>).</a:t>
            </a:r>
            <a:endParaRPr lang="fr-FR" dirty="0"/>
          </a:p>
        </p:txBody>
      </p:sp>
    </p:spTree>
    <p:extLst>
      <p:ext uri="{BB962C8B-B14F-4D97-AF65-F5344CB8AC3E}">
        <p14:creationId xmlns:p14="http://schemas.microsoft.com/office/powerpoint/2010/main" val="4077515953"/>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651171" y="365125"/>
            <a:ext cx="5347419" cy="6429296"/>
          </a:xfrm>
          <a:prstGeom prst="rect">
            <a:avLst/>
          </a:prstGeom>
        </p:spPr>
      </p:pic>
      <p:grpSp>
        <p:nvGrpSpPr>
          <p:cNvPr id="7" name="Groupe 6"/>
          <p:cNvGrpSpPr/>
          <p:nvPr/>
        </p:nvGrpSpPr>
        <p:grpSpPr>
          <a:xfrm>
            <a:off x="1763486" y="260060"/>
            <a:ext cx="2623457" cy="1015663"/>
            <a:chOff x="1763486" y="260060"/>
            <a:chExt cx="2623457" cy="1015663"/>
          </a:xfrm>
        </p:grpSpPr>
        <p:sp>
          <p:nvSpPr>
            <p:cNvPr id="5" name="Rectangle 4"/>
            <p:cNvSpPr/>
            <p:nvPr/>
          </p:nvSpPr>
          <p:spPr>
            <a:xfrm>
              <a:off x="2070638" y="906391"/>
              <a:ext cx="2009151" cy="369332"/>
            </a:xfrm>
            <a:prstGeom prst="rect">
              <a:avLst/>
            </a:prstGeom>
          </p:spPr>
          <p:txBody>
            <a:bodyPr wrap="square">
              <a:spAutoFit/>
            </a:bodyPr>
            <a:lstStyle/>
            <a:p>
              <a:r>
                <a:rPr lang="fr-FR" b="1" dirty="0"/>
                <a:t>Bus d'alimentation</a:t>
              </a:r>
            </a:p>
          </p:txBody>
        </p:sp>
        <p:sp>
          <p:nvSpPr>
            <p:cNvPr id="6" name="Rectangle 5"/>
            <p:cNvSpPr/>
            <p:nvPr/>
          </p:nvSpPr>
          <p:spPr>
            <a:xfrm>
              <a:off x="1763486" y="260060"/>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grpSp>
      <p:sp>
        <p:nvSpPr>
          <p:cNvPr id="8" name="Rectangle 7"/>
          <p:cNvSpPr/>
          <p:nvPr/>
        </p:nvSpPr>
        <p:spPr>
          <a:xfrm>
            <a:off x="119742" y="1291533"/>
            <a:ext cx="6422571" cy="369331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smtClean="0"/>
              <a:t>Bus essentielles</a:t>
            </a:r>
            <a:r>
              <a:rPr lang="fr-FR" dirty="0" smtClean="0"/>
              <a:t>:</a:t>
            </a:r>
          </a:p>
          <a:p>
            <a:pPr marL="285750" indent="-285750" algn="just">
              <a:buFont typeface="Arial" panose="020B0604020202020204" pitchFamily="34" charset="0"/>
              <a:buChar char="•"/>
            </a:pPr>
            <a:r>
              <a:rPr lang="fr-FR" dirty="0" smtClean="0"/>
              <a:t>Elles </a:t>
            </a:r>
            <a:r>
              <a:rPr lang="fr-FR" dirty="0"/>
              <a:t>alimentent des servitudes qui sont obligatoires lors de la certification de l'aéronef (ED2003-EASA). </a:t>
            </a:r>
            <a:endParaRPr lang="fr-FR" dirty="0" smtClean="0"/>
          </a:p>
          <a:p>
            <a:pPr marL="285750" indent="-285750" algn="just">
              <a:buFont typeface="Arial" panose="020B0604020202020204" pitchFamily="34" charset="0"/>
              <a:buChar char="•"/>
            </a:pPr>
            <a:r>
              <a:rPr lang="fr-FR" dirty="0" smtClean="0"/>
              <a:t>Il </a:t>
            </a:r>
            <a:r>
              <a:rPr lang="fr-FR" dirty="0"/>
              <a:t>existe une bus essentielle DC et une bus AC. </a:t>
            </a:r>
            <a:endParaRPr lang="fr-FR" dirty="0" smtClean="0"/>
          </a:p>
          <a:p>
            <a:pPr marL="285750" indent="-285750" algn="just">
              <a:buFont typeface="Arial" panose="020B0604020202020204" pitchFamily="34" charset="0"/>
              <a:buChar char="•"/>
            </a:pPr>
            <a:r>
              <a:rPr lang="fr-FR" dirty="0" smtClean="0"/>
              <a:t>Ces </a:t>
            </a:r>
            <a:r>
              <a:rPr lang="fr-FR" dirty="0"/>
              <a:t>bus restent alimentées en cas de perte totale d'une génération DC ou AC</a:t>
            </a:r>
            <a:r>
              <a:rPr lang="fr-FR" dirty="0" smtClean="0"/>
              <a:t>.</a:t>
            </a:r>
          </a:p>
          <a:p>
            <a:pPr algn="just"/>
            <a:endParaRPr lang="fr-FR" dirty="0"/>
          </a:p>
          <a:p>
            <a:pPr algn="just"/>
            <a:r>
              <a:rPr lang="fr-FR" b="1" dirty="0" smtClean="0"/>
              <a:t>Bus principale</a:t>
            </a:r>
            <a:r>
              <a:rPr lang="fr-FR" dirty="0" smtClean="0"/>
              <a:t>:</a:t>
            </a:r>
          </a:p>
          <a:p>
            <a:pPr marL="285750" indent="-285750" algn="just">
              <a:buFont typeface="Arial" panose="020B0604020202020204" pitchFamily="34" charset="0"/>
              <a:buChar char="•"/>
            </a:pPr>
            <a:r>
              <a:rPr lang="fr-FR" dirty="0" smtClean="0"/>
              <a:t>Elles </a:t>
            </a:r>
            <a:r>
              <a:rPr lang="fr-FR" dirty="0"/>
              <a:t>existent en DC et AC, </a:t>
            </a:r>
            <a:endParaRPr lang="fr-FR" dirty="0" smtClean="0"/>
          </a:p>
          <a:p>
            <a:pPr marL="285750" indent="-285750" algn="just">
              <a:buFont typeface="Arial" panose="020B0604020202020204" pitchFamily="34" charset="0"/>
              <a:buChar char="•"/>
            </a:pPr>
            <a:r>
              <a:rPr lang="fr-FR" dirty="0" smtClean="0"/>
              <a:t>elles </a:t>
            </a:r>
            <a:r>
              <a:rPr lang="fr-FR" dirty="0"/>
              <a:t>alimentent toutes les servitudes qui ne sont ni vitales, ni essentielles. </a:t>
            </a:r>
            <a:endParaRPr lang="fr-FR" dirty="0" smtClean="0"/>
          </a:p>
          <a:p>
            <a:pPr marL="285750" indent="-285750" algn="just">
              <a:buFont typeface="Arial" panose="020B0604020202020204" pitchFamily="34" charset="0"/>
              <a:buChar char="•"/>
            </a:pPr>
            <a:r>
              <a:rPr lang="fr-FR" dirty="0" smtClean="0"/>
              <a:t>Sur </a:t>
            </a:r>
            <a:r>
              <a:rPr lang="fr-FR" dirty="0"/>
              <a:t>le schéma de distribution, elles sont notées « AC BUS x » et « DC BUS x », ou parfois « MAIN BUS x </a:t>
            </a:r>
            <a:r>
              <a:rPr lang="fr-FR" dirty="0" smtClean="0"/>
              <a:t>».</a:t>
            </a:r>
            <a:endParaRPr lang="fr-FR" dirty="0"/>
          </a:p>
        </p:txBody>
      </p:sp>
    </p:spTree>
    <p:extLst>
      <p:ext uri="{BB962C8B-B14F-4D97-AF65-F5344CB8AC3E}">
        <p14:creationId xmlns:p14="http://schemas.microsoft.com/office/powerpoint/2010/main" val="345176676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6829" y="1723345"/>
            <a:ext cx="6096000" cy="3139321"/>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gn="just"/>
            <a:r>
              <a:rPr lang="fr-FR" b="1" dirty="0" smtClean="0"/>
              <a:t>Bus </a:t>
            </a:r>
            <a:r>
              <a:rPr lang="fr-FR" b="1" dirty="0"/>
              <a:t>de </a:t>
            </a:r>
            <a:r>
              <a:rPr lang="fr-FR" b="1" dirty="0" smtClean="0"/>
              <a:t>couplage: </a:t>
            </a:r>
            <a:r>
              <a:rPr lang="fr-FR" dirty="0"/>
              <a:t>(</a:t>
            </a:r>
            <a:r>
              <a:rPr lang="fr-FR" dirty="0" err="1"/>
              <a:t>Tie</a:t>
            </a:r>
            <a:r>
              <a:rPr lang="fr-FR" dirty="0"/>
              <a:t> Bus</a:t>
            </a:r>
            <a:r>
              <a:rPr lang="fr-FR" dirty="0" smtClean="0"/>
              <a:t>).</a:t>
            </a:r>
          </a:p>
          <a:p>
            <a:pPr marL="285750" indent="-285750" algn="just">
              <a:buFont typeface="Arial" panose="020B0604020202020204" pitchFamily="34" charset="0"/>
              <a:buChar char="•"/>
            </a:pPr>
            <a:r>
              <a:rPr lang="fr-FR" dirty="0" smtClean="0"/>
              <a:t>Non </a:t>
            </a:r>
            <a:r>
              <a:rPr lang="fr-FR" dirty="0"/>
              <a:t>représentée sur le </a:t>
            </a:r>
            <a:r>
              <a:rPr lang="fr-FR" dirty="0" smtClean="0"/>
              <a:t>schéma, </a:t>
            </a:r>
            <a:r>
              <a:rPr lang="fr-FR" dirty="0"/>
              <a:t>qui n'est pas un système à générations couplées, elle relie les deux générateurs qui se partagent la fourniture d'énergie à bord (</a:t>
            </a:r>
            <a:r>
              <a:rPr lang="fr-FR" dirty="0" err="1"/>
              <a:t>load</a:t>
            </a:r>
            <a:r>
              <a:rPr lang="fr-FR" dirty="0"/>
              <a:t> sharing). </a:t>
            </a:r>
            <a:endParaRPr lang="fr-FR" dirty="0" smtClean="0"/>
          </a:p>
          <a:p>
            <a:pPr marL="285750" indent="-285750" algn="just">
              <a:buFont typeface="Arial" panose="020B0604020202020204" pitchFamily="34" charset="0"/>
              <a:buChar char="•"/>
            </a:pPr>
            <a:r>
              <a:rPr lang="fr-FR" dirty="0" smtClean="0"/>
              <a:t>Cette </a:t>
            </a:r>
            <a:r>
              <a:rPr lang="fr-FR" dirty="0"/>
              <a:t>bus n'alimente aucune servitude</a:t>
            </a:r>
            <a:r>
              <a:rPr lang="fr-FR" dirty="0" smtClean="0"/>
              <a:t>.</a:t>
            </a:r>
          </a:p>
          <a:p>
            <a:pPr marL="285750" indent="-285750" algn="just">
              <a:buFont typeface="Arial" panose="020B0604020202020204" pitchFamily="34" charset="0"/>
              <a:buChar char="•"/>
            </a:pPr>
            <a:endParaRPr lang="fr-FR" dirty="0"/>
          </a:p>
          <a:p>
            <a:pPr algn="just"/>
            <a:r>
              <a:rPr lang="fr-FR" b="1" dirty="0" smtClean="0"/>
              <a:t>Bus </a:t>
            </a:r>
            <a:r>
              <a:rPr lang="fr-FR" b="1" dirty="0"/>
              <a:t>de transfert </a:t>
            </a:r>
            <a:r>
              <a:rPr lang="fr-FR" dirty="0"/>
              <a:t>(Transfer </a:t>
            </a:r>
            <a:r>
              <a:rPr lang="fr-FR" dirty="0" smtClean="0"/>
              <a:t>Bus):</a:t>
            </a:r>
          </a:p>
          <a:p>
            <a:pPr marL="285750" indent="-285750" algn="just">
              <a:buFont typeface="Arial" panose="020B0604020202020204" pitchFamily="34" charset="0"/>
              <a:buChar char="•"/>
            </a:pPr>
            <a:r>
              <a:rPr lang="fr-FR" dirty="0" smtClean="0"/>
              <a:t>Elle </a:t>
            </a:r>
            <a:r>
              <a:rPr lang="fr-FR" dirty="0"/>
              <a:t>existe sur un réseau à générations </a:t>
            </a:r>
            <a:r>
              <a:rPr lang="fr-FR" dirty="0" smtClean="0"/>
              <a:t>séparées</a:t>
            </a:r>
          </a:p>
          <a:p>
            <a:pPr marL="285750" indent="-285750" algn="just">
              <a:buFont typeface="Arial" panose="020B0604020202020204" pitchFamily="34" charset="0"/>
              <a:buChar char="•"/>
            </a:pPr>
            <a:r>
              <a:rPr lang="fr-FR" dirty="0" smtClean="0"/>
              <a:t>Elle </a:t>
            </a:r>
            <a:r>
              <a:rPr lang="fr-FR" dirty="0"/>
              <a:t>permet, après fermeture des relais de transfert (sur le schéma, BTC - Bus </a:t>
            </a:r>
            <a:r>
              <a:rPr lang="fr-FR" dirty="0" err="1"/>
              <a:t>Tie</a:t>
            </a:r>
            <a:r>
              <a:rPr lang="fr-FR" dirty="0"/>
              <a:t> </a:t>
            </a:r>
            <a:r>
              <a:rPr lang="fr-FR" dirty="0" err="1"/>
              <a:t>Contactor</a:t>
            </a:r>
            <a:r>
              <a:rPr lang="fr-FR" dirty="0"/>
              <a:t>) d'alimenter tout le réseau à partir du seul générateur restant.</a:t>
            </a:r>
          </a:p>
        </p:txBody>
      </p:sp>
      <p:pic>
        <p:nvPicPr>
          <p:cNvPr id="5" name="Espace réservé du contenu 3"/>
          <p:cNvPicPr>
            <a:picLocks noChangeAspect="1"/>
          </p:cNvPicPr>
          <p:nvPr/>
        </p:nvPicPr>
        <p:blipFill>
          <a:blip r:embed="rId2"/>
          <a:stretch>
            <a:fillRect/>
          </a:stretch>
        </p:blipFill>
        <p:spPr>
          <a:xfrm>
            <a:off x="6651171" y="365125"/>
            <a:ext cx="5347419" cy="6429296"/>
          </a:xfrm>
          <a:prstGeom prst="rect">
            <a:avLst/>
          </a:prstGeom>
        </p:spPr>
      </p:pic>
      <p:grpSp>
        <p:nvGrpSpPr>
          <p:cNvPr id="6" name="Groupe 5"/>
          <p:cNvGrpSpPr/>
          <p:nvPr/>
        </p:nvGrpSpPr>
        <p:grpSpPr>
          <a:xfrm>
            <a:off x="1763486" y="260060"/>
            <a:ext cx="2623457" cy="1015663"/>
            <a:chOff x="1763486" y="260060"/>
            <a:chExt cx="2623457" cy="1015663"/>
          </a:xfrm>
        </p:grpSpPr>
        <p:sp>
          <p:nvSpPr>
            <p:cNvPr id="7" name="Rectangle 6"/>
            <p:cNvSpPr/>
            <p:nvPr/>
          </p:nvSpPr>
          <p:spPr>
            <a:xfrm>
              <a:off x="2070638" y="906391"/>
              <a:ext cx="2009151" cy="369332"/>
            </a:xfrm>
            <a:prstGeom prst="rect">
              <a:avLst/>
            </a:prstGeom>
          </p:spPr>
          <p:txBody>
            <a:bodyPr wrap="square">
              <a:spAutoFit/>
            </a:bodyPr>
            <a:lstStyle/>
            <a:p>
              <a:r>
                <a:rPr lang="fr-FR" b="1" dirty="0"/>
                <a:t>Bus d'alimentation</a:t>
              </a:r>
            </a:p>
          </p:txBody>
        </p:sp>
        <p:sp>
          <p:nvSpPr>
            <p:cNvPr id="8" name="Rectangle 7"/>
            <p:cNvSpPr/>
            <p:nvPr/>
          </p:nvSpPr>
          <p:spPr>
            <a:xfrm>
              <a:off x="1763486" y="260060"/>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grpSp>
    </p:spTree>
    <p:extLst>
      <p:ext uri="{BB962C8B-B14F-4D97-AF65-F5344CB8AC3E}">
        <p14:creationId xmlns:p14="http://schemas.microsoft.com/office/powerpoint/2010/main" val="4159563002"/>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012" y="1292662"/>
            <a:ext cx="7998824" cy="369331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a:t>
            </a:r>
            <a:r>
              <a:rPr lang="fr-FR" b="1" dirty="0"/>
              <a:t>bus sol</a:t>
            </a:r>
            <a:r>
              <a:rPr lang="fr-FR" dirty="0" smtClean="0"/>
              <a:t>):  alimenté dès </a:t>
            </a:r>
            <a:r>
              <a:rPr lang="fr-FR" dirty="0"/>
              <a:t>qu'un groupe de parc est branché. </a:t>
            </a:r>
            <a:endParaRPr lang="fr-FR" dirty="0" smtClean="0"/>
          </a:p>
          <a:p>
            <a:pPr marL="285750" indent="-285750" algn="just">
              <a:buFont typeface="Arial" panose="020B0604020202020204" pitchFamily="34" charset="0"/>
              <a:buChar char="•"/>
            </a:pPr>
            <a:r>
              <a:rPr lang="fr-FR" dirty="0" smtClean="0"/>
              <a:t>Elle </a:t>
            </a:r>
            <a:r>
              <a:rPr lang="fr-FR" dirty="0"/>
              <a:t>sert à </a:t>
            </a:r>
            <a:r>
              <a:rPr lang="fr-FR" dirty="0" smtClean="0"/>
              <a:t>alimenter </a:t>
            </a:r>
            <a:r>
              <a:rPr lang="fr-FR" dirty="0"/>
              <a:t>des prises </a:t>
            </a:r>
            <a:r>
              <a:rPr lang="fr-FR" dirty="0" smtClean="0"/>
              <a:t>pour:  </a:t>
            </a:r>
            <a:r>
              <a:rPr lang="fr-FR" dirty="0"/>
              <a:t>les aspirateurs de nettoyage ou l'éclairage cabine et s'appelle en général </a:t>
            </a:r>
            <a:r>
              <a:rPr lang="fr-FR" dirty="0" smtClean="0"/>
              <a:t>ou </a:t>
            </a:r>
            <a:r>
              <a:rPr lang="fr-FR" dirty="0"/>
              <a:t>bus servitude</a:t>
            </a:r>
            <a:r>
              <a:rPr lang="fr-FR" dirty="0" smtClean="0"/>
              <a:t>.</a:t>
            </a:r>
          </a:p>
          <a:p>
            <a:pPr marL="285750" indent="-285750" algn="just">
              <a:buFont typeface="Arial" panose="020B0604020202020204" pitchFamily="34" charset="0"/>
              <a:buChar char="•"/>
            </a:pPr>
            <a:endParaRPr lang="fr-FR" dirty="0"/>
          </a:p>
          <a:p>
            <a:pPr marL="285750" indent="-285750" algn="just">
              <a:buFont typeface="Arial" panose="020B0604020202020204" pitchFamily="34" charset="0"/>
              <a:buChar char="•"/>
            </a:pPr>
            <a:r>
              <a:rPr lang="fr-FR" dirty="0" smtClean="0"/>
              <a:t>Les </a:t>
            </a:r>
            <a:r>
              <a:rPr lang="fr-FR" dirty="0"/>
              <a:t>bus sont souvent localisées à des endroits spécifiques de l'avion et regroupées au sein de boîtes de jonction (Jonction Boxes) ou de panneaux de distribution.</a:t>
            </a:r>
          </a:p>
          <a:p>
            <a:pPr marL="285750" indent="-285750" algn="just">
              <a:buFont typeface="Arial" panose="020B0604020202020204" pitchFamily="34" charset="0"/>
              <a:buChar char="•"/>
            </a:pPr>
            <a:r>
              <a:rPr lang="fr-FR" dirty="0" smtClean="0"/>
              <a:t>Les </a:t>
            </a:r>
            <a:r>
              <a:rPr lang="fr-FR" dirty="0"/>
              <a:t>bus essentielles sont souvent reliées à travers un circuit de transfert automatique permettant de remplacer une génération par une autre</a:t>
            </a:r>
            <a:r>
              <a:rPr lang="fr-FR" dirty="0" smtClean="0"/>
              <a:t>.</a:t>
            </a:r>
          </a:p>
          <a:p>
            <a:pPr marL="285750" indent="-285750" algn="just">
              <a:buFont typeface="Arial" panose="020B0604020202020204" pitchFamily="34" charset="0"/>
              <a:buChar char="•"/>
            </a:pPr>
            <a:endParaRPr lang="fr-FR" dirty="0"/>
          </a:p>
          <a:p>
            <a:pPr marL="285750" indent="-285750" algn="just">
              <a:buFont typeface="Arial" panose="020B0604020202020204" pitchFamily="34" charset="0"/>
              <a:buChar char="•"/>
            </a:pPr>
            <a:r>
              <a:rPr lang="fr-FR" dirty="0" smtClean="0"/>
              <a:t>Un </a:t>
            </a:r>
            <a:r>
              <a:rPr lang="fr-FR" dirty="0"/>
              <a:t>circuit de délestage automatique (ou non) permet de supprimer des servitudes non essentielles en cas de surcharge de la génération suite à une panne (</a:t>
            </a:r>
            <a:r>
              <a:rPr lang="fr-FR" dirty="0" err="1"/>
              <a:t>load</a:t>
            </a:r>
            <a:r>
              <a:rPr lang="fr-FR" dirty="0"/>
              <a:t> </a:t>
            </a:r>
            <a:r>
              <a:rPr lang="fr-FR" dirty="0" err="1"/>
              <a:t>shedding</a:t>
            </a:r>
            <a:r>
              <a:rPr lang="fr-FR" dirty="0"/>
              <a:t>).</a:t>
            </a:r>
          </a:p>
        </p:txBody>
      </p:sp>
      <p:pic>
        <p:nvPicPr>
          <p:cNvPr id="5" name="Espace réservé du contenu 6"/>
          <p:cNvPicPr>
            <a:picLocks noGrp="1" noChangeAspect="1"/>
          </p:cNvPicPr>
          <p:nvPr>
            <p:ph idx="1"/>
          </p:nvPr>
        </p:nvPicPr>
        <p:blipFill rotWithShape="1">
          <a:blip r:embed="rId2"/>
          <a:srcRect l="47115"/>
          <a:stretch/>
        </p:blipFill>
        <p:spPr>
          <a:xfrm>
            <a:off x="8131628" y="1777271"/>
            <a:ext cx="3683957" cy="2541627"/>
          </a:xfrm>
          <a:prstGeom prst="rect">
            <a:avLst/>
          </a:prstGeom>
        </p:spPr>
      </p:pic>
      <p:grpSp>
        <p:nvGrpSpPr>
          <p:cNvPr id="6" name="Groupe 5"/>
          <p:cNvGrpSpPr/>
          <p:nvPr/>
        </p:nvGrpSpPr>
        <p:grpSpPr>
          <a:xfrm>
            <a:off x="4784270" y="0"/>
            <a:ext cx="2623457" cy="1015663"/>
            <a:chOff x="1763486" y="260060"/>
            <a:chExt cx="2623457" cy="1015663"/>
          </a:xfrm>
        </p:grpSpPr>
        <p:sp>
          <p:nvSpPr>
            <p:cNvPr id="7" name="Rectangle 6"/>
            <p:cNvSpPr/>
            <p:nvPr/>
          </p:nvSpPr>
          <p:spPr>
            <a:xfrm>
              <a:off x="2070638" y="906391"/>
              <a:ext cx="2009151" cy="369332"/>
            </a:xfrm>
            <a:prstGeom prst="rect">
              <a:avLst/>
            </a:prstGeom>
          </p:spPr>
          <p:txBody>
            <a:bodyPr wrap="square">
              <a:spAutoFit/>
            </a:bodyPr>
            <a:lstStyle/>
            <a:p>
              <a:r>
                <a:rPr lang="fr-FR" b="1" dirty="0"/>
                <a:t>Bus d'alimentation</a:t>
              </a:r>
            </a:p>
          </p:txBody>
        </p:sp>
        <p:sp>
          <p:nvSpPr>
            <p:cNvPr id="8" name="Rectangle 7"/>
            <p:cNvSpPr/>
            <p:nvPr/>
          </p:nvSpPr>
          <p:spPr>
            <a:xfrm>
              <a:off x="1763486" y="260060"/>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grpSp>
    </p:spTree>
    <p:extLst>
      <p:ext uri="{BB962C8B-B14F-4D97-AF65-F5344CB8AC3E}">
        <p14:creationId xmlns:p14="http://schemas.microsoft.com/office/powerpoint/2010/main" val="48592916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2502444" y="969905"/>
            <a:ext cx="6904080" cy="3654960"/>
          </a:xfrm>
          <a:prstGeom prst="rect">
            <a:avLst/>
          </a:prstGeom>
        </p:spPr>
      </p:pic>
      <p:sp>
        <p:nvSpPr>
          <p:cNvPr id="4" name="Rectangle 3"/>
          <p:cNvSpPr/>
          <p:nvPr/>
        </p:nvSpPr>
        <p:spPr>
          <a:xfrm>
            <a:off x="500743" y="4671006"/>
            <a:ext cx="11419114"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Le </a:t>
            </a:r>
            <a:r>
              <a:rPr lang="fr-FR" dirty="0"/>
              <a:t>GPU (Ground Power Unit) permet d'alimenter l'avion par une source extérieure. </a:t>
            </a:r>
            <a:endParaRPr lang="fr-FR" dirty="0" smtClean="0"/>
          </a:p>
          <a:p>
            <a:pPr marL="285750" indent="-285750">
              <a:buFont typeface="Arial" panose="020B0604020202020204" pitchFamily="34" charset="0"/>
              <a:buChar char="•"/>
            </a:pPr>
            <a:r>
              <a:rPr lang="fr-FR" dirty="0" smtClean="0"/>
              <a:t>On </a:t>
            </a:r>
            <a:r>
              <a:rPr lang="fr-FR" dirty="0"/>
              <a:t>trouve des GPU permettant d'alimenter les avions où la génération principale est à courant continu ou alternatif.</a:t>
            </a:r>
          </a:p>
          <a:p>
            <a:pPr marL="285750" indent="-285750">
              <a:buFont typeface="Arial" panose="020B0604020202020204" pitchFamily="34" charset="0"/>
              <a:buChar char="•"/>
            </a:pPr>
            <a:r>
              <a:rPr lang="fr-FR" dirty="0" smtClean="0"/>
              <a:t>L'ensemble </a:t>
            </a:r>
            <a:r>
              <a:rPr lang="fr-FR" dirty="0"/>
              <a:t>est composé d'un moteur diesel entraînant un alternateur. </a:t>
            </a:r>
            <a:endParaRPr lang="fr-FR" dirty="0" smtClean="0"/>
          </a:p>
          <a:p>
            <a:pPr marL="285750" indent="-285750">
              <a:buFont typeface="Arial" panose="020B0604020202020204" pitchFamily="34" charset="0"/>
              <a:buChar char="•"/>
            </a:pPr>
            <a:r>
              <a:rPr lang="fr-FR" dirty="0" smtClean="0"/>
              <a:t>La </a:t>
            </a:r>
            <a:r>
              <a:rPr lang="fr-FR" dirty="0"/>
              <a:t>maintenance connecte le GPU à l'avion. </a:t>
            </a:r>
            <a:endParaRPr lang="fr-FR" dirty="0" smtClean="0"/>
          </a:p>
          <a:p>
            <a:pPr marL="285750" indent="-285750">
              <a:buFont typeface="Arial" panose="020B0604020202020204" pitchFamily="34" charset="0"/>
              <a:buChar char="•"/>
            </a:pPr>
            <a:r>
              <a:rPr lang="fr-FR" dirty="0" smtClean="0"/>
              <a:t>Un </a:t>
            </a:r>
            <a:r>
              <a:rPr lang="fr-FR" dirty="0"/>
              <a:t>voyant (en général, blanc) signale au poste que la connexion est réalisée (« GPU </a:t>
            </a:r>
            <a:r>
              <a:rPr lang="fr-FR" dirty="0" err="1"/>
              <a:t>available</a:t>
            </a:r>
            <a:r>
              <a:rPr lang="fr-FR" dirty="0"/>
              <a:t> »). </a:t>
            </a:r>
            <a:endParaRPr lang="fr-FR" dirty="0" smtClean="0"/>
          </a:p>
          <a:p>
            <a:pPr marL="285750" indent="-285750">
              <a:buFont typeface="Arial" panose="020B0604020202020204" pitchFamily="34" charset="0"/>
              <a:buChar char="•"/>
            </a:pPr>
            <a:r>
              <a:rPr lang="fr-FR" dirty="0" smtClean="0"/>
              <a:t>Lorsque </a:t>
            </a:r>
            <a:r>
              <a:rPr lang="fr-FR" dirty="0"/>
              <a:t>le GPU alimente l'avion, un voyant (en général, bleu) signale que le réseau de bord est sous la dépendance du GPU.</a:t>
            </a:r>
          </a:p>
        </p:txBody>
      </p:sp>
      <p:grpSp>
        <p:nvGrpSpPr>
          <p:cNvPr id="7" name="Groupe 6"/>
          <p:cNvGrpSpPr/>
          <p:nvPr/>
        </p:nvGrpSpPr>
        <p:grpSpPr>
          <a:xfrm>
            <a:off x="4784270" y="97971"/>
            <a:ext cx="2623457" cy="917692"/>
            <a:chOff x="1763486" y="260060"/>
            <a:chExt cx="2623457" cy="1015663"/>
          </a:xfrm>
        </p:grpSpPr>
        <p:sp>
          <p:nvSpPr>
            <p:cNvPr id="8" name="Rectangle 7"/>
            <p:cNvSpPr/>
            <p:nvPr/>
          </p:nvSpPr>
          <p:spPr>
            <a:xfrm>
              <a:off x="2070638" y="906391"/>
              <a:ext cx="2009151" cy="369332"/>
            </a:xfrm>
            <a:prstGeom prst="rect">
              <a:avLst/>
            </a:prstGeom>
          </p:spPr>
          <p:txBody>
            <a:bodyPr wrap="square">
              <a:spAutoFit/>
            </a:bodyPr>
            <a:lstStyle/>
            <a:p>
              <a:r>
                <a:rPr lang="fr-FR" dirty="0"/>
                <a:t>Ground Power Unit</a:t>
              </a:r>
            </a:p>
          </p:txBody>
        </p:sp>
        <p:sp>
          <p:nvSpPr>
            <p:cNvPr id="9" name="Rectangle 8"/>
            <p:cNvSpPr/>
            <p:nvPr/>
          </p:nvSpPr>
          <p:spPr>
            <a:xfrm>
              <a:off x="1763486" y="260060"/>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grpSp>
    </p:spTree>
    <p:extLst>
      <p:ext uri="{BB962C8B-B14F-4D97-AF65-F5344CB8AC3E}">
        <p14:creationId xmlns:p14="http://schemas.microsoft.com/office/powerpoint/2010/main" val="2660467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174960" y="1412622"/>
            <a:ext cx="5460895" cy="3299911"/>
          </a:xfrm>
          <a:prstGeom prst="rect">
            <a:avLst/>
          </a:prstGeom>
        </p:spPr>
      </p:pic>
      <p:sp>
        <p:nvSpPr>
          <p:cNvPr id="5" name="ZoneTexte 4"/>
          <p:cNvSpPr txBox="1"/>
          <p:nvPr/>
        </p:nvSpPr>
        <p:spPr>
          <a:xfrm>
            <a:off x="4835417" y="855737"/>
            <a:ext cx="2521165" cy="369332"/>
          </a:xfrm>
          <a:prstGeom prst="rect">
            <a:avLst/>
          </a:prstGeom>
          <a:noFill/>
        </p:spPr>
        <p:txBody>
          <a:bodyPr wrap="square" rtlCol="0">
            <a:spAutoFit/>
          </a:bodyPr>
          <a:lstStyle/>
          <a:p>
            <a:r>
              <a:rPr lang="fr-FR" dirty="0" smtClean="0"/>
              <a:t>Collecteur-redresseur</a:t>
            </a:r>
            <a:endParaRPr lang="fr-FR" dirty="0"/>
          </a:p>
        </p:txBody>
      </p:sp>
      <p:sp>
        <p:nvSpPr>
          <p:cNvPr id="6" name="Rectangle 5"/>
          <p:cNvSpPr/>
          <p:nvPr/>
        </p:nvSpPr>
        <p:spPr>
          <a:xfrm>
            <a:off x="5377560" y="505057"/>
            <a:ext cx="1380058" cy="369332"/>
          </a:xfrm>
          <a:prstGeom prst="rect">
            <a:avLst/>
          </a:prstGeom>
        </p:spPr>
        <p:txBody>
          <a:bodyPr wrap="none">
            <a:spAutoFit/>
          </a:bodyPr>
          <a:lstStyle/>
          <a:p>
            <a:r>
              <a:rPr lang="fr-FR" dirty="0" smtClean="0"/>
              <a:t>Génératrices</a:t>
            </a:r>
          </a:p>
        </p:txBody>
      </p:sp>
      <p:sp>
        <p:nvSpPr>
          <p:cNvPr id="7" name="Rectangle 6"/>
          <p:cNvSpPr/>
          <p:nvPr/>
        </p:nvSpPr>
        <p:spPr>
          <a:xfrm>
            <a:off x="4532778" y="154377"/>
            <a:ext cx="306962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Génération de courant continu</a:t>
            </a:r>
          </a:p>
        </p:txBody>
      </p:sp>
      <p:sp>
        <p:nvSpPr>
          <p:cNvPr id="8" name="Rectangle 7"/>
          <p:cNvSpPr/>
          <p:nvPr/>
        </p:nvSpPr>
        <p:spPr>
          <a:xfrm>
            <a:off x="78960" y="1557097"/>
            <a:ext cx="5854744"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smtClean="0"/>
              <a:t>L'astuce consiste à relier chaque extrémité d'une voie d'enroulement à une lamelle de cuivre indépendante (l'ensemble des lamelles s'appelle le collecteur).</a:t>
            </a:r>
          </a:p>
          <a:p>
            <a:pPr algn="just"/>
            <a:endParaRPr lang="fr-FR" dirty="0" smtClean="0"/>
          </a:p>
        </p:txBody>
      </p:sp>
      <p:sp>
        <p:nvSpPr>
          <p:cNvPr id="9" name="Rectangle 8"/>
          <p:cNvSpPr/>
          <p:nvPr/>
        </p:nvSpPr>
        <p:spPr>
          <a:xfrm>
            <a:off x="78960" y="2928601"/>
            <a:ext cx="5854744"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smtClean="0"/>
              <a:t>après un demi-tour, le contact frottant 1 (charbon appuyé par un ressort) sera toujours en contact avec la lamelle reliée au conducteur ayant le potentiel le plus élevé et la tension E recueillie sera toujours de même sens.</a:t>
            </a:r>
            <a:endParaRPr lang="fr-FR" dirty="0"/>
          </a:p>
        </p:txBody>
      </p:sp>
      <p:pic>
        <p:nvPicPr>
          <p:cNvPr id="11" name="Imag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43529" y="4745656"/>
            <a:ext cx="6992326" cy="2000529"/>
          </a:xfrm>
          <a:prstGeom prst="rect">
            <a:avLst/>
          </a:prstGeom>
        </p:spPr>
      </p:pic>
    </p:spTree>
    <p:extLst>
      <p:ext uri="{BB962C8B-B14F-4D97-AF65-F5344CB8AC3E}">
        <p14:creationId xmlns:p14="http://schemas.microsoft.com/office/powerpoint/2010/main" val="388203534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920089" y="1370127"/>
            <a:ext cx="5163054" cy="3538560"/>
          </a:xfrm>
          <a:prstGeom prst="rect">
            <a:avLst/>
          </a:prstGeom>
        </p:spPr>
      </p:pic>
      <p:sp>
        <p:nvSpPr>
          <p:cNvPr id="4" name="Rectangle 3"/>
          <p:cNvSpPr/>
          <p:nvPr/>
        </p:nvSpPr>
        <p:spPr>
          <a:xfrm>
            <a:off x="119740" y="1456701"/>
            <a:ext cx="6564089"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a:t>La prise de parc possède toujours une broche plus courte que les autres.</a:t>
            </a:r>
          </a:p>
          <a:p>
            <a:pPr algn="just">
              <a:lnSpc>
                <a:spcPct val="150000"/>
              </a:lnSpc>
            </a:pPr>
            <a:r>
              <a:rPr lang="fr-FR" dirty="0" smtClean="0"/>
              <a:t>Lorsque </a:t>
            </a:r>
            <a:r>
              <a:rPr lang="fr-FR" dirty="0"/>
              <a:t>la prise GPU est approchée de la prise </a:t>
            </a:r>
            <a:r>
              <a:rPr lang="fr-FR" dirty="0" smtClean="0"/>
              <a:t>avion:</a:t>
            </a:r>
          </a:p>
          <a:p>
            <a:pPr marL="285750" indent="-285750" algn="just">
              <a:lnSpc>
                <a:spcPct val="150000"/>
              </a:lnSpc>
              <a:buFont typeface="Arial" panose="020B0604020202020204" pitchFamily="34" charset="0"/>
              <a:buChar char="•"/>
            </a:pPr>
            <a:r>
              <a:rPr lang="fr-FR" dirty="0" smtClean="0"/>
              <a:t>les </a:t>
            </a:r>
            <a:r>
              <a:rPr lang="fr-FR" dirty="0"/>
              <a:t>contacts longs (contacts transportant la forte </a:t>
            </a:r>
            <a:r>
              <a:rPr lang="fr-FR" dirty="0" smtClean="0"/>
              <a:t>intensité </a:t>
            </a:r>
            <a:r>
              <a:rPr lang="fr-FR" dirty="0"/>
              <a:t>l'avion) sont d'abord </a:t>
            </a:r>
            <a:r>
              <a:rPr lang="fr-FR" dirty="0" smtClean="0"/>
              <a:t>insérés</a:t>
            </a:r>
          </a:p>
          <a:p>
            <a:pPr marL="285750" indent="-285750" algn="just">
              <a:lnSpc>
                <a:spcPct val="150000"/>
              </a:lnSpc>
              <a:buFont typeface="Arial" panose="020B0604020202020204" pitchFamily="34" charset="0"/>
              <a:buChar char="•"/>
            </a:pPr>
            <a:r>
              <a:rPr lang="fr-FR" dirty="0" smtClean="0"/>
              <a:t>aucune </a:t>
            </a:r>
            <a:r>
              <a:rPr lang="fr-FR" dirty="0"/>
              <a:t>tension n'arrive au réseau de bord, </a:t>
            </a:r>
            <a:endParaRPr lang="fr-FR" dirty="0" smtClean="0"/>
          </a:p>
          <a:p>
            <a:pPr marL="285750" indent="-285750" algn="just">
              <a:lnSpc>
                <a:spcPct val="150000"/>
              </a:lnSpc>
              <a:buFont typeface="Arial" panose="020B0604020202020204" pitchFamily="34" charset="0"/>
              <a:buChar char="•"/>
            </a:pPr>
            <a:r>
              <a:rPr lang="fr-FR" dirty="0" smtClean="0"/>
              <a:t>Un </a:t>
            </a:r>
            <a:r>
              <a:rPr lang="fr-FR" dirty="0"/>
              <a:t>relais de puissance </a:t>
            </a:r>
            <a:r>
              <a:rPr lang="fr-FR" dirty="0" smtClean="0"/>
              <a:t>ne </a:t>
            </a:r>
            <a:r>
              <a:rPr lang="fr-FR" dirty="0"/>
              <a:t>pourra se fermer que lorsque la broche courte sera insérée</a:t>
            </a:r>
            <a:endParaRPr lang="fr-FR" dirty="0" smtClean="0"/>
          </a:p>
          <a:p>
            <a:pPr marL="285750" indent="-285750" algn="just">
              <a:lnSpc>
                <a:spcPct val="150000"/>
              </a:lnSpc>
              <a:buFont typeface="Arial" panose="020B0604020202020204" pitchFamily="34" charset="0"/>
              <a:buChar char="•"/>
            </a:pPr>
            <a:r>
              <a:rPr lang="fr-FR" dirty="0" smtClean="0"/>
              <a:t>Cela </a:t>
            </a:r>
            <a:r>
              <a:rPr lang="fr-FR" dirty="0"/>
              <a:t>garantit que tous les contacts seront bien insérés avant la mise sous tension et qu'aucun arc destructeur ne se produira</a:t>
            </a:r>
            <a:r>
              <a:rPr lang="fr-FR" dirty="0" smtClean="0"/>
              <a:t>.</a:t>
            </a:r>
            <a:r>
              <a:rPr lang="fr-FR" dirty="0"/>
              <a:t> </a:t>
            </a:r>
          </a:p>
        </p:txBody>
      </p:sp>
      <p:grpSp>
        <p:nvGrpSpPr>
          <p:cNvPr id="6" name="Groupe 5"/>
          <p:cNvGrpSpPr/>
          <p:nvPr/>
        </p:nvGrpSpPr>
        <p:grpSpPr>
          <a:xfrm>
            <a:off x="4784270" y="97971"/>
            <a:ext cx="2623457" cy="917692"/>
            <a:chOff x="1763486" y="260060"/>
            <a:chExt cx="2623457" cy="1015663"/>
          </a:xfrm>
        </p:grpSpPr>
        <p:sp>
          <p:nvSpPr>
            <p:cNvPr id="7" name="Rectangle 6"/>
            <p:cNvSpPr/>
            <p:nvPr/>
          </p:nvSpPr>
          <p:spPr>
            <a:xfrm>
              <a:off x="2070638" y="906391"/>
              <a:ext cx="2009151" cy="369332"/>
            </a:xfrm>
            <a:prstGeom prst="rect">
              <a:avLst/>
            </a:prstGeom>
          </p:spPr>
          <p:txBody>
            <a:bodyPr wrap="square">
              <a:spAutoFit/>
            </a:bodyPr>
            <a:lstStyle/>
            <a:p>
              <a:r>
                <a:rPr lang="fr-FR" dirty="0"/>
                <a:t>Ground Power Unit</a:t>
              </a:r>
            </a:p>
          </p:txBody>
        </p:sp>
        <p:sp>
          <p:nvSpPr>
            <p:cNvPr id="8" name="Rectangle 7"/>
            <p:cNvSpPr/>
            <p:nvPr/>
          </p:nvSpPr>
          <p:spPr>
            <a:xfrm>
              <a:off x="1763486" y="260060"/>
              <a:ext cx="26234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Distribution</a:t>
              </a:r>
            </a:p>
            <a:p>
              <a:pPr algn="ctr"/>
              <a:r>
                <a:rPr lang="fr-FR" dirty="0" smtClean="0"/>
                <a:t>Généralités distribution</a:t>
              </a:r>
              <a:endParaRPr lang="fr-FR" dirty="0"/>
            </a:p>
          </p:txBody>
        </p:sp>
      </p:grpSp>
    </p:spTree>
    <p:extLst>
      <p:ext uri="{BB962C8B-B14F-4D97-AF65-F5344CB8AC3E}">
        <p14:creationId xmlns:p14="http://schemas.microsoft.com/office/powerpoint/2010/main" val="2850142965"/>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u contenu 6"/>
          <p:cNvPicPr>
            <a:picLocks noGrp="1" noChangeAspect="1"/>
          </p:cNvPicPr>
          <p:nvPr>
            <p:ph idx="1"/>
          </p:nvPr>
        </p:nvPicPr>
        <p:blipFill>
          <a:blip r:embed="rId2"/>
          <a:stretch>
            <a:fillRect/>
          </a:stretch>
        </p:blipFill>
        <p:spPr>
          <a:xfrm>
            <a:off x="6237064" y="1362188"/>
            <a:ext cx="5813871" cy="4351338"/>
          </a:xfrm>
          <a:prstGeom prst="rect">
            <a:avLst/>
          </a:prstGeom>
        </p:spPr>
        <p:style>
          <a:lnRef idx="2">
            <a:schemeClr val="accent2"/>
          </a:lnRef>
          <a:fillRef idx="1">
            <a:schemeClr val="lt1"/>
          </a:fillRef>
          <a:effectRef idx="0">
            <a:schemeClr val="accent2"/>
          </a:effectRef>
          <a:fontRef idx="minor">
            <a:schemeClr val="dk1"/>
          </a:fontRef>
        </p:style>
      </p:pic>
      <p:grpSp>
        <p:nvGrpSpPr>
          <p:cNvPr id="6" name="Groupe 5"/>
          <p:cNvGrpSpPr/>
          <p:nvPr/>
        </p:nvGrpSpPr>
        <p:grpSpPr>
          <a:xfrm>
            <a:off x="4395104" y="127039"/>
            <a:ext cx="2833468" cy="824139"/>
            <a:chOff x="4395104" y="127039"/>
            <a:chExt cx="2833468" cy="824139"/>
          </a:xfrm>
        </p:grpSpPr>
        <p:sp>
          <p:nvSpPr>
            <p:cNvPr id="4" name="Rectangle 3"/>
            <p:cNvSpPr/>
            <p:nvPr/>
          </p:nvSpPr>
          <p:spPr>
            <a:xfrm>
              <a:off x="4395104" y="581846"/>
              <a:ext cx="2808514" cy="369332"/>
            </a:xfrm>
            <a:prstGeom prst="rect">
              <a:avLst/>
            </a:prstGeom>
          </p:spPr>
          <p:txBody>
            <a:bodyPr wrap="square">
              <a:spAutoFit/>
            </a:bodyPr>
            <a:lstStyle/>
            <a:p>
              <a:pPr algn="ctr"/>
              <a:r>
                <a:rPr lang="fr-FR" dirty="0" smtClean="0"/>
                <a:t> </a:t>
              </a:r>
              <a:r>
                <a:rPr lang="fr-FR" dirty="0"/>
                <a:t>Aéronefs monomoteurs</a:t>
              </a:r>
            </a:p>
          </p:txBody>
        </p:sp>
        <p:sp>
          <p:nvSpPr>
            <p:cNvPr id="5" name="Rectangle 4"/>
            <p:cNvSpPr/>
            <p:nvPr/>
          </p:nvSpPr>
          <p:spPr>
            <a:xfrm>
              <a:off x="4395104" y="127039"/>
              <a:ext cx="283346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Distribution courant continu</a:t>
              </a:r>
            </a:p>
          </p:txBody>
        </p:sp>
      </p:grpSp>
      <p:sp>
        <p:nvSpPr>
          <p:cNvPr id="8" name="Rectangle 7"/>
          <p:cNvSpPr/>
          <p:nvPr/>
        </p:nvSpPr>
        <p:spPr>
          <a:xfrm>
            <a:off x="141064" y="2250053"/>
            <a:ext cx="5911393"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La génération est </a:t>
            </a:r>
            <a:r>
              <a:rPr lang="fr-FR" dirty="0" smtClean="0"/>
              <a:t>plus </a:t>
            </a:r>
            <a:r>
              <a:rPr lang="fr-FR" dirty="0"/>
              <a:t>simple </a:t>
            </a:r>
            <a:r>
              <a:rPr lang="fr-FR" dirty="0" smtClean="0"/>
              <a:t>(</a:t>
            </a:r>
            <a:r>
              <a:rPr lang="fr-FR" dirty="0"/>
              <a:t>une batterie, un alternateur). </a:t>
            </a:r>
            <a:endParaRPr lang="fr-FR" dirty="0" smtClean="0"/>
          </a:p>
          <a:p>
            <a:pPr marL="285750" indent="-285750">
              <a:lnSpc>
                <a:spcPct val="150000"/>
              </a:lnSpc>
              <a:buFont typeface="Arial" panose="020B0604020202020204" pitchFamily="34" charset="0"/>
              <a:buChar char="•"/>
            </a:pPr>
            <a:r>
              <a:rPr lang="fr-FR" dirty="0" smtClean="0"/>
              <a:t>Interrupteur </a:t>
            </a:r>
            <a:r>
              <a:rPr lang="fr-FR" dirty="0"/>
              <a:t>BAT sur « ON », </a:t>
            </a:r>
            <a:endParaRPr lang="fr-FR" dirty="0" smtClean="0"/>
          </a:p>
          <a:p>
            <a:pPr marL="285750" indent="-285750">
              <a:lnSpc>
                <a:spcPct val="150000"/>
              </a:lnSpc>
              <a:buFont typeface="Arial" panose="020B0604020202020204" pitchFamily="34" charset="0"/>
              <a:buChar char="•"/>
            </a:pPr>
            <a:r>
              <a:rPr lang="fr-FR" dirty="0" smtClean="0"/>
              <a:t>l'unique </a:t>
            </a:r>
            <a:r>
              <a:rPr lang="fr-FR" dirty="0"/>
              <a:t>bus est alimentée.</a:t>
            </a:r>
          </a:p>
          <a:p>
            <a:pPr marL="285750" indent="-285750">
              <a:lnSpc>
                <a:spcPct val="150000"/>
              </a:lnSpc>
              <a:buFont typeface="Arial" panose="020B0604020202020204" pitchFamily="34" charset="0"/>
              <a:buChar char="•"/>
            </a:pPr>
            <a:r>
              <a:rPr lang="fr-FR" dirty="0"/>
              <a:t>Après démarrage (START en position momentanée), l'alternateur alimente la bus et recharge la batterie.</a:t>
            </a:r>
          </a:p>
          <a:p>
            <a:pPr marL="285750" indent="-285750">
              <a:lnSpc>
                <a:spcPct val="150000"/>
              </a:lnSpc>
              <a:buFont typeface="Arial" panose="020B0604020202020204" pitchFamily="34" charset="0"/>
              <a:buChar char="•"/>
            </a:pPr>
            <a:r>
              <a:rPr lang="fr-FR" dirty="0"/>
              <a:t>L'ampèremètre permet de mesurer le débit de décharge et de charge de la batterie.</a:t>
            </a:r>
          </a:p>
        </p:txBody>
      </p:sp>
    </p:spTree>
    <p:extLst>
      <p:ext uri="{BB962C8B-B14F-4D97-AF65-F5344CB8AC3E}">
        <p14:creationId xmlns:p14="http://schemas.microsoft.com/office/powerpoint/2010/main" val="3517628070"/>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ce réservé du contenu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53000" y="1051289"/>
            <a:ext cx="7239000" cy="5621524"/>
          </a:xfrm>
        </p:spPr>
      </p:pic>
      <p:sp>
        <p:nvSpPr>
          <p:cNvPr id="4" name="Rectangle 3"/>
          <p:cNvSpPr/>
          <p:nvPr/>
        </p:nvSpPr>
        <p:spPr>
          <a:xfrm>
            <a:off x="119744" y="1198163"/>
            <a:ext cx="4757056" cy="461985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 </a:t>
            </a:r>
            <a:r>
              <a:rPr lang="fr-FR" dirty="0"/>
              <a:t>réseau n'est alimenté que par des sources de tension continue. </a:t>
            </a:r>
            <a:endParaRPr lang="fr-FR" dirty="0" smtClean="0"/>
          </a:p>
          <a:p>
            <a:pPr marL="285750" indent="-285750">
              <a:lnSpc>
                <a:spcPct val="150000"/>
              </a:lnSpc>
              <a:buFont typeface="Arial" panose="020B0604020202020204" pitchFamily="34" charset="0"/>
              <a:buChar char="•"/>
            </a:pPr>
            <a:r>
              <a:rPr lang="fr-FR" dirty="0" smtClean="0"/>
              <a:t>Il </a:t>
            </a:r>
            <a:r>
              <a:rPr lang="fr-FR" dirty="0"/>
              <a:t>n'existe pas de réseau alternatif (bimoteurs légers).</a:t>
            </a:r>
          </a:p>
          <a:p>
            <a:pPr marL="285750" indent="-285750">
              <a:lnSpc>
                <a:spcPct val="150000"/>
              </a:lnSpc>
              <a:buFont typeface="Arial" panose="020B0604020202020204" pitchFamily="34" charset="0"/>
              <a:buChar char="•"/>
            </a:pPr>
            <a:r>
              <a:rPr lang="fr-FR" dirty="0" smtClean="0"/>
              <a:t>Chaque </a:t>
            </a:r>
            <a:r>
              <a:rPr lang="fr-FR" dirty="0"/>
              <a:t>générateur (G) est un alternateur DC qui est connecté à sa MAIN Bus via un relais (</a:t>
            </a:r>
            <a:r>
              <a:rPr lang="fr-FR" dirty="0" smtClean="0"/>
              <a:t>G1 </a:t>
            </a:r>
            <a:r>
              <a:rPr lang="fr-FR" dirty="0"/>
              <a:t>ou G2) lorsque l'interrupteur </a:t>
            </a:r>
            <a:r>
              <a:rPr lang="fr-FR" dirty="0" smtClean="0"/>
              <a:t>G1ou </a:t>
            </a:r>
            <a:r>
              <a:rPr lang="fr-FR" dirty="0"/>
              <a:t>G2 est sur « ON ». </a:t>
            </a:r>
            <a:endParaRPr lang="fr-FR" dirty="0" smtClean="0"/>
          </a:p>
          <a:p>
            <a:pPr marL="285750" indent="-285750">
              <a:lnSpc>
                <a:spcPct val="150000"/>
              </a:lnSpc>
              <a:buFont typeface="Arial" panose="020B0604020202020204" pitchFamily="34" charset="0"/>
              <a:buChar char="•"/>
            </a:pPr>
            <a:r>
              <a:rPr lang="fr-FR" dirty="0" smtClean="0"/>
              <a:t>Les </a:t>
            </a:r>
            <a:r>
              <a:rPr lang="fr-FR" dirty="0"/>
              <a:t>deux MAIN Bus sont reliées à la BATT Bus par un disjoncteur.</a:t>
            </a:r>
          </a:p>
          <a:p>
            <a:pPr marL="285750" indent="-285750">
              <a:lnSpc>
                <a:spcPct val="150000"/>
              </a:lnSpc>
              <a:buFont typeface="Arial" panose="020B0604020202020204" pitchFamily="34" charset="0"/>
              <a:buChar char="•"/>
            </a:pPr>
            <a:endParaRPr lang="fr-FR" dirty="0"/>
          </a:p>
        </p:txBody>
      </p:sp>
      <p:grpSp>
        <p:nvGrpSpPr>
          <p:cNvPr id="6" name="Groupe 5"/>
          <p:cNvGrpSpPr/>
          <p:nvPr/>
        </p:nvGrpSpPr>
        <p:grpSpPr>
          <a:xfrm>
            <a:off x="4784270" y="97971"/>
            <a:ext cx="3282044" cy="738664"/>
            <a:chOff x="1763486" y="260060"/>
            <a:chExt cx="2924112" cy="817522"/>
          </a:xfrm>
        </p:grpSpPr>
        <p:sp>
          <p:nvSpPr>
            <p:cNvPr id="7" name="Rectangle 6"/>
            <p:cNvSpPr/>
            <p:nvPr/>
          </p:nvSpPr>
          <p:spPr>
            <a:xfrm>
              <a:off x="2064141" y="668821"/>
              <a:ext cx="2623457" cy="408761"/>
            </a:xfrm>
            <a:prstGeom prst="rect">
              <a:avLst/>
            </a:prstGeom>
          </p:spPr>
          <p:txBody>
            <a:bodyPr wrap="square">
              <a:spAutoFit/>
            </a:bodyPr>
            <a:lstStyle/>
            <a:p>
              <a:pPr algn="ctr"/>
              <a:r>
                <a:rPr lang="fr-FR" dirty="0"/>
                <a:t>Aéronefs normes CS-23</a:t>
              </a:r>
            </a:p>
          </p:txBody>
        </p:sp>
        <p:sp>
          <p:nvSpPr>
            <p:cNvPr id="8" name="Rectangle 7"/>
            <p:cNvSpPr/>
            <p:nvPr/>
          </p:nvSpPr>
          <p:spPr>
            <a:xfrm>
              <a:off x="1763486" y="260060"/>
              <a:ext cx="2924112" cy="40876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continu</a:t>
              </a:r>
            </a:p>
          </p:txBody>
        </p:sp>
      </p:grpSp>
    </p:spTree>
    <p:extLst>
      <p:ext uri="{BB962C8B-B14F-4D97-AF65-F5344CB8AC3E}">
        <p14:creationId xmlns:p14="http://schemas.microsoft.com/office/powerpoint/2010/main" val="3058263516"/>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Espace réservé du contenu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31971" y="1198163"/>
            <a:ext cx="6760029" cy="5659837"/>
          </a:xfrm>
        </p:spPr>
      </p:pic>
      <p:sp>
        <p:nvSpPr>
          <p:cNvPr id="4" name="Rectangle 3"/>
          <p:cNvSpPr/>
          <p:nvPr/>
        </p:nvSpPr>
        <p:spPr>
          <a:xfrm>
            <a:off x="119744" y="1198163"/>
            <a:ext cx="5192485"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La </a:t>
            </a:r>
            <a:r>
              <a:rPr lang="fr-FR" dirty="0"/>
              <a:t>HOT Bus est reliée directement à la batterie</a:t>
            </a:r>
            <a:r>
              <a:rPr lang="fr-FR" dirty="0" smtClean="0"/>
              <a:t>.</a:t>
            </a:r>
          </a:p>
          <a:p>
            <a:pPr marL="285750" indent="-285750" algn="just">
              <a:lnSpc>
                <a:spcPct val="150000"/>
              </a:lnSpc>
              <a:buFont typeface="Arial" panose="020B0604020202020204" pitchFamily="34" charset="0"/>
              <a:buChar char="•"/>
            </a:pPr>
            <a:r>
              <a:rPr lang="fr-FR" dirty="0" smtClean="0"/>
              <a:t>La </a:t>
            </a:r>
            <a:r>
              <a:rPr lang="fr-FR" dirty="0"/>
              <a:t>BATT Bus est reliée à la batterie par un relais activé lorsque le contact M (« Master) </a:t>
            </a:r>
            <a:r>
              <a:rPr lang="fr-FR" dirty="0" smtClean="0"/>
              <a:t>sur «ON».</a:t>
            </a:r>
            <a:endParaRPr lang="fr-FR" dirty="0"/>
          </a:p>
          <a:p>
            <a:pPr marL="285750" indent="-285750" algn="just">
              <a:lnSpc>
                <a:spcPct val="150000"/>
              </a:lnSpc>
              <a:buFont typeface="Arial" panose="020B0604020202020204" pitchFamily="34" charset="0"/>
              <a:buChar char="•"/>
            </a:pPr>
            <a:r>
              <a:rPr lang="fr-FR" dirty="0" smtClean="0"/>
              <a:t>La </a:t>
            </a:r>
            <a:r>
              <a:rPr lang="fr-FR" dirty="0"/>
              <a:t>BATT Bus alimente les deux MAIN Bus et les bus ECU (Engine Control Unit, en gris). </a:t>
            </a:r>
            <a:endParaRPr lang="fr-FR" dirty="0" smtClean="0"/>
          </a:p>
          <a:p>
            <a:pPr marL="285750" indent="-285750" algn="just">
              <a:lnSpc>
                <a:spcPct val="150000"/>
              </a:lnSpc>
              <a:buFont typeface="Arial" panose="020B0604020202020204" pitchFamily="34" charset="0"/>
              <a:buChar char="•"/>
            </a:pPr>
            <a:r>
              <a:rPr lang="fr-FR" dirty="0" smtClean="0"/>
              <a:t>Les </a:t>
            </a:r>
            <a:r>
              <a:rPr lang="fr-FR" dirty="0"/>
              <a:t>Bus ECU sont alimentées également par les générateurs via une diode (deux sources différentes disponibles).</a:t>
            </a:r>
          </a:p>
          <a:p>
            <a:pPr marL="285750" indent="-285750" algn="just">
              <a:lnSpc>
                <a:spcPct val="150000"/>
              </a:lnSpc>
              <a:buFont typeface="Arial" panose="020B0604020202020204" pitchFamily="34" charset="0"/>
              <a:buChar char="•"/>
            </a:pPr>
            <a:r>
              <a:rPr lang="fr-FR" dirty="0" smtClean="0"/>
              <a:t>Chaque </a:t>
            </a:r>
            <a:r>
              <a:rPr lang="fr-FR" dirty="0"/>
              <a:t>bus possède donc deux possibilités d'alimentation (BATT ou GEN).</a:t>
            </a:r>
          </a:p>
        </p:txBody>
      </p:sp>
      <p:sp>
        <p:nvSpPr>
          <p:cNvPr id="7" name="Rectangle 6"/>
          <p:cNvSpPr/>
          <p:nvPr/>
        </p:nvSpPr>
        <p:spPr>
          <a:xfrm>
            <a:off x="4893128" y="535083"/>
            <a:ext cx="2623457" cy="369332"/>
          </a:xfrm>
          <a:prstGeom prst="rect">
            <a:avLst/>
          </a:prstGeom>
        </p:spPr>
        <p:txBody>
          <a:bodyPr wrap="square">
            <a:spAutoFit/>
          </a:bodyPr>
          <a:lstStyle/>
          <a:p>
            <a:r>
              <a:rPr lang="fr-FR" dirty="0"/>
              <a:t>Aéronefs normes CS-23</a:t>
            </a:r>
          </a:p>
        </p:txBody>
      </p:sp>
      <p:sp>
        <p:nvSpPr>
          <p:cNvPr id="11" name="Rectangle 10"/>
          <p:cNvSpPr/>
          <p:nvPr/>
        </p:nvSpPr>
        <p:spPr>
          <a:xfrm>
            <a:off x="4454976" y="165751"/>
            <a:ext cx="3282044"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continu</a:t>
            </a:r>
          </a:p>
        </p:txBody>
      </p:sp>
    </p:spTree>
    <p:extLst>
      <p:ext uri="{BB962C8B-B14F-4D97-AF65-F5344CB8AC3E}">
        <p14:creationId xmlns:p14="http://schemas.microsoft.com/office/powerpoint/2010/main" val="684628748"/>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6134" y="854473"/>
            <a:ext cx="7075716"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Une bus </a:t>
            </a:r>
            <a:r>
              <a:rPr lang="fr-FR" dirty="0" err="1"/>
              <a:t>Avionic</a:t>
            </a:r>
            <a:r>
              <a:rPr lang="fr-FR" dirty="0"/>
              <a:t> est reliée à la R MAIN Bus via un </a:t>
            </a:r>
            <a:r>
              <a:rPr lang="fr-FR" dirty="0" smtClean="0"/>
              <a:t>relais</a:t>
            </a:r>
          </a:p>
          <a:p>
            <a:pPr marL="285750" indent="-285750">
              <a:buFont typeface="Arial" panose="020B0604020202020204" pitchFamily="34" charset="0"/>
              <a:buChar char="•"/>
            </a:pPr>
            <a:r>
              <a:rPr lang="fr-FR" dirty="0" smtClean="0"/>
              <a:t>Ce relais est </a:t>
            </a:r>
            <a:r>
              <a:rPr lang="fr-FR" dirty="0"/>
              <a:t>activé par une action pilote après la mise sous tension de tout le </a:t>
            </a:r>
            <a:r>
              <a:rPr lang="fr-FR" dirty="0" smtClean="0"/>
              <a:t>réseau </a:t>
            </a:r>
            <a:r>
              <a:rPr lang="fr-FR" dirty="0"/>
              <a:t>afin de protéger l'avionique des à-coups de tension. </a:t>
            </a:r>
            <a:endParaRPr lang="fr-FR" dirty="0" smtClean="0"/>
          </a:p>
          <a:p>
            <a:pPr marL="285750" indent="-285750">
              <a:buFont typeface="Arial" panose="020B0604020202020204" pitchFamily="34" charset="0"/>
              <a:buChar char="•"/>
            </a:pPr>
            <a:r>
              <a:rPr lang="fr-FR" dirty="0" smtClean="0"/>
              <a:t>La </a:t>
            </a:r>
            <a:r>
              <a:rPr lang="fr-FR" dirty="0"/>
              <a:t>bus </a:t>
            </a:r>
            <a:r>
              <a:rPr lang="fr-FR" dirty="0" err="1"/>
              <a:t>Avionic</a:t>
            </a:r>
            <a:r>
              <a:rPr lang="fr-FR" dirty="0"/>
              <a:t> sera coupée avant arrêt des moteurs.</a:t>
            </a:r>
          </a:p>
          <a:p>
            <a:pPr marL="285750" indent="-285750">
              <a:buFont typeface="Arial" panose="020B0604020202020204" pitchFamily="34" charset="0"/>
              <a:buChar char="•"/>
            </a:pPr>
            <a:r>
              <a:rPr lang="fr-FR" dirty="0" smtClean="0"/>
              <a:t>Au </a:t>
            </a:r>
            <a:r>
              <a:rPr lang="fr-FR" dirty="0"/>
              <a:t>sol, un GPU peut être connecté à la BATT Bus en remplacement de la batterie. </a:t>
            </a:r>
            <a:endParaRPr lang="fr-FR" dirty="0" smtClean="0"/>
          </a:p>
        </p:txBody>
      </p:sp>
      <p:sp>
        <p:nvSpPr>
          <p:cNvPr id="6" name="Rectangle 5"/>
          <p:cNvSpPr/>
          <p:nvPr/>
        </p:nvSpPr>
        <p:spPr>
          <a:xfrm>
            <a:off x="4645478" y="508983"/>
            <a:ext cx="2623457" cy="369332"/>
          </a:xfrm>
          <a:prstGeom prst="rect">
            <a:avLst/>
          </a:prstGeom>
        </p:spPr>
        <p:txBody>
          <a:bodyPr wrap="square">
            <a:spAutoFit/>
          </a:bodyPr>
          <a:lstStyle/>
          <a:p>
            <a:r>
              <a:rPr lang="fr-FR" dirty="0"/>
              <a:t>Aéronefs normes CS-23</a:t>
            </a:r>
          </a:p>
        </p:txBody>
      </p:sp>
      <p:sp>
        <p:nvSpPr>
          <p:cNvPr id="8" name="Rectangle 7"/>
          <p:cNvSpPr/>
          <p:nvPr/>
        </p:nvSpPr>
        <p:spPr>
          <a:xfrm>
            <a:off x="4280805" y="139651"/>
            <a:ext cx="3282044"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continu</a:t>
            </a:r>
          </a:p>
        </p:txBody>
      </p:sp>
      <p:pic>
        <p:nvPicPr>
          <p:cNvPr id="5" name="Espace réservé du contenu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07728" y="599450"/>
            <a:ext cx="4686302" cy="4005634"/>
          </a:xfrm>
        </p:spPr>
      </p:pic>
      <p:sp>
        <p:nvSpPr>
          <p:cNvPr id="2" name="Rectangle 1"/>
          <p:cNvSpPr/>
          <p:nvPr/>
        </p:nvSpPr>
        <p:spPr>
          <a:xfrm>
            <a:off x="96609" y="2729853"/>
            <a:ext cx="7094765"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a:t>Secours</a:t>
            </a:r>
          </a:p>
          <a:p>
            <a:pPr marL="285750" indent="-285750">
              <a:buFont typeface="Arial" panose="020B0604020202020204" pitchFamily="34" charset="0"/>
              <a:buChar char="•"/>
            </a:pPr>
            <a:r>
              <a:rPr lang="fr-FR" dirty="0"/>
              <a:t>En cas de perte de la batterie, une batterie de secours (EXC BAT) permet de conserver l'excitation des alternateurs.</a:t>
            </a:r>
          </a:p>
          <a:p>
            <a:pPr marL="285750" indent="-285750">
              <a:buFont typeface="Arial" panose="020B0604020202020204" pitchFamily="34" charset="0"/>
              <a:buChar char="•"/>
            </a:pPr>
            <a:r>
              <a:rPr lang="fr-FR" dirty="0"/>
              <a:t>Les bus ECU sont également reliées à deux batteries (ECU Backup) pouvant assurer l'alimentation des ECU pendant 30 minutes en cas de perte totale d'alimentation (batterie et générateurs).</a:t>
            </a:r>
          </a:p>
          <a:p>
            <a:pPr marL="285750" indent="-285750">
              <a:buFont typeface="Arial" panose="020B0604020202020204" pitchFamily="34" charset="0"/>
              <a:buChar char="•"/>
            </a:pPr>
            <a:r>
              <a:rPr lang="fr-FR" dirty="0"/>
              <a:t>Sans ces batteries, les ECU non alimentés provoqueraient l'arrêt des moteurs</a:t>
            </a:r>
            <a:r>
              <a:rPr lang="fr-FR" dirty="0" smtClean="0"/>
              <a:t>.</a:t>
            </a:r>
            <a:endParaRPr lang="fr-FR" dirty="0"/>
          </a:p>
        </p:txBody>
      </p:sp>
      <p:sp>
        <p:nvSpPr>
          <p:cNvPr id="3" name="Rectangle 2"/>
          <p:cNvSpPr/>
          <p:nvPr/>
        </p:nvSpPr>
        <p:spPr>
          <a:xfrm>
            <a:off x="106134" y="5159231"/>
            <a:ext cx="11987896"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L'éclairage cabine et l'horizon de secours possèdent une batterie de secours indépendante du réseau de bord, non rechargeable et vérifiée périodiquement.</a:t>
            </a:r>
          </a:p>
          <a:p>
            <a:pPr marL="285750" indent="-285750">
              <a:buFont typeface="Arial" panose="020B0604020202020204" pitchFamily="34" charset="0"/>
              <a:buChar char="•"/>
            </a:pPr>
            <a:r>
              <a:rPr lang="fr-FR" dirty="0"/>
              <a:t>Cet avion possède un système original d'équilibrage des générateurs. </a:t>
            </a:r>
          </a:p>
          <a:p>
            <a:pPr marL="285750" indent="-285750">
              <a:buFont typeface="Arial" panose="020B0604020202020204" pitchFamily="34" charset="0"/>
              <a:buChar char="•"/>
            </a:pPr>
            <a:r>
              <a:rPr lang="fr-FR" dirty="0"/>
              <a:t>Celui-ci est réalisé en mesurant la température interne des alternateurs DC et abaisse la tension de celui qui est le plus chaud (donc qui débite le plus normalement) et augmente la tension du moins chaud.</a:t>
            </a:r>
          </a:p>
        </p:txBody>
      </p:sp>
    </p:spTree>
    <p:extLst>
      <p:ext uri="{BB962C8B-B14F-4D97-AF65-F5344CB8AC3E}">
        <p14:creationId xmlns:p14="http://schemas.microsoft.com/office/powerpoint/2010/main" val="1446523091"/>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Espace réservé du contenu 7"/>
          <p:cNvPicPr>
            <a:picLocks noGrp="1" noChangeAspect="1"/>
          </p:cNvPicPr>
          <p:nvPr>
            <p:ph idx="1"/>
          </p:nvPr>
        </p:nvPicPr>
        <p:blipFill>
          <a:blip r:embed="rId2"/>
          <a:stretch>
            <a:fillRect/>
          </a:stretch>
        </p:blipFill>
        <p:spPr>
          <a:xfrm>
            <a:off x="6231643" y="1068727"/>
            <a:ext cx="5824714" cy="4351338"/>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24755" y="1068727"/>
            <a:ext cx="5971243" cy="378885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smtClean="0"/>
              <a:t>Sur </a:t>
            </a:r>
            <a:r>
              <a:rPr lang="fr-FR" dirty="0"/>
              <a:t>les types d'aéronefs où la génération principale est alternative (avion de transport), le réseau continu est </a:t>
            </a:r>
            <a:r>
              <a:rPr lang="fr-FR" dirty="0" smtClean="0"/>
              <a:t>alimenté:</a:t>
            </a:r>
          </a:p>
          <a:p>
            <a:pPr marL="285750" indent="-285750" algn="just">
              <a:lnSpc>
                <a:spcPct val="150000"/>
              </a:lnSpc>
              <a:buFont typeface="Arial" panose="020B0604020202020204" pitchFamily="34" charset="0"/>
              <a:buChar char="•"/>
            </a:pPr>
            <a:r>
              <a:rPr lang="fr-FR" dirty="0" smtClean="0"/>
              <a:t>soit </a:t>
            </a:r>
            <a:r>
              <a:rPr lang="fr-FR" dirty="0"/>
              <a:t>par des sources alternatives à l'aide de TRU (Transformer Rectifier Unit), </a:t>
            </a:r>
            <a:endParaRPr lang="fr-FR" dirty="0" smtClean="0"/>
          </a:p>
          <a:p>
            <a:pPr marL="285750" indent="-285750" algn="just">
              <a:lnSpc>
                <a:spcPct val="150000"/>
              </a:lnSpc>
              <a:buFont typeface="Arial" panose="020B0604020202020204" pitchFamily="34" charset="0"/>
              <a:buChar char="•"/>
            </a:pPr>
            <a:r>
              <a:rPr lang="fr-FR" dirty="0" smtClean="0"/>
              <a:t>soit </a:t>
            </a:r>
            <a:r>
              <a:rPr lang="fr-FR" dirty="0"/>
              <a:t>par des sources de tension continue (batterie) en secours.</a:t>
            </a:r>
          </a:p>
          <a:p>
            <a:pPr algn="just">
              <a:lnSpc>
                <a:spcPct val="150000"/>
              </a:lnSpc>
            </a:pPr>
            <a:r>
              <a:rPr lang="fr-FR" dirty="0" smtClean="0"/>
              <a:t>On </a:t>
            </a:r>
            <a:r>
              <a:rPr lang="fr-FR" dirty="0"/>
              <a:t>retrouve donc toujours le même principe : alimentation par au moins deux sources indépendantes.</a:t>
            </a:r>
          </a:p>
        </p:txBody>
      </p:sp>
      <p:sp>
        <p:nvSpPr>
          <p:cNvPr id="6" name="Rectangle 5"/>
          <p:cNvSpPr/>
          <p:nvPr/>
        </p:nvSpPr>
        <p:spPr>
          <a:xfrm>
            <a:off x="4919914" y="593983"/>
            <a:ext cx="2623457" cy="369332"/>
          </a:xfrm>
          <a:prstGeom prst="rect">
            <a:avLst/>
          </a:prstGeom>
        </p:spPr>
        <p:txBody>
          <a:bodyPr wrap="square">
            <a:spAutoFit/>
          </a:bodyPr>
          <a:lstStyle/>
          <a:p>
            <a:r>
              <a:rPr lang="fr-FR" dirty="0"/>
              <a:t>Aéronef normes CS-25</a:t>
            </a:r>
          </a:p>
        </p:txBody>
      </p:sp>
      <p:sp>
        <p:nvSpPr>
          <p:cNvPr id="10" name="Rectangle 9"/>
          <p:cNvSpPr/>
          <p:nvPr/>
        </p:nvSpPr>
        <p:spPr>
          <a:xfrm>
            <a:off x="4454976" y="119240"/>
            <a:ext cx="3282044"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continu</a:t>
            </a:r>
          </a:p>
        </p:txBody>
      </p:sp>
    </p:spTree>
    <p:extLst>
      <p:ext uri="{BB962C8B-B14F-4D97-AF65-F5344CB8AC3E}">
        <p14:creationId xmlns:p14="http://schemas.microsoft.com/office/powerpoint/2010/main" val="3816593047"/>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392306" y="0"/>
            <a:ext cx="5799694" cy="6771043"/>
          </a:xfrm>
          <a:prstGeom prst="rect">
            <a:avLst/>
          </a:prstGeom>
        </p:spPr>
      </p:pic>
      <p:sp>
        <p:nvSpPr>
          <p:cNvPr id="7" name="Rectangle 6"/>
          <p:cNvSpPr/>
          <p:nvPr/>
        </p:nvSpPr>
        <p:spPr>
          <a:xfrm>
            <a:off x="133020" y="1345200"/>
            <a:ext cx="6096000" cy="5035353"/>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nSpc>
                <a:spcPct val="150000"/>
              </a:lnSpc>
              <a:buFont typeface="Arial" panose="020B0604020202020204" pitchFamily="34" charset="0"/>
              <a:buChar char="•"/>
            </a:pPr>
            <a:r>
              <a:rPr lang="fr-FR" dirty="0" smtClean="0"/>
              <a:t>Chaque </a:t>
            </a:r>
            <a:r>
              <a:rPr lang="fr-FR" dirty="0"/>
              <a:t>génératrice alimente une bus (GEN DC x) à laquelle sont connectées les servitudes normales non délestables (du moins automatiquement). </a:t>
            </a:r>
            <a:endParaRPr lang="fr-FR" dirty="0" smtClean="0"/>
          </a:p>
          <a:p>
            <a:pPr marL="285750" indent="-285750">
              <a:lnSpc>
                <a:spcPct val="150000"/>
              </a:lnSpc>
              <a:buFont typeface="Arial" panose="020B0604020202020204" pitchFamily="34" charset="0"/>
              <a:buChar char="•"/>
            </a:pPr>
            <a:r>
              <a:rPr lang="fr-FR" dirty="0" smtClean="0"/>
              <a:t>A </a:t>
            </a:r>
            <a:r>
              <a:rPr lang="fr-FR" dirty="0"/>
              <a:t>partir de cette bus, on alimente une bus (SHED Bus) desservant des équipements de confort (distraction passager, fours, etc.) dont on peut se passer sans pénaliser le vol d'un point de vue opérationnel. </a:t>
            </a:r>
            <a:endParaRPr lang="fr-FR" dirty="0" smtClean="0"/>
          </a:p>
          <a:p>
            <a:pPr marL="285750" indent="-285750">
              <a:lnSpc>
                <a:spcPct val="150000"/>
              </a:lnSpc>
              <a:buFont typeface="Arial" panose="020B0604020202020204" pitchFamily="34" charset="0"/>
              <a:buChar char="•"/>
            </a:pPr>
            <a:r>
              <a:rPr lang="fr-FR" dirty="0" smtClean="0"/>
              <a:t>Cette </a:t>
            </a:r>
            <a:r>
              <a:rPr lang="fr-FR" dirty="0"/>
              <a:t>bus peut être automatiquement isolée via </a:t>
            </a:r>
            <a:r>
              <a:rPr lang="fr-FR" dirty="0" smtClean="0"/>
              <a:t>S1 </a:t>
            </a:r>
            <a:r>
              <a:rPr lang="fr-FR" dirty="0"/>
              <a:t>ou S2.</a:t>
            </a:r>
          </a:p>
          <a:p>
            <a:pPr marL="285750" indent="-285750">
              <a:lnSpc>
                <a:spcPct val="150000"/>
              </a:lnSpc>
              <a:buFont typeface="Arial" panose="020B0604020202020204" pitchFamily="34" charset="0"/>
              <a:buChar char="•"/>
            </a:pPr>
            <a:r>
              <a:rPr lang="fr-FR" dirty="0"/>
              <a:t>Chaque DC BUS alimente, via une diode antiretour, la bus essentielle à laquelle sont connectées les servitudes (comme le nom l'indique) essentielles. </a:t>
            </a:r>
            <a:endParaRPr lang="fr-FR" dirty="0" smtClean="0"/>
          </a:p>
          <a:p>
            <a:pPr marL="285750" indent="-285750">
              <a:lnSpc>
                <a:spcPct val="150000"/>
              </a:lnSpc>
              <a:buFont typeface="Arial" panose="020B0604020202020204" pitchFamily="34" charset="0"/>
              <a:buChar char="•"/>
            </a:pPr>
            <a:endParaRPr lang="fr-FR" dirty="0"/>
          </a:p>
        </p:txBody>
      </p:sp>
      <p:sp>
        <p:nvSpPr>
          <p:cNvPr id="9" name="Rectangle 8"/>
          <p:cNvSpPr/>
          <p:nvPr/>
        </p:nvSpPr>
        <p:spPr>
          <a:xfrm>
            <a:off x="2106383" y="487934"/>
            <a:ext cx="2623457" cy="369332"/>
          </a:xfrm>
          <a:prstGeom prst="rect">
            <a:avLst/>
          </a:prstGeom>
        </p:spPr>
        <p:txBody>
          <a:bodyPr wrap="square">
            <a:spAutoFit/>
          </a:bodyPr>
          <a:lstStyle/>
          <a:p>
            <a:r>
              <a:rPr lang="fr-FR" dirty="0"/>
              <a:t>Aéronef normes CS-25</a:t>
            </a:r>
          </a:p>
        </p:txBody>
      </p:sp>
      <p:sp>
        <p:nvSpPr>
          <p:cNvPr id="12" name="Rectangle 11"/>
          <p:cNvSpPr/>
          <p:nvPr/>
        </p:nvSpPr>
        <p:spPr>
          <a:xfrm>
            <a:off x="1777090" y="0"/>
            <a:ext cx="3282044"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continu</a:t>
            </a:r>
          </a:p>
        </p:txBody>
      </p:sp>
    </p:spTree>
    <p:extLst>
      <p:ext uri="{BB962C8B-B14F-4D97-AF65-F5344CB8AC3E}">
        <p14:creationId xmlns:p14="http://schemas.microsoft.com/office/powerpoint/2010/main" val="922337523"/>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392306" y="0"/>
            <a:ext cx="5799694" cy="6771043"/>
          </a:xfrm>
          <a:prstGeom prst="rect">
            <a:avLst/>
          </a:prstGeom>
        </p:spPr>
      </p:pic>
      <p:sp>
        <p:nvSpPr>
          <p:cNvPr id="7" name="Rectangle 6"/>
          <p:cNvSpPr/>
          <p:nvPr/>
        </p:nvSpPr>
        <p:spPr>
          <a:xfrm>
            <a:off x="133020" y="931542"/>
            <a:ext cx="6096000" cy="4247317"/>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buFont typeface="Arial" panose="020B0604020202020204" pitchFamily="34" charset="0"/>
              <a:buChar char="•"/>
            </a:pPr>
            <a:r>
              <a:rPr lang="fr-FR" dirty="0"/>
              <a:t>La bus essentielle est donc alimentée même s'il ne subsiste qu'une seule génératrice.</a:t>
            </a:r>
          </a:p>
          <a:p>
            <a:pPr marL="285750" indent="-285750">
              <a:buFont typeface="Arial" panose="020B0604020202020204" pitchFamily="34" charset="0"/>
              <a:buChar char="•"/>
            </a:pPr>
            <a:r>
              <a:rPr lang="fr-FR" dirty="0"/>
              <a:t>En fonctionnement normal, les génératrices sont couplées via le Bus </a:t>
            </a:r>
            <a:r>
              <a:rPr lang="fr-FR" dirty="0" err="1"/>
              <a:t>Tie</a:t>
            </a:r>
            <a:r>
              <a:rPr lang="fr-FR" dirty="0"/>
              <a:t> </a:t>
            </a:r>
            <a:r>
              <a:rPr lang="fr-FR" dirty="0" err="1"/>
              <a:t>Contactor</a:t>
            </a:r>
            <a:r>
              <a:rPr lang="fr-FR" dirty="0"/>
              <a:t> (BTC).</a:t>
            </a:r>
          </a:p>
          <a:p>
            <a:pPr marL="285750" indent="-285750">
              <a:buFont typeface="Arial" panose="020B0604020202020204" pitchFamily="34" charset="0"/>
              <a:buChar char="•"/>
            </a:pPr>
            <a:r>
              <a:rPr lang="fr-FR" dirty="0"/>
              <a:t>La bus secours est alimentée par :</a:t>
            </a:r>
          </a:p>
          <a:p>
            <a:pPr marL="742950" lvl="1" indent="-285750">
              <a:buFont typeface="Courier New" panose="02070309020205020404" pitchFamily="49" charset="0"/>
              <a:buChar char="o"/>
            </a:pPr>
            <a:r>
              <a:rPr lang="fr-FR" dirty="0"/>
              <a:t>d'une part, la bus essentielle, normalement alimentée par les génératrices ;</a:t>
            </a:r>
          </a:p>
          <a:p>
            <a:pPr marL="742950" lvl="1" indent="-285750">
              <a:buFont typeface="Courier New" panose="02070309020205020404" pitchFamily="49" charset="0"/>
              <a:buChar char="o"/>
            </a:pPr>
            <a:r>
              <a:rPr lang="fr-FR" dirty="0"/>
              <a:t>en cas de perte totale de génération, par la batterie à travers la bus batterie.</a:t>
            </a:r>
          </a:p>
          <a:p>
            <a:pPr marL="285750" indent="-285750">
              <a:buFont typeface="Arial" panose="020B0604020202020204" pitchFamily="34" charset="0"/>
              <a:buChar char="•"/>
            </a:pPr>
            <a:r>
              <a:rPr lang="fr-FR" dirty="0"/>
              <a:t>La HOT Bus est une bus reliée directement à la batterie sans possibilité d'isolement. </a:t>
            </a:r>
            <a:endParaRPr lang="fr-FR" dirty="0" smtClean="0"/>
          </a:p>
          <a:p>
            <a:pPr marL="742950" lvl="1" indent="-285750">
              <a:buFont typeface="Courier New" panose="02070309020205020404" pitchFamily="49" charset="0"/>
              <a:buChar char="o"/>
            </a:pPr>
            <a:r>
              <a:rPr lang="fr-FR" dirty="0" smtClean="0"/>
              <a:t>Très </a:t>
            </a:r>
            <a:r>
              <a:rPr lang="fr-FR" dirty="0"/>
              <a:t>peu d'éléments sont connectés à cette bus. </a:t>
            </a:r>
            <a:endParaRPr lang="fr-FR" dirty="0" smtClean="0"/>
          </a:p>
          <a:p>
            <a:pPr marL="742950" lvl="1" indent="-285750">
              <a:buFont typeface="Courier New" panose="02070309020205020404" pitchFamily="49" charset="0"/>
              <a:buChar char="o"/>
            </a:pPr>
            <a:r>
              <a:rPr lang="fr-FR" dirty="0" smtClean="0"/>
              <a:t>Ce </a:t>
            </a:r>
            <a:r>
              <a:rPr lang="fr-FR" dirty="0"/>
              <a:t>sont ceux dont on doit disposer le plus longtemps possible, même si l'on a tout coupé à bord (par exemple, les percussions extincteurs</a:t>
            </a:r>
            <a:r>
              <a:rPr lang="fr-FR" dirty="0" smtClean="0"/>
              <a:t>).</a:t>
            </a:r>
            <a:endParaRPr lang="fr-FR" dirty="0"/>
          </a:p>
        </p:txBody>
      </p:sp>
      <p:sp>
        <p:nvSpPr>
          <p:cNvPr id="9" name="Rectangle 8"/>
          <p:cNvSpPr/>
          <p:nvPr/>
        </p:nvSpPr>
        <p:spPr>
          <a:xfrm>
            <a:off x="2247898" y="369332"/>
            <a:ext cx="2623457" cy="369332"/>
          </a:xfrm>
          <a:prstGeom prst="rect">
            <a:avLst/>
          </a:prstGeom>
        </p:spPr>
        <p:txBody>
          <a:bodyPr wrap="square">
            <a:spAutoFit/>
          </a:bodyPr>
          <a:lstStyle/>
          <a:p>
            <a:r>
              <a:rPr lang="fr-FR" dirty="0"/>
              <a:t>Aéronef normes CS-25</a:t>
            </a:r>
          </a:p>
        </p:txBody>
      </p:sp>
      <p:sp>
        <p:nvSpPr>
          <p:cNvPr id="11" name="Rectangle 10"/>
          <p:cNvSpPr/>
          <p:nvPr/>
        </p:nvSpPr>
        <p:spPr>
          <a:xfrm>
            <a:off x="1777090" y="0"/>
            <a:ext cx="3282044"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continu</a:t>
            </a:r>
          </a:p>
        </p:txBody>
      </p:sp>
    </p:spTree>
    <p:extLst>
      <p:ext uri="{BB962C8B-B14F-4D97-AF65-F5344CB8AC3E}">
        <p14:creationId xmlns:p14="http://schemas.microsoft.com/office/powerpoint/2010/main" val="763675621"/>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3285" y="904693"/>
            <a:ext cx="6096000" cy="5493812"/>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lnSpc>
                <a:spcPct val="150000"/>
              </a:lnSpc>
              <a:buFont typeface="Arial" panose="020B0604020202020204" pitchFamily="34" charset="0"/>
              <a:buChar char="•"/>
            </a:pPr>
            <a:r>
              <a:rPr lang="fr-FR" b="1" dirty="0" smtClean="0"/>
              <a:t>bus service</a:t>
            </a:r>
            <a:r>
              <a:rPr lang="fr-FR" dirty="0"/>
              <a:t>:</a:t>
            </a:r>
            <a:endParaRPr lang="fr-FR" dirty="0" smtClean="0"/>
          </a:p>
          <a:p>
            <a:pPr marL="742950" lvl="1" indent="-285750" algn="just">
              <a:lnSpc>
                <a:spcPct val="150000"/>
              </a:lnSpc>
              <a:buFont typeface="Courier New" panose="02070309020205020404" pitchFamily="49" charset="0"/>
              <a:buChar char="o"/>
            </a:pPr>
            <a:r>
              <a:rPr lang="fr-FR" dirty="0" smtClean="0"/>
              <a:t>alimentée </a:t>
            </a:r>
            <a:r>
              <a:rPr lang="fr-FR" dirty="0"/>
              <a:t>soit par la bus batterie si l'interrupteur SERV est sur « ON », soit par une source extérieure (GPU). </a:t>
            </a:r>
            <a:endParaRPr lang="fr-FR" dirty="0" smtClean="0"/>
          </a:p>
          <a:p>
            <a:pPr marL="742950" lvl="1" indent="-285750" algn="just">
              <a:lnSpc>
                <a:spcPct val="150000"/>
              </a:lnSpc>
              <a:buFont typeface="Courier New" panose="02070309020205020404" pitchFamily="49" charset="0"/>
              <a:buChar char="o"/>
            </a:pPr>
            <a:r>
              <a:rPr lang="fr-FR" dirty="0" smtClean="0"/>
              <a:t>Cette </a:t>
            </a:r>
            <a:r>
              <a:rPr lang="fr-FR" dirty="0"/>
              <a:t>bus permet, par exemple, de disposer d'un minimum d'éclairage ou de faire les pleins alors que tout est coupé à bord.</a:t>
            </a:r>
          </a:p>
          <a:p>
            <a:pPr marL="285750" indent="-285750" algn="just">
              <a:lnSpc>
                <a:spcPct val="150000"/>
              </a:lnSpc>
              <a:buFont typeface="Arial" panose="020B0604020202020204" pitchFamily="34" charset="0"/>
              <a:buChar char="•"/>
            </a:pPr>
            <a:r>
              <a:rPr lang="fr-FR" dirty="0" smtClean="0"/>
              <a:t>La </a:t>
            </a:r>
            <a:r>
              <a:rPr lang="fr-FR" b="1" dirty="0"/>
              <a:t>STARTER </a:t>
            </a:r>
            <a:r>
              <a:rPr lang="fr-FR" b="1" dirty="0" smtClean="0"/>
              <a:t>Bus</a:t>
            </a:r>
            <a:r>
              <a:rPr lang="fr-FR" dirty="0"/>
              <a:t>:</a:t>
            </a:r>
            <a:endParaRPr lang="fr-FR" dirty="0" smtClean="0"/>
          </a:p>
          <a:p>
            <a:pPr marL="742950" lvl="1" indent="-285750" algn="just">
              <a:lnSpc>
                <a:spcPct val="150000"/>
              </a:lnSpc>
              <a:buFont typeface="Courier New" panose="02070309020205020404" pitchFamily="49" charset="0"/>
              <a:buChar char="o"/>
            </a:pPr>
            <a:r>
              <a:rPr lang="fr-FR" dirty="0" smtClean="0"/>
              <a:t>alimentée </a:t>
            </a:r>
            <a:r>
              <a:rPr lang="fr-FR" dirty="0"/>
              <a:t>si l'interrupteur BATT est sur « ON » et si l'interrupteur START est sur « ON </a:t>
            </a:r>
            <a:r>
              <a:rPr lang="fr-FR" dirty="0" smtClean="0"/>
              <a:t>»,</a:t>
            </a:r>
          </a:p>
          <a:p>
            <a:pPr marL="742950" lvl="1" indent="-285750" algn="just">
              <a:lnSpc>
                <a:spcPct val="150000"/>
              </a:lnSpc>
              <a:buFont typeface="Courier New" panose="02070309020205020404" pitchFamily="49" charset="0"/>
              <a:buChar char="o"/>
            </a:pPr>
            <a:r>
              <a:rPr lang="fr-FR" dirty="0" smtClean="0"/>
              <a:t> </a:t>
            </a:r>
            <a:r>
              <a:rPr lang="fr-FR" dirty="0"/>
              <a:t>permet d'utiliser nos génératrices en démarreur, car se sont des GENE STARTER.</a:t>
            </a:r>
          </a:p>
          <a:p>
            <a:pPr algn="just">
              <a:lnSpc>
                <a:spcPct val="150000"/>
              </a:lnSpc>
            </a:pPr>
            <a:r>
              <a:rPr lang="fr-FR" dirty="0" smtClean="0"/>
              <a:t>La </a:t>
            </a:r>
            <a:r>
              <a:rPr lang="fr-FR" dirty="0"/>
              <a:t>connexion du GPU au réseau de bord principal et le circuit de charge de la batterie ne sont pas représentés sur le schéma.</a:t>
            </a:r>
          </a:p>
        </p:txBody>
      </p:sp>
      <p:sp>
        <p:nvSpPr>
          <p:cNvPr id="6" name="Rectangle 5"/>
          <p:cNvSpPr/>
          <p:nvPr/>
        </p:nvSpPr>
        <p:spPr>
          <a:xfrm>
            <a:off x="2390610" y="465520"/>
            <a:ext cx="2623457" cy="369332"/>
          </a:xfrm>
          <a:prstGeom prst="rect">
            <a:avLst/>
          </a:prstGeom>
        </p:spPr>
        <p:txBody>
          <a:bodyPr wrap="square">
            <a:spAutoFit/>
          </a:bodyPr>
          <a:lstStyle/>
          <a:p>
            <a:r>
              <a:rPr lang="fr-FR" dirty="0"/>
              <a:t>Aéronef normes CS-25</a:t>
            </a:r>
          </a:p>
        </p:txBody>
      </p:sp>
      <p:sp>
        <p:nvSpPr>
          <p:cNvPr id="8" name="Rectangle 7"/>
          <p:cNvSpPr/>
          <p:nvPr/>
        </p:nvSpPr>
        <p:spPr>
          <a:xfrm>
            <a:off x="1921327" y="87739"/>
            <a:ext cx="3282044"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continu</a:t>
            </a:r>
          </a:p>
        </p:txBody>
      </p:sp>
      <p:pic>
        <p:nvPicPr>
          <p:cNvPr id="5" name="Espace réservé du contenu 4"/>
          <p:cNvPicPr>
            <a:picLocks noGrp="1" noChangeAspect="1"/>
          </p:cNvPicPr>
          <p:nvPr>
            <p:ph idx="1"/>
          </p:nvPr>
        </p:nvPicPr>
        <p:blipFill>
          <a:blip r:embed="rId2"/>
          <a:stretch>
            <a:fillRect/>
          </a:stretch>
        </p:blipFill>
        <p:spPr>
          <a:xfrm>
            <a:off x="6392306" y="0"/>
            <a:ext cx="5799694" cy="6771043"/>
          </a:xfrm>
          <a:prstGeom prst="rect">
            <a:avLst/>
          </a:prstGeom>
        </p:spPr>
      </p:pic>
    </p:spTree>
    <p:extLst>
      <p:ext uri="{BB962C8B-B14F-4D97-AF65-F5344CB8AC3E}">
        <p14:creationId xmlns:p14="http://schemas.microsoft.com/office/powerpoint/2010/main" val="1839290857"/>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p:txBody>
          <a:bodyPr/>
          <a:lstStyle/>
          <a:p>
            <a:endParaRPr lang="fr-FR" dirty="0"/>
          </a:p>
        </p:txBody>
      </p:sp>
      <p:sp>
        <p:nvSpPr>
          <p:cNvPr id="4" name="Rectangle 3"/>
          <p:cNvSpPr/>
          <p:nvPr/>
        </p:nvSpPr>
        <p:spPr>
          <a:xfrm>
            <a:off x="337457" y="1241154"/>
            <a:ext cx="11517085" cy="507831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a) Séquence </a:t>
            </a:r>
            <a:r>
              <a:rPr lang="fr-FR" b="1" dirty="0"/>
              <a:t>lors d'un vol</a:t>
            </a:r>
          </a:p>
          <a:p>
            <a:pPr marL="342900" indent="-342900">
              <a:buFont typeface="+mj-lt"/>
              <a:buAutoNum type="arabicPeriod"/>
            </a:pPr>
            <a:r>
              <a:rPr lang="fr-FR" dirty="0" smtClean="0"/>
              <a:t>Arrivé </a:t>
            </a:r>
            <a:r>
              <a:rPr lang="fr-FR" dirty="0"/>
              <a:t>à l'avion, un GPU est branché et est en fonctionnement. </a:t>
            </a:r>
            <a:endParaRPr lang="fr-FR" dirty="0" smtClean="0"/>
          </a:p>
          <a:p>
            <a:pPr marL="342900" indent="-342900">
              <a:buFont typeface="+mj-lt"/>
              <a:buAutoNum type="arabicPeriod"/>
            </a:pPr>
            <a:r>
              <a:rPr lang="fr-FR" dirty="0" smtClean="0"/>
              <a:t>La </a:t>
            </a:r>
            <a:r>
              <a:rPr lang="fr-FR" dirty="0"/>
              <a:t>bus service est alimentée. </a:t>
            </a:r>
            <a:endParaRPr lang="fr-FR" dirty="0" smtClean="0"/>
          </a:p>
          <a:p>
            <a:pPr marL="342900" indent="-342900">
              <a:buFont typeface="+mj-lt"/>
              <a:buAutoNum type="arabicPeriod"/>
            </a:pPr>
            <a:r>
              <a:rPr lang="fr-FR" dirty="0" smtClean="0"/>
              <a:t>Lors </a:t>
            </a:r>
            <a:r>
              <a:rPr lang="fr-FR" dirty="0"/>
              <a:t>de la visite </a:t>
            </a:r>
            <a:r>
              <a:rPr lang="fr-FR" dirty="0" err="1"/>
              <a:t>prévol</a:t>
            </a:r>
            <a:r>
              <a:rPr lang="fr-FR" dirty="0"/>
              <a:t>, on connecte la batterie, le réseau n'est alors que sur batterie, comme lors d'un vol où toute la génération a été perdue. </a:t>
            </a:r>
            <a:endParaRPr lang="fr-FR" dirty="0" smtClean="0"/>
          </a:p>
          <a:p>
            <a:pPr marL="342900" indent="-342900">
              <a:buFont typeface="+mj-lt"/>
              <a:buAutoNum type="arabicPeriod"/>
            </a:pPr>
            <a:r>
              <a:rPr lang="fr-FR" dirty="0" smtClean="0"/>
              <a:t>On </a:t>
            </a:r>
            <a:r>
              <a:rPr lang="fr-FR" dirty="0"/>
              <a:t>vérifie alors l'état de la batterie. </a:t>
            </a:r>
            <a:endParaRPr lang="fr-FR" dirty="0" smtClean="0"/>
          </a:p>
          <a:p>
            <a:pPr marL="342900" indent="-342900">
              <a:buFont typeface="+mj-lt"/>
              <a:buAutoNum type="arabicPeriod"/>
            </a:pPr>
            <a:r>
              <a:rPr lang="fr-FR" dirty="0" smtClean="0"/>
              <a:t>On </a:t>
            </a:r>
            <a:r>
              <a:rPr lang="fr-FR" dirty="0"/>
              <a:t>connecte le GPU sur le réseau de bord. </a:t>
            </a:r>
            <a:endParaRPr lang="fr-FR" dirty="0" smtClean="0"/>
          </a:p>
          <a:p>
            <a:pPr marL="342900" indent="-342900">
              <a:buFont typeface="+mj-lt"/>
              <a:buAutoNum type="arabicPeriod"/>
            </a:pPr>
            <a:r>
              <a:rPr lang="fr-FR" dirty="0" smtClean="0"/>
              <a:t>Toutes </a:t>
            </a:r>
            <a:r>
              <a:rPr lang="fr-FR" dirty="0"/>
              <a:t>les servitudes peuvent être alimentées. </a:t>
            </a:r>
            <a:endParaRPr lang="fr-FR" dirty="0" smtClean="0"/>
          </a:p>
          <a:p>
            <a:pPr marL="342900" indent="-342900">
              <a:buFont typeface="+mj-lt"/>
              <a:buAutoNum type="arabicPeriod"/>
            </a:pPr>
            <a:r>
              <a:rPr lang="fr-FR" dirty="0" smtClean="0"/>
              <a:t>La </a:t>
            </a:r>
            <a:r>
              <a:rPr lang="fr-FR" dirty="0"/>
              <a:t>batterie se recharge.</a:t>
            </a:r>
          </a:p>
          <a:p>
            <a:pPr marL="342900" indent="-342900">
              <a:buFont typeface="+mj-lt"/>
              <a:buAutoNum type="arabicPeriod"/>
            </a:pPr>
            <a:r>
              <a:rPr lang="fr-FR" dirty="0" smtClean="0"/>
              <a:t>Si </a:t>
            </a:r>
            <a:r>
              <a:rPr lang="fr-FR" dirty="0"/>
              <a:t>l'aéronef possède un APU, on peut alors démarrer l'APU et le connecter au réseau de </a:t>
            </a:r>
            <a:r>
              <a:rPr lang="fr-FR" dirty="0" smtClean="0"/>
              <a:t>bord: </a:t>
            </a:r>
            <a:r>
              <a:rPr lang="fr-FR" dirty="0"/>
              <a:t>Cela a pour conséquence de déconnecter le GPU.</a:t>
            </a:r>
          </a:p>
          <a:p>
            <a:pPr marL="342900" indent="-342900">
              <a:buFont typeface="+mj-lt"/>
              <a:buAutoNum type="arabicPeriod"/>
            </a:pPr>
            <a:r>
              <a:rPr lang="fr-FR" dirty="0" smtClean="0"/>
              <a:t>Après </a:t>
            </a:r>
            <a:r>
              <a:rPr lang="fr-FR" dirty="0"/>
              <a:t>démarrage des moteurs, on connecte les générateurs principaux, cela déconnecte l'APU, qu'on arrête.</a:t>
            </a:r>
          </a:p>
          <a:p>
            <a:pPr marL="342900" indent="-342900">
              <a:buFont typeface="+mj-lt"/>
              <a:buAutoNum type="arabicPeriod"/>
            </a:pPr>
            <a:r>
              <a:rPr lang="fr-FR" dirty="0" smtClean="0"/>
              <a:t>Après </a:t>
            </a:r>
            <a:r>
              <a:rPr lang="fr-FR" dirty="0"/>
              <a:t>l'atterrissage, on remet en route l'APU. </a:t>
            </a:r>
            <a:endParaRPr lang="fr-FR" dirty="0" smtClean="0"/>
          </a:p>
          <a:p>
            <a:pPr marL="342900" indent="-342900">
              <a:buFont typeface="+mj-lt"/>
              <a:buAutoNum type="arabicPeriod"/>
            </a:pPr>
            <a:r>
              <a:rPr lang="fr-FR" dirty="0" smtClean="0"/>
              <a:t>Arrivé </a:t>
            </a:r>
            <a:r>
              <a:rPr lang="fr-FR" dirty="0"/>
              <a:t>au parking, on le connecte. </a:t>
            </a:r>
            <a:endParaRPr lang="fr-FR" dirty="0" smtClean="0"/>
          </a:p>
          <a:p>
            <a:pPr marL="342900" indent="-342900">
              <a:buFont typeface="+mj-lt"/>
              <a:buAutoNum type="arabicPeriod"/>
            </a:pPr>
            <a:r>
              <a:rPr lang="fr-FR" dirty="0" smtClean="0"/>
              <a:t>Cela </a:t>
            </a:r>
            <a:r>
              <a:rPr lang="fr-FR" dirty="0"/>
              <a:t>déconnecte les générateurs principaux. </a:t>
            </a:r>
            <a:endParaRPr lang="fr-FR" dirty="0" smtClean="0"/>
          </a:p>
          <a:p>
            <a:pPr marL="342900" indent="-342900">
              <a:buFont typeface="+mj-lt"/>
              <a:buAutoNum type="arabicPeriod"/>
            </a:pPr>
            <a:r>
              <a:rPr lang="fr-FR" dirty="0" smtClean="0"/>
              <a:t>On </a:t>
            </a:r>
            <a:r>
              <a:rPr lang="fr-FR" dirty="0"/>
              <a:t>peut arrêter les moteurs.</a:t>
            </a:r>
          </a:p>
          <a:p>
            <a:pPr marL="342900" indent="-342900">
              <a:buFont typeface="+mj-lt"/>
              <a:buAutoNum type="arabicPeriod"/>
            </a:pPr>
            <a:r>
              <a:rPr lang="fr-FR" dirty="0" smtClean="0"/>
              <a:t>Un </a:t>
            </a:r>
            <a:r>
              <a:rPr lang="fr-FR" dirty="0"/>
              <a:t>GPU est branché et mis en service ; l'équipage peut le connecter au réseau de bord. </a:t>
            </a:r>
            <a:endParaRPr lang="fr-FR" dirty="0" smtClean="0"/>
          </a:p>
          <a:p>
            <a:pPr marL="342900" indent="-342900">
              <a:buFont typeface="+mj-lt"/>
              <a:buAutoNum type="arabicPeriod"/>
            </a:pPr>
            <a:r>
              <a:rPr lang="fr-FR" dirty="0" smtClean="0"/>
              <a:t>L'APU </a:t>
            </a:r>
            <a:r>
              <a:rPr lang="fr-FR" dirty="0"/>
              <a:t>est alors déconnecté automatiquement et peut être arrêté</a:t>
            </a:r>
            <a:r>
              <a:rPr lang="fr-FR" dirty="0" smtClean="0"/>
              <a:t>.</a:t>
            </a:r>
          </a:p>
        </p:txBody>
      </p:sp>
      <p:sp>
        <p:nvSpPr>
          <p:cNvPr id="6" name="Rectangle 5"/>
          <p:cNvSpPr/>
          <p:nvPr/>
        </p:nvSpPr>
        <p:spPr>
          <a:xfrm>
            <a:off x="4533898" y="460557"/>
            <a:ext cx="2623457" cy="369332"/>
          </a:xfrm>
          <a:prstGeom prst="rect">
            <a:avLst/>
          </a:prstGeom>
        </p:spPr>
        <p:txBody>
          <a:bodyPr wrap="square">
            <a:spAutoFit/>
          </a:bodyPr>
          <a:lstStyle/>
          <a:p>
            <a:pPr algn="ctr"/>
            <a:r>
              <a:rPr lang="fr-FR" dirty="0"/>
              <a:t>Priorité</a:t>
            </a:r>
          </a:p>
        </p:txBody>
      </p:sp>
      <p:sp>
        <p:nvSpPr>
          <p:cNvPr id="8" name="Rectangle 7"/>
          <p:cNvSpPr/>
          <p:nvPr/>
        </p:nvSpPr>
        <p:spPr>
          <a:xfrm>
            <a:off x="337455" y="806506"/>
            <a:ext cx="11016342"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Toutes les sources d'alimentation citées ne peuvent être connectées simultanément au réseau de bord.</a:t>
            </a:r>
          </a:p>
        </p:txBody>
      </p:sp>
      <p:sp>
        <p:nvSpPr>
          <p:cNvPr id="9" name="Rectangle 8"/>
          <p:cNvSpPr/>
          <p:nvPr/>
        </p:nvSpPr>
        <p:spPr>
          <a:xfrm>
            <a:off x="4305299" y="107720"/>
            <a:ext cx="3282044"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a:t>Distribution courant continu</a:t>
            </a:r>
          </a:p>
        </p:txBody>
      </p:sp>
    </p:spTree>
    <p:extLst>
      <p:ext uri="{BB962C8B-B14F-4D97-AF65-F5344CB8AC3E}">
        <p14:creationId xmlns:p14="http://schemas.microsoft.com/office/powerpoint/2010/main" val="168241354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2303</TotalTime>
  <Words>19213</Words>
  <Application>Microsoft Office PowerPoint</Application>
  <PresentationFormat>Grand écran</PresentationFormat>
  <Paragraphs>1574</Paragraphs>
  <Slides>170</Slides>
  <Notes>0</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170</vt:i4>
      </vt:variant>
    </vt:vector>
  </HeadingPairs>
  <TitlesOfParts>
    <vt:vector size="178" baseType="lpstr">
      <vt:lpstr>Arial</vt:lpstr>
      <vt:lpstr>Calibri</vt:lpstr>
      <vt:lpstr>Calibri Light</vt:lpstr>
      <vt:lpstr>Cambria Math</vt:lpstr>
      <vt:lpstr>Courier New</vt:lpstr>
      <vt:lpstr>Tahoma</vt:lpstr>
      <vt:lpstr>Wingdings</vt:lpstr>
      <vt:lpstr>Thème Office</vt:lpstr>
      <vt:lpstr>Génération de courant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Génération de courant alternatif</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Génération de courant </dc:title>
  <dc:creator>Ahmed Youssef</dc:creator>
  <cp:lastModifiedBy>Ahmed Youssef</cp:lastModifiedBy>
  <cp:revision>159</cp:revision>
  <dcterms:created xsi:type="dcterms:W3CDTF">2022-12-11T13:38:31Z</dcterms:created>
  <dcterms:modified xsi:type="dcterms:W3CDTF">2022-12-19T08:52:54Z</dcterms:modified>
</cp:coreProperties>
</file>

<file path=docProps/thumbnail.jpeg>
</file>